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8" r:id="rId4"/>
    <p:sldMasterId id="2147484230" r:id="rId5"/>
    <p:sldMasterId id="2147484183" r:id="rId6"/>
    <p:sldMasterId id="2147484199" r:id="rId7"/>
    <p:sldMasterId id="2147484210" r:id="rId8"/>
    <p:sldMasterId id="2147484098" r:id="rId9"/>
    <p:sldMasterId id="2147484009" r:id="rId10"/>
  </p:sldMasterIdLst>
  <p:notesMasterIdLst>
    <p:notesMasterId r:id="rId34"/>
  </p:notesMasterIdLst>
  <p:handoutMasterIdLst>
    <p:handoutMasterId r:id="rId35"/>
  </p:handoutMasterIdLst>
  <p:sldIdLst>
    <p:sldId id="256" r:id="rId11"/>
    <p:sldId id="3205" r:id="rId12"/>
    <p:sldId id="3198" r:id="rId13"/>
    <p:sldId id="2147328868" r:id="rId14"/>
    <p:sldId id="3201" r:id="rId15"/>
    <p:sldId id="2147328866" r:id="rId16"/>
    <p:sldId id="2147328870" r:id="rId17"/>
    <p:sldId id="2147328886" r:id="rId18"/>
    <p:sldId id="2147328875" r:id="rId19"/>
    <p:sldId id="2147328876" r:id="rId20"/>
    <p:sldId id="2147328862" r:id="rId21"/>
    <p:sldId id="263" r:id="rId22"/>
    <p:sldId id="264" r:id="rId23"/>
    <p:sldId id="2147328885" r:id="rId24"/>
    <p:sldId id="1515" r:id="rId25"/>
    <p:sldId id="2147328872" r:id="rId26"/>
    <p:sldId id="1518" r:id="rId27"/>
    <p:sldId id="2147328869" r:id="rId28"/>
    <p:sldId id="2147328873" r:id="rId29"/>
    <p:sldId id="2147328864" r:id="rId30"/>
    <p:sldId id="269" r:id="rId31"/>
    <p:sldId id="2147328874" r:id="rId32"/>
    <p:sldId id="2147328865" r:id="rId33"/>
  </p:sldIdLst>
  <p:sldSz cx="12188825" cy="6858000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59" userDrawn="1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pos="15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8E930E-B3DB-B8BE-313B-B02490E2BB1E}" name="Ostrowski, Katia" initials="OK" userId="S::KO2624@zebra.com::7f2cea1b-2574-44ec-8d62-f8591c61a2b5" providerId="AD"/>
  <p188:author id="{09DC756E-E02B-6353-DD5E-34596EB1415E}" name="Gupta, Ritesh" initials="GR" userId="S::qxh736@zebra.com::b038ff1b-7ed3-4172-bf47-c13bb29a2a20" providerId="AD"/>
  <p188:author id="{42350A89-1AB7-8D50-0DCA-9EAF9B14700B}" name="Partington, Laurie" initials="PL" userId="S::LP6560@zebra.com::f146369d-cfc9-416e-88ed-56f648fdd0e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ing, Christine" initials="F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E6"/>
    <a:srgbClr val="FF33CC"/>
    <a:srgbClr val="666666"/>
    <a:srgbClr val="CCCCCC"/>
    <a:srgbClr val="999999"/>
    <a:srgbClr val="DA0000"/>
    <a:srgbClr val="FFCCFF"/>
    <a:srgbClr val="FF99FF"/>
    <a:srgbClr val="FDF2CC"/>
    <a:srgbClr val="F6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58CD8-EDCA-4085-927B-288498F291FD}" v="2" dt="2023-12-06T20:21:11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40" y="144"/>
      </p:cViewPr>
      <p:guideLst>
        <p:guide orient="horz" pos="3360"/>
        <p:guide pos="359"/>
        <p:guide orient="horz" pos="1656"/>
        <p:guide pos="15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E-4EA5-BBD8-5546ACB2C20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E-4EA5-BBD8-5546ACB2C2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E-4EA5-BBD8-5546ACB2C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6-4C0A-8A3A-6E7657A4A54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B6-4C0A-8A3A-6E7657A4A5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6-4C0A-8A3A-6E7657A4A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2-4A70-9DE2-9DC02BA8ADB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2-4A70-9DE2-9DC02BA8AD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82-4A70-9DE2-9DC02BA8A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BF-413A-AE99-48B7867021B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BF-413A-AE99-48B7867021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F-413A-AE99-48B786702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B-4B38-A526-21F42A2250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5B-4B38-A526-21F42A2250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B-4B38-A526-21F42A225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>
              <a:solidFill>
                <a:schemeClr val="tx1"/>
              </a:solidFill>
              <a:cs typeface="Arial"/>
            </a:rPr>
            <a:t> </a:t>
          </a:r>
          <a:r>
            <a:rPr lang="en-US" sz="1400" b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1">
              <a:solidFill>
                <a:schemeClr val="tx1"/>
              </a:solidFill>
              <a:cs typeface="Arial"/>
            </a:rPr>
            <a:t>Rugged design </a:t>
          </a:r>
          <a:r>
            <a:rPr lang="en-US" sz="140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>
              <a:solidFill>
                <a:schemeClr val="tx1"/>
              </a:solidFill>
              <a:cs typeface="Arial"/>
            </a:rPr>
            <a:t>Innovative</a:t>
          </a:r>
          <a:r>
            <a:rPr lang="en-US" sz="140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>
              <a:solidFill>
                <a:schemeClr val="tx1"/>
              </a:solidFill>
              <a:cs typeface="Arial"/>
            </a:rPr>
            <a:t>single-source solution</a:t>
          </a:r>
          <a:endParaRPr lang="en-US" sz="140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>
            <a:solidFill>
              <a:schemeClr val="tx1"/>
            </a:solidFill>
            <a:cs typeface="Arial"/>
          </a:endParaRP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kern="120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kern="1200">
              <a:solidFill>
                <a:schemeClr val="tx1"/>
              </a:solidFill>
              <a:cs typeface="Arial"/>
            </a:rPr>
            <a:t> </a:t>
          </a:r>
          <a:r>
            <a:rPr lang="en-US" sz="1400" b="0" kern="120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kern="120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kern="120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cs typeface="Arial"/>
            </a:rPr>
            <a:t>Rugged design </a:t>
          </a:r>
          <a:r>
            <a:rPr lang="en-US" sz="1400" kern="120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>
              <a:solidFill>
                <a:schemeClr val="tx1"/>
              </a:solidFill>
              <a:cs typeface="Arial"/>
            </a:rPr>
            <a:t>Innovative</a:t>
          </a:r>
          <a:r>
            <a:rPr lang="en-US" sz="1400" kern="120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kern="120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kern="1200">
              <a:solidFill>
                <a:schemeClr val="tx1"/>
              </a:solidFill>
              <a:cs typeface="Arial"/>
            </a:rPr>
            <a:t>single-source solution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kern="1200">
            <a:solidFill>
              <a:schemeClr val="tx1"/>
            </a:solidFill>
            <a:cs typeface="Arial"/>
          </a:endParaRP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C44A8BC-B777-430C-AD58-9008A4E90E46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ABFCB41-3C28-4159-B61F-F8E5AF1A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5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7ABE1A-152E-4D2B-BFD4-19B96461C82C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11E8DB-6A4C-4C83-82CD-75B2E8057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/>
              <a:t>When a barcode or image capture fails, this unique Zebra-only tool minimizes downtime and the impact on the production line with rapid troubleshooting and issue resolution. In just two clicks, you can view the failed image and a golden image created at set up, side by side, revealing the course of the issue – from a dirty lens or a lighting problem to misalignment of the camera.</a:t>
            </a:r>
            <a:endParaRPr lang="en-US">
              <a:cs typeface="Calibri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>
              <a:cs typeface="Calibri"/>
            </a:endParaRPr>
          </a:p>
          <a:p>
            <a:r>
              <a:rPr lang="en-US"/>
              <a:t>This patent-pending feature ensures the selected tools and settings will work before jobs are deployed. Automatically compares images captured from a job to best practice metrics and recommends changes to ensure application settings are optimal.</a:t>
            </a:r>
            <a:endParaRPr lang="en-US">
              <a:cs typeface="Calibri"/>
            </a:endParaRPr>
          </a:p>
          <a:p>
            <a:pPr marL="227330" lvl="1">
              <a:spcBef>
                <a:spcPts val="800"/>
              </a:spcBef>
              <a:spcAft>
                <a:spcPts val="0"/>
              </a:spcAft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1E8DB-6A4C-4C83-82CD-75B2E805777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273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58942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86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1A8F-1784-4881-B45F-FC94A0852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6" y="1344168"/>
            <a:ext cx="8721104" cy="923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2D2C2-B670-4548-98A6-464D571842BA}"/>
              </a:ext>
            </a:extLst>
          </p:cNvPr>
          <p:cNvSpPr/>
          <p:nvPr userDrawn="1"/>
        </p:nvSpPr>
        <p:spPr>
          <a:xfrm>
            <a:off x="10487921" y="0"/>
            <a:ext cx="1697730" cy="6858000"/>
          </a:xfrm>
          <a:prstGeom prst="rect">
            <a:avLst/>
          </a:pr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0AEBD-6812-4AA1-AFCB-BB7CF467D339}"/>
              </a:ext>
            </a:extLst>
          </p:cNvPr>
          <p:cNvSpPr/>
          <p:nvPr userDrawn="1"/>
        </p:nvSpPr>
        <p:spPr>
          <a:xfrm>
            <a:off x="10487921" y="0"/>
            <a:ext cx="1697730" cy="34499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506B7F3-32B6-4800-9FAF-E17558EDB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486662" y="344994"/>
            <a:ext cx="1713036" cy="99224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C695D-D94C-4079-8824-3C6A27EB2D3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>
                <a:solidFill>
                  <a:schemeClr val="accent5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85586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967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412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36000-FC78-4C5F-9205-2DC965F81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B341483-ADFE-6160-62FA-B0FF1233AEAA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98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B2D71FF-6D90-224D-899B-7FBB947BA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EF519-E556-83E9-4F88-18130A4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4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686B-F935-4F84-9AD2-7F9747A8F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6A914-A31F-0979-42D0-DB5C12EB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9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7FABC9-C7DC-2442-B91A-C79F97C20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0CFC6-42A3-9C59-8543-1A665FA4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30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3E61-1AD3-F5D7-3231-47FDB188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98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25FBE1A-75F5-C740-A1AF-0ECB28D18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92B66-C77D-1CA7-0EE7-B3882687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9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A6439-752F-4EAE-BA36-A9DA45D5B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2900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8238A-A73A-E5A8-8CE2-6B76F65B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378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1363" y="0"/>
            <a:ext cx="5484971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49798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31F72-9475-4396-AAE5-D1103FE9DD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05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5120B3-A679-4361-BBE5-B44731CBB86A}"/>
              </a:ext>
            </a:extLst>
          </p:cNvPr>
          <p:cNvSpPr/>
          <p:nvPr userDrawn="1"/>
        </p:nvSpPr>
        <p:spPr>
          <a:xfrm>
            <a:off x="-1" y="-8249"/>
            <a:ext cx="4205145" cy="68653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0" rIns="121867" bIns="0" rtlCol="0" anchor="ctr"/>
          <a:lstStyle/>
          <a:p>
            <a:pPr marL="0" marR="0" lvl="0" indent="0" algn="ctr" defTabSz="91412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4C61FA3-B671-4289-9759-F226A4D71C0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2102571" y="5639234"/>
            <a:ext cx="2102572" cy="121787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6025" y="1401318"/>
            <a:ext cx="6965913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0" y="457200"/>
            <a:ext cx="3135575" cy="7955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5763B-C6C4-4101-B565-E3A335317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6154" y="457200"/>
            <a:ext cx="6965913" cy="795528"/>
          </a:xfrm>
        </p:spPr>
        <p:txBody>
          <a:bodyPr/>
          <a:lstStyle>
            <a:lvl1pPr marL="0" indent="0">
              <a:buNone/>
              <a:defRPr sz="2799"/>
            </a:lvl1pPr>
          </a:lstStyle>
          <a:p>
            <a:pPr lvl="0"/>
            <a:r>
              <a:rPr lang="en-US"/>
              <a:t>Click to enter headline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DD45756-9F9A-4024-8679-58D406BDF8AF}"/>
              </a:ext>
            </a:extLst>
          </p:cNvPr>
          <p:cNvSpPr txBox="1">
            <a:spLocks/>
          </p:cNvSpPr>
          <p:nvPr userDrawn="1"/>
        </p:nvSpPr>
        <p:spPr>
          <a:xfrm>
            <a:off x="-1580" y="6400918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C78788-8B9F-401C-8E79-E3B3BD414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988" y="2304288"/>
            <a:ext cx="6965950" cy="40965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0557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70489" y="456074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4A5CE52-7E65-4EA4-B1EE-3861A1DADEB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07458" y="5497830"/>
            <a:ext cx="2373914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D3A71C-C106-D84B-AA89-9E6F8D8FD15B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60923C4-6002-A9CE-2873-D40CB12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31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A993D291-07E9-4C4D-A516-DFA6210DB7A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13401" y="5486400"/>
            <a:ext cx="2367971" cy="13716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69085" y="457200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5894D-1E1A-DC4D-AC7C-2A1D33EB2333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98306-F22C-F068-57CF-09236296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8142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E2C4BB-5EBA-0140-8DC6-9C22F04B7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BDFF28B-AF1C-03B0-86B1-D60F1481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382512"/>
            <a:ext cx="1264591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3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8DA5B-1366-29BC-89F5-2E232811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98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FFFFFF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D177040-0B5B-6340-B5B8-D7C31FD0E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8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896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5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FF4E-29D2-4081-96CD-0F1A47C96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5"/>
            <a:ext cx="530225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7BC684-A3EE-4191-B972-A2D34DC5A2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692274"/>
            <a:ext cx="5303520" cy="43068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4pPr marL="1371189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CE6546-82B3-47FB-BCCC-39725DDEEF3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AA9EB7D-4AAF-1947-8102-C3725AFD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82" y="190866"/>
            <a:ext cx="514558" cy="801013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FCD2063-CC37-D2A7-6957-E64AC3EE3AE3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18444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314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C270D-AC25-43F5-A58D-73B95D173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D5AFF0-5436-4506-9F1C-AB3E2DBA7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E4EDB-F590-4C9D-86FF-252627B03F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75B785-1875-324B-9BE8-9DC54BC73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219C3-AD1F-929C-F169-94133F481C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3025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29F99-77F2-4E47-A08B-1F34D39AD499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8CB8322-61AA-BE43-BABB-C5BA1A848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BCA82-CEB0-55BD-F2D8-10080315AD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4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1F587-69D3-4CE4-A42B-B5D92C6AB30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88F56622-45AE-4C61-9DD6-0310F9ADD8B1}"/>
              </a:ext>
            </a:extLst>
          </p:cNvPr>
          <p:cNvSpPr txBox="1"/>
          <p:nvPr userDrawn="1"/>
        </p:nvSpPr>
        <p:spPr>
          <a:xfrm>
            <a:off x="5437672" y="1827619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>
                <a:solidFill>
                  <a:schemeClr val="accent6"/>
                </a:solidFill>
                <a:ea typeface="ＭＳ Ｐゴシック"/>
              </a:rPr>
            </a:br>
            <a:r>
              <a:rPr lang="en-US" sz="2799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15" name="TextBox 14">
            <a:hlinkClick r:id="" action="ppaction://noaction"/>
            <a:extLst>
              <a:ext uri="{FF2B5EF4-FFF2-40B4-BE49-F238E27FC236}">
                <a16:creationId xmlns:a16="http://schemas.microsoft.com/office/drawing/2014/main" id="{18E61221-6E84-4BC4-9876-85EB8FFFF5B7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8227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FD88B6-7471-4D88-AD80-C199493C6D1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B1EEA30-C0FE-A545-BEE0-9806D7831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AF8B8-F190-3529-2D0F-00A4288BCE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758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C5784B-0AF7-4DC3-BE24-33E05B00D0E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42889F-37FE-5142-8A4D-F51B27D80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D2952-97B4-A519-E078-D124F47E02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24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11BC66-3690-4686-985A-00F429A2B47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AA9155-3381-854E-9072-3F8BE211A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38660-F332-B26C-AEA2-67AE79414C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603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90E498-A774-4794-B661-FC72764685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F6F951-94DB-104B-9503-354757FB2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2235C-A774-7BE4-A991-60FBFFCAA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309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46D6C3-8F9B-4B3B-9AFD-262E64D650AF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77D56E8-1D8B-3A4D-B07A-1EE945D3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15119-2914-01CB-6E79-0EAC561F03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2292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D063-A89E-4DB3-B89A-3D92F9D03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4A3A90-2A1F-4175-9803-9B943F7FD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DF7CAB-9F26-4B4D-A9F4-F420381E9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928" y="6400799"/>
            <a:ext cx="457200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A1596D-7D05-4A4B-8B50-2A32E8156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02B699-9724-4E32-A33D-D1FD774C373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6318345-D7F9-4047-B6C4-1ED4EDC26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C45568-D590-4C4D-9115-1208D35B8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5F491D-E2FE-45FB-9524-7A230AF573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D9F3DA3-67ED-CC44-A8DF-EA9809F8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043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Product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573E925-FF75-41DF-9245-FA4B62050CB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59579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2184613-CA60-8DCD-5759-DCB7A80B1C1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30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tent-Image Product-30D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54047C3-81E3-432F-8277-42D9E56D00E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65724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B2E06F0-4544-147E-3F1B-89E84A0FC2DB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34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584F1B0C-DEB0-476A-96C8-9E9AABC64221}"/>
              </a:ext>
            </a:extLst>
          </p:cNvPr>
          <p:cNvSpPr txBox="1"/>
          <p:nvPr/>
        </p:nvSpPr>
        <p:spPr>
          <a:xfrm>
            <a:off x="5424027" y="1828800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>
                <a:solidFill>
                  <a:schemeClr val="accent6"/>
                </a:solidFill>
                <a:ea typeface="ＭＳ Ｐゴシック"/>
              </a:rPr>
            </a:br>
            <a:r>
              <a:rPr lang="en-US" sz="2799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>
              <a:solidFill>
                <a:srgbClr val="FF0000"/>
              </a:solidFill>
              <a:ea typeface="ＭＳ Ｐゴシック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022D3181-B0D7-4035-A277-2658C5CD9C80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1243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501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DF89A4A-CAB1-46F3-BFF5-FAE8242CB1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21A89-51BB-61F4-8266-47908C330FFA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97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03422-3EFA-4215-9C1C-E85F4D3F989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30510-1928-8103-A790-289C2C0C918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619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60C9AB-0DF1-4355-B84E-A869A476DB03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F34A9-AA26-EF8F-0144-97BB66D0964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9661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812CD-CBAB-4528-A1CA-9F9DFCC1A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2D11C-5B9D-9084-9A32-D7CD4F81B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4858CA-4519-9AD0-8216-8FE1AC7EDD98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74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5254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C126B-3F41-45BA-995D-D0CEA8DC8DD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F151E9-C4FB-46F4-89E8-FA4221CF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87857-9E6F-8F52-C2FD-356C0B332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3E004A7-44D8-D080-6C3A-F4120B46D494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929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56350-51A6-998B-96C5-40EBB82953A7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7365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2D09A-0D9F-C8BB-4D71-DB58C0B7C6BE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2631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038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338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140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E56592-242B-4E8E-B901-EDB871ACA61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7BDC25A-B5F7-04FD-2D1B-F400B8372DF5}"/>
              </a:ext>
            </a:extLst>
          </p:cNvPr>
          <p:cNvSpPr txBox="1">
            <a:spLocks/>
          </p:cNvSpPr>
          <p:nvPr userDrawn="1"/>
        </p:nvSpPr>
        <p:spPr>
          <a:xfrm>
            <a:off x="541622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5450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14874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697480"/>
            <a:ext cx="7148746" cy="93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8432" r="-1" b="3144"/>
          <a:stretch/>
        </p:blipFill>
        <p:spPr>
          <a:xfrm>
            <a:off x="5013057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0815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D2F41B-FDE5-4C58-9A14-E58A02A6E5B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8D848F-316A-993D-A498-9D5DE1EE3F41}"/>
              </a:ext>
            </a:extLst>
          </p:cNvPr>
          <p:cNvSpPr txBox="1">
            <a:spLocks/>
          </p:cNvSpPr>
          <p:nvPr userDrawn="1"/>
        </p:nvSpPr>
        <p:spPr>
          <a:xfrm>
            <a:off x="5437171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3587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E2BA-0AD0-49AC-BC40-BD49BD92EFEC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B11744-8C65-4AD2-8810-4EA84815481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2D43-BAFA-322A-D827-70DC3A9B387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chemeClr val="tx1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1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DCB33-8C12-43D1-A33B-319C71CD4ACA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982E8D-C63A-418E-BAEF-13C06A99DA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19A4-7E83-DA34-3676-ACAFC04BC520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692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040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F30-2556-4ED9-8479-67138DAB9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D3E3-F2F1-42CF-8D33-CEC6CB7D4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FB8D9-71B2-6991-66EE-1A64A757E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5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81BF-CF24-4516-95AB-94BC586BB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C018-62E9-4EBD-B23B-59950303B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E3A6-5944-649F-DB09-1AE507271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7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6526C-F98F-430F-83A5-D3D0E19A597C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D3634-09C7-44C5-9C9B-55D49FF6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921" y="4749117"/>
            <a:ext cx="2188141" cy="70408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A6CDA-286F-4BE6-985F-945EBBF1704C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52121-F1EA-4FA6-A57D-D963C898C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0" y="4745736"/>
            <a:ext cx="2179703" cy="7040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78032-9684-4FD5-B793-F284D0B4055A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DAB1-2FB5-4111-A571-CEBA54292DF6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7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 Steps with Jum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45F1DF-937B-4213-9EB7-B4F55E5CDCC5}"/>
              </a:ext>
            </a:extLst>
          </p:cNvPr>
          <p:cNvSpPr txBox="1"/>
          <p:nvPr userDrawn="1"/>
        </p:nvSpPr>
        <p:spPr>
          <a:xfrm>
            <a:off x="0" y="1097280"/>
            <a:ext cx="649605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lIns="457200" r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Ctrl+left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 click on any thumbnail on this page to jump to the slide</a:t>
            </a:r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9C69A-4FE3-262F-78CA-B3F97157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7D8BE-2A93-B03D-DCCB-5C46A633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401929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620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umbnail Ste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E5884-AD23-4A8D-ADEC-7BB06E5444D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081" y="457200"/>
            <a:ext cx="5763139" cy="359229"/>
          </a:xfrm>
          <a:prstGeom prst="rect">
            <a:avLst/>
          </a:prstGeom>
        </p:spPr>
        <p:txBody>
          <a:bodyPr lIns="0" rIns="0"/>
          <a:lstStyle>
            <a:lvl1pPr>
              <a:defRPr sz="2399"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70DA4CA-6956-42D9-B1A3-9869D9D6806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34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733809" cy="832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798064"/>
            <a:ext cx="7733809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092" y="5568696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F76E4-BB15-4ADE-AABC-2B313BBC43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Parallelogram 1">
            <a:extLst>
              <a:ext uri="{FF2B5EF4-FFF2-40B4-BE49-F238E27FC236}">
                <a16:creationId xmlns:a16="http://schemas.microsoft.com/office/drawing/2014/main" id="{BF0C7808-B700-4322-BC29-49ED8C337F0E}"/>
              </a:ext>
            </a:extLst>
          </p:cNvPr>
          <p:cNvSpPr/>
          <p:nvPr userDrawn="1"/>
        </p:nvSpPr>
        <p:spPr>
          <a:xfrm flipH="1" flipV="1">
            <a:off x="10281372" y="437167"/>
            <a:ext cx="1904279" cy="3681663"/>
          </a:xfrm>
          <a:custGeom>
            <a:avLst/>
            <a:gdLst>
              <a:gd name="connsiteX0" fmla="*/ 0 w 2286000"/>
              <a:gd name="connsiteY0" fmla="*/ 2454442 h 2454442"/>
              <a:gd name="connsiteX1" fmla="*/ 571500 w 2286000"/>
              <a:gd name="connsiteY1" fmla="*/ 0 h 2454442"/>
              <a:gd name="connsiteX2" fmla="*/ 2286000 w 2286000"/>
              <a:gd name="connsiteY2" fmla="*/ 0 h 2454442"/>
              <a:gd name="connsiteX3" fmla="*/ 1714500 w 2286000"/>
              <a:gd name="connsiteY3" fmla="*/ 2454442 h 2454442"/>
              <a:gd name="connsiteX4" fmla="*/ 0 w 2286000"/>
              <a:gd name="connsiteY4" fmla="*/ 2454442 h 2454442"/>
              <a:gd name="connsiteX0" fmla="*/ 0 w 3579395"/>
              <a:gd name="connsiteY0" fmla="*/ 2454442 h 2454442"/>
              <a:gd name="connsiteX1" fmla="*/ 571500 w 3579395"/>
              <a:gd name="connsiteY1" fmla="*/ 0 h 2454442"/>
              <a:gd name="connsiteX2" fmla="*/ 2286000 w 3579395"/>
              <a:gd name="connsiteY2" fmla="*/ 0 h 2454442"/>
              <a:gd name="connsiteX3" fmla="*/ 3579395 w 3579395"/>
              <a:gd name="connsiteY3" fmla="*/ 1648326 h 2454442"/>
              <a:gd name="connsiteX4" fmla="*/ 0 w 3579395"/>
              <a:gd name="connsiteY4" fmla="*/ 2454442 h 2454442"/>
              <a:gd name="connsiteX0" fmla="*/ 0 w 3579395"/>
              <a:gd name="connsiteY0" fmla="*/ 3200400 h 3200400"/>
              <a:gd name="connsiteX1" fmla="*/ 571500 w 3579395"/>
              <a:gd name="connsiteY1" fmla="*/ 745958 h 3200400"/>
              <a:gd name="connsiteX2" fmla="*/ 3537284 w 3579395"/>
              <a:gd name="connsiteY2" fmla="*/ 0 h 3200400"/>
              <a:gd name="connsiteX3" fmla="*/ 3579395 w 3579395"/>
              <a:gd name="connsiteY3" fmla="*/ 2394284 h 3200400"/>
              <a:gd name="connsiteX4" fmla="*/ 0 w 3579395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537284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609473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1221206 w 3068053"/>
              <a:gd name="connsiteY0" fmla="*/ 3392905 h 3392905"/>
              <a:gd name="connsiteX1" fmla="*/ 0 w 3068053"/>
              <a:gd name="connsiteY1" fmla="*/ 745958 h 3392905"/>
              <a:gd name="connsiteX2" fmla="*/ 3037973 w 3068053"/>
              <a:gd name="connsiteY2" fmla="*/ 0 h 3392905"/>
              <a:gd name="connsiteX3" fmla="*/ 3068053 w 3068053"/>
              <a:gd name="connsiteY3" fmla="*/ 2406316 h 3392905"/>
              <a:gd name="connsiteX4" fmla="*/ 1221206 w 3068053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130969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15649 w 1840832"/>
              <a:gd name="connsiteY0" fmla="*/ 3459650 h 3459650"/>
              <a:gd name="connsiteX1" fmla="*/ 0 w 1840832"/>
              <a:gd name="connsiteY1" fmla="*/ 1082843 h 3459650"/>
              <a:gd name="connsiteX2" fmla="*/ 1810752 w 1840832"/>
              <a:gd name="connsiteY2" fmla="*/ 0 h 3459650"/>
              <a:gd name="connsiteX3" fmla="*/ 1840832 w 1840832"/>
              <a:gd name="connsiteY3" fmla="*/ 2406316 h 3459650"/>
              <a:gd name="connsiteX4" fmla="*/ 15649 w 1840832"/>
              <a:gd name="connsiteY4" fmla="*/ 3459650 h 3459650"/>
              <a:gd name="connsiteX0" fmla="*/ 2749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27494 w 1840832"/>
              <a:gd name="connsiteY4" fmla="*/ 3437401 h 3437401"/>
              <a:gd name="connsiteX0" fmla="*/ 380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3804 w 1840832"/>
              <a:gd name="connsiteY4" fmla="*/ 3437401 h 3437401"/>
              <a:gd name="connsiteX0" fmla="*/ 3804 w 1840832"/>
              <a:gd name="connsiteY0" fmla="*/ 3470774 h 3470774"/>
              <a:gd name="connsiteX1" fmla="*/ 0 w 1840832"/>
              <a:gd name="connsiteY1" fmla="*/ 1116216 h 3470774"/>
              <a:gd name="connsiteX2" fmla="*/ 1810752 w 1840832"/>
              <a:gd name="connsiteY2" fmla="*/ 0 h 3470774"/>
              <a:gd name="connsiteX3" fmla="*/ 1840832 w 1840832"/>
              <a:gd name="connsiteY3" fmla="*/ 2439689 h 3470774"/>
              <a:gd name="connsiteX4" fmla="*/ 3804 w 1840832"/>
              <a:gd name="connsiteY4" fmla="*/ 3470774 h 3470774"/>
              <a:gd name="connsiteX0" fmla="*/ 0 w 1837028"/>
              <a:gd name="connsiteY0" fmla="*/ 3470774 h 3470774"/>
              <a:gd name="connsiteX1" fmla="*/ 8040 w 1837028"/>
              <a:gd name="connsiteY1" fmla="*/ 1082843 h 3470774"/>
              <a:gd name="connsiteX2" fmla="*/ 1806948 w 1837028"/>
              <a:gd name="connsiteY2" fmla="*/ 0 h 3470774"/>
              <a:gd name="connsiteX3" fmla="*/ 1837028 w 1837028"/>
              <a:gd name="connsiteY3" fmla="*/ 2439689 h 3470774"/>
              <a:gd name="connsiteX4" fmla="*/ 0 w 1837028"/>
              <a:gd name="connsiteY4" fmla="*/ 3470774 h 3470774"/>
              <a:gd name="connsiteX0" fmla="*/ 0 w 1866172"/>
              <a:gd name="connsiteY0" fmla="*/ 3404028 h 3404028"/>
              <a:gd name="connsiteX1" fmla="*/ 8040 w 1866172"/>
              <a:gd name="connsiteY1" fmla="*/ 1016097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8040 w 1866172"/>
              <a:gd name="connsiteY1" fmla="*/ 993848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15650 w 1881822"/>
              <a:gd name="connsiteY0" fmla="*/ 3404028 h 3404028"/>
              <a:gd name="connsiteX1" fmla="*/ 0 w 1881822"/>
              <a:gd name="connsiteY1" fmla="*/ 1004973 h 3404028"/>
              <a:gd name="connsiteX2" fmla="*/ 1881822 w 1881822"/>
              <a:gd name="connsiteY2" fmla="*/ 0 h 3404028"/>
              <a:gd name="connsiteX3" fmla="*/ 1876369 w 1881822"/>
              <a:gd name="connsiteY3" fmla="*/ 2384067 h 3404028"/>
              <a:gd name="connsiteX4" fmla="*/ 15650 w 1881822"/>
              <a:gd name="connsiteY4" fmla="*/ 3404028 h 3404028"/>
              <a:gd name="connsiteX0" fmla="*/ 15650 w 1888435"/>
              <a:gd name="connsiteY0" fmla="*/ 3404028 h 3404028"/>
              <a:gd name="connsiteX1" fmla="*/ 0 w 1888435"/>
              <a:gd name="connsiteY1" fmla="*/ 1004973 h 3404028"/>
              <a:gd name="connsiteX2" fmla="*/ 1881822 w 1888435"/>
              <a:gd name="connsiteY2" fmla="*/ 0 h 3404028"/>
              <a:gd name="connsiteX3" fmla="*/ 1888214 w 1888435"/>
              <a:gd name="connsiteY3" fmla="*/ 2384067 h 3404028"/>
              <a:gd name="connsiteX4" fmla="*/ 15650 w 1888435"/>
              <a:gd name="connsiteY4" fmla="*/ 3404028 h 3404028"/>
              <a:gd name="connsiteX0" fmla="*/ 3806 w 1876591"/>
              <a:gd name="connsiteY0" fmla="*/ 3404028 h 3404028"/>
              <a:gd name="connsiteX1" fmla="*/ 0 w 1876591"/>
              <a:gd name="connsiteY1" fmla="*/ 1004973 h 3404028"/>
              <a:gd name="connsiteX2" fmla="*/ 1869978 w 1876591"/>
              <a:gd name="connsiteY2" fmla="*/ 0 h 3404028"/>
              <a:gd name="connsiteX3" fmla="*/ 1876370 w 1876591"/>
              <a:gd name="connsiteY3" fmla="*/ 2384067 h 3404028"/>
              <a:gd name="connsiteX4" fmla="*/ 3806 w 1876591"/>
              <a:gd name="connsiteY4" fmla="*/ 3404028 h 3404028"/>
              <a:gd name="connsiteX0" fmla="*/ 0 w 1872785"/>
              <a:gd name="connsiteY0" fmla="*/ 3404028 h 3404028"/>
              <a:gd name="connsiteX1" fmla="*/ 8039 w 1872785"/>
              <a:gd name="connsiteY1" fmla="*/ 1004973 h 3404028"/>
              <a:gd name="connsiteX2" fmla="*/ 1866172 w 1872785"/>
              <a:gd name="connsiteY2" fmla="*/ 0 h 3404028"/>
              <a:gd name="connsiteX3" fmla="*/ 1872564 w 1872785"/>
              <a:gd name="connsiteY3" fmla="*/ 2384067 h 3404028"/>
              <a:gd name="connsiteX4" fmla="*/ 0 w 1872785"/>
              <a:gd name="connsiteY4" fmla="*/ 3404028 h 3404028"/>
              <a:gd name="connsiteX0" fmla="*/ 0 w 1872947"/>
              <a:gd name="connsiteY0" fmla="*/ 3404028 h 3404028"/>
              <a:gd name="connsiteX1" fmla="*/ 8039 w 1872947"/>
              <a:gd name="connsiteY1" fmla="*/ 1004973 h 3404028"/>
              <a:gd name="connsiteX2" fmla="*/ 1870860 w 1872947"/>
              <a:gd name="connsiteY2" fmla="*/ 0 h 3404028"/>
              <a:gd name="connsiteX3" fmla="*/ 1872564 w 1872947"/>
              <a:gd name="connsiteY3" fmla="*/ 2384067 h 3404028"/>
              <a:gd name="connsiteX4" fmla="*/ 0 w 1872947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4973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83662"/>
              <a:gd name="connsiteY0" fmla="*/ 3404028 h 3404028"/>
              <a:gd name="connsiteX1" fmla="*/ 0 w 1883662"/>
              <a:gd name="connsiteY1" fmla="*/ 1009377 h 3404028"/>
              <a:gd name="connsiteX2" fmla="*/ 1881575 w 1883662"/>
              <a:gd name="connsiteY2" fmla="*/ 0 h 3404028"/>
              <a:gd name="connsiteX3" fmla="*/ 1883279 w 1883662"/>
              <a:gd name="connsiteY3" fmla="*/ 2384067 h 3404028"/>
              <a:gd name="connsiteX4" fmla="*/ 10715 w 1883662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9377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74285"/>
              <a:gd name="connsiteY0" fmla="*/ 3399625 h 3399625"/>
              <a:gd name="connsiteX1" fmla="*/ 0 w 1874285"/>
              <a:gd name="connsiteY1" fmla="*/ 1009377 h 3399625"/>
              <a:gd name="connsiteX2" fmla="*/ 1872198 w 1874285"/>
              <a:gd name="connsiteY2" fmla="*/ 0 h 3399625"/>
              <a:gd name="connsiteX3" fmla="*/ 1873902 w 1874285"/>
              <a:gd name="connsiteY3" fmla="*/ 2384067 h 3399625"/>
              <a:gd name="connsiteX4" fmla="*/ 10715 w 1874285"/>
              <a:gd name="connsiteY4" fmla="*/ 3399625 h 3399625"/>
              <a:gd name="connsiteX0" fmla="*/ 1338 w 1874285"/>
              <a:gd name="connsiteY0" fmla="*/ 3404029 h 3404029"/>
              <a:gd name="connsiteX1" fmla="*/ 0 w 1874285"/>
              <a:gd name="connsiteY1" fmla="*/ 1009377 h 3404029"/>
              <a:gd name="connsiteX2" fmla="*/ 1872198 w 1874285"/>
              <a:gd name="connsiteY2" fmla="*/ 0 h 3404029"/>
              <a:gd name="connsiteX3" fmla="*/ 1873902 w 1874285"/>
              <a:gd name="connsiteY3" fmla="*/ 2384067 h 3404029"/>
              <a:gd name="connsiteX4" fmla="*/ 1338 w 1874285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9377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229" h="3404029">
                <a:moveTo>
                  <a:pt x="1338" y="3404029"/>
                </a:moveTo>
                <a:cubicBezTo>
                  <a:pt x="3343" y="2634008"/>
                  <a:pt x="6996" y="1722465"/>
                  <a:pt x="0" y="1006530"/>
                </a:cubicBezTo>
                <a:lnTo>
                  <a:pt x="1875229" y="0"/>
                </a:lnTo>
                <a:cubicBezTo>
                  <a:pt x="1873411" y="794689"/>
                  <a:pt x="1875720" y="1589378"/>
                  <a:pt x="1873902" y="2384067"/>
                </a:cubicBezTo>
                <a:lnTo>
                  <a:pt x="1338" y="3404029"/>
                </a:lnTo>
                <a:close/>
              </a:path>
            </a:pathLst>
          </a:cu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A452C94-F932-4FA4-B966-A02152BA5F2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553270" y="4114800"/>
            <a:ext cx="4735942" cy="27432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C13A8-E413-4F55-862A-C511CF8F1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44"/>
          <a:stretch/>
        </p:blipFill>
        <p:spPr>
          <a:xfrm>
            <a:off x="10289212" y="5303386"/>
            <a:ext cx="189643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3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20F23D-BAF3-4E5D-A3BF-187B578A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C1DA93-2ED6-413B-8AB2-3F4D2DB18CE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>
                <a:solidFill>
                  <a:schemeClr val="accent5"/>
                </a:solidFill>
              </a:rPr>
              <a:t>ZEBRA TECHNOLOGIES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6BA26990-31A4-4496-9687-D387F36B3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9664" y="1744586"/>
            <a:ext cx="2273300" cy="536575"/>
          </a:xfrm>
          <a:prstGeom prst="rect">
            <a:avLst/>
          </a:prstGeom>
          <a:solidFill>
            <a:schemeClr val="tx1"/>
          </a:solidFill>
        </p:spPr>
        <p:txBody>
          <a:bodyPr lIns="457200" tIns="91416" rIns="91416" bIns="91416"/>
          <a:lstStyle/>
          <a:p>
            <a:r>
              <a:rPr lang="en-US" sz="2799">
                <a:solidFill>
                  <a:schemeClr val="bg1"/>
                </a:solidFill>
              </a:rPr>
              <a:t>Overlay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028F3C-F527-4525-AE9D-319438BCAC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9664" y="2408199"/>
            <a:ext cx="3638550" cy="29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000"/>
              <a:t>Click to enter image size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0998-929C-4644-BB91-330DFDB89C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493008"/>
            <a:ext cx="2881313" cy="333375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/>
              <a:t>Enter Month,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6A3CC-D0F4-4DEB-AFEA-B07A0366D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2788920"/>
            <a:ext cx="7130564" cy="480131"/>
          </a:xfrm>
        </p:spPr>
        <p:txBody>
          <a:bodyPr lIns="0" rIns="0">
            <a:normAutofit/>
          </a:bodyPr>
          <a:lstStyle>
            <a:lvl1pPr>
              <a:defRPr/>
            </a:lvl1pPr>
          </a:lstStyle>
          <a:p>
            <a:r>
              <a:rPr lang="en-US"/>
              <a:t>Enter title</a:t>
            </a:r>
          </a:p>
        </p:txBody>
      </p:sp>
    </p:spTree>
    <p:extLst>
      <p:ext uri="{BB962C8B-B14F-4D97-AF65-F5344CB8AC3E}">
        <p14:creationId xmlns:p14="http://schemas.microsoft.com/office/powerpoint/2010/main" val="337046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5468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6E8-A757-4D7D-BA29-B00E4D670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BC03B-4C9A-4C64-92B4-10A027EE2F2F}"/>
              </a:ext>
            </a:extLst>
          </p:cNvPr>
          <p:cNvSpPr/>
          <p:nvPr userDrawn="1"/>
        </p:nvSpPr>
        <p:spPr>
          <a:xfrm>
            <a:off x="9901443" y="893"/>
            <a:ext cx="2307103" cy="6856214"/>
          </a:xfrm>
          <a:prstGeom prst="rect">
            <a:avLst/>
          </a:prstGeom>
          <a:solidFill>
            <a:srgbClr val="0073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C5831F1-3A81-49F1-A28E-A83FC662F0C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 flipV="1">
            <a:off x="7594345" y="-1"/>
            <a:ext cx="2318970" cy="1343219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E23220-23CE-4C57-B25F-29B45A16F08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889571" y="-2"/>
            <a:ext cx="2318973" cy="1343221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CAAD04-268E-4987-A8D4-4F6D39BC6FC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129193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517904"/>
            <a:ext cx="10980212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47" y="2542783"/>
            <a:ext cx="10980211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3D4F2-E8F0-A4BA-DB59-0CB2F169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7E02-50D1-0443-B346-08645CA2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5" r:id="rId6"/>
    <p:sldLayoutId id="2147484237" r:id="rId7"/>
    <p:sldLayoutId id="2147484239" r:id="rId8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75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344168"/>
            <a:ext cx="6070035" cy="923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FF35A-829B-4AB3-A2FA-785D3A77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43" r:id="rId3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225908" cy="4469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671101-ABFA-8D45-B8EF-6216E21BBD2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5" r:id="rId10"/>
    <p:sldLayoutId id="2147484196" r:id="rId11"/>
    <p:sldLayoutId id="2147484197" r:id="rId12"/>
    <p:sldLayoutId id="2147484236" r:id="rId13"/>
    <p:sldLayoutId id="2147484235" r:id="rId14"/>
    <p:sldLayoutId id="2147484198" r:id="rId15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198482" cy="4306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564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41" r:id="rId11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4479393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413895"/>
            <a:ext cx="4479393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40F8-9011-5380-7BAD-F240F0E88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42" r:id="rId16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6C62-CAD2-4608-A684-F81B21140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8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01583681-9777-EE80-7165-434D5088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5148D7-4C2E-3DBD-E2C6-92A5E68C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6" r:id="rId3"/>
    <p:sldLayoutId id="2147484107" r:id="rId4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4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F20DCA7-7F25-4016-A85F-017C8645D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5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229" r:id="rId2"/>
    <p:sldLayoutId id="2147484015" r:id="rId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F5E1E5-CEDE-D71E-1E54-87BDACAB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7" y="1517904"/>
            <a:ext cx="4515227" cy="868680"/>
          </a:xfrm>
        </p:spPr>
        <p:txBody>
          <a:bodyPr/>
          <a:lstStyle/>
          <a:p>
            <a:r>
              <a:rPr lang="en-US" sz="2750"/>
              <a:t>Zebra Warehouse 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7309-828E-BB2E-4EE7-694EEDA04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Scan Tunnels</a:t>
            </a:r>
          </a:p>
        </p:txBody>
      </p:sp>
      <p:pic>
        <p:nvPicPr>
          <p:cNvPr id="15" name="Picture Placeholder 14" descr="A conveyor belt with boxes&#10;&#10;Description automatically generated">
            <a:extLst>
              <a:ext uri="{FF2B5EF4-FFF2-40B4-BE49-F238E27FC236}">
                <a16:creationId xmlns:a16="http://schemas.microsoft.com/office/drawing/2014/main" id="{55FA51A3-4163-9ACF-DA0F-7D647782E5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825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18B2-0E79-47CC-38DA-880F1D7E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2800"/>
              <a:t>Boosting Warehouse Productivity With Zebra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3781-6259-90A2-B89A-9B7B314FA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Benefits of our scan tunnel 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8F89E-AD43-7FBC-B849-661C310CF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15483"/>
            <a:ext cx="10753009" cy="4283680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>
                <a:ea typeface="+mn-lt"/>
                <a:cs typeface="+mn-lt"/>
              </a:rPr>
              <a:t>4x faster image acquisition with Zebra devices </a:t>
            </a:r>
            <a:r>
              <a:rPr lang="en-US" sz="2000">
                <a:ea typeface="+mn-lt"/>
                <a:cs typeface="+mn-lt"/>
              </a:rPr>
              <a:t>compared to leading competitors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kern="100">
                <a:ea typeface="Times New Roman" panose="02020603050405020304" pitchFamily="18" charset="0"/>
                <a:cs typeface="Times New Roman" panose="02020603050405020304" pitchFamily="18" charset="0"/>
              </a:rPr>
              <a:t>Scanner f</a:t>
            </a:r>
            <a:r>
              <a:rPr lang="en-US" sz="2000" b="1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rame rates up to 60 fps </a:t>
            </a:r>
            <a:r>
              <a:rPr lang="en-US" sz="2000" b="1" kern="100">
                <a:ea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US" sz="2000" b="1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higher-speed conveyor systems</a:t>
            </a:r>
            <a:r>
              <a:rPr lang="en-US" sz="20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capturing image </a:t>
            </a:r>
            <a:r>
              <a:rPr lang="en-US" sz="2000" u="sng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decoding barcodes at high speed, using ImagePerfect and PRZM Intelligent imaging software 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ea typeface="+mn-lt"/>
                <a:cs typeface="+mn-lt"/>
              </a:rPr>
              <a:t>ImagePerfect+ captures 16 data points from a single trigger</a:t>
            </a:r>
            <a:r>
              <a:rPr lang="en-US" sz="2000">
                <a:ea typeface="+mn-lt"/>
                <a:cs typeface="+mn-lt"/>
              </a:rPr>
              <a:t>, saving time and 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ea typeface="+mn-lt"/>
                <a:cs typeface="+mn-lt"/>
              </a:rPr>
              <a:t>Liquid lenses offer technological advantages over traditional mechanical lenses</a:t>
            </a:r>
            <a:r>
              <a:rPr lang="en-US" sz="2000">
                <a:ea typeface="+mn-lt"/>
                <a:cs typeface="+mn-lt"/>
              </a:rPr>
              <a:t>. Designed to focus across variable working distances, liquid lens facilitate the use of ImagePerfect+ and deliver dependably high read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ea typeface="+mn-lt"/>
                <a:cs typeface="+mn-lt"/>
              </a:rPr>
              <a:t>Easier troubleshooting and optimization </a:t>
            </a:r>
            <a:r>
              <a:rPr lang="en-US" sz="2000">
                <a:ea typeface="+mn-lt"/>
                <a:cs typeface="+mn-lt"/>
              </a:rPr>
              <a:t>with features like Golden Image Compare and a feasibility setup assistant. Minimize downtime and ensures that captured images meet best practice metrics, leading to more efficient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ea typeface="+mn-lt"/>
                <a:cs typeface="+mn-lt"/>
              </a:rPr>
              <a:t>Best-practice metrics are visible from Zebra’s feasibility setup assistant </a:t>
            </a:r>
            <a:r>
              <a:rPr lang="en-US" sz="2000">
                <a:ea typeface="+mn-lt"/>
                <a:cs typeface="+mn-lt"/>
              </a:rPr>
              <a:t>for automatic assessment of captured images and optimization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2610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7EA-4CA7-2CFE-A382-370E177A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Sure Path to Smarter Warehousing 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09E8-AC36-881B-D10F-0FC1B6E34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From gaining basic control of operations to achieving predictability and </a:t>
            </a:r>
            <a:br>
              <a:rPr lang="en-US"/>
            </a:br>
            <a:r>
              <a:rPr lang="en-US"/>
              <a:t>adaptability, let us help guide your journey with a new standard for accelerating warehouse modernization</a:t>
            </a:r>
          </a:p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9C1A49-DDC6-27F6-D1FA-17FDDDC9E636}"/>
              </a:ext>
            </a:extLst>
          </p:cNvPr>
          <p:cNvSpPr txBox="1">
            <a:spLocks/>
          </p:cNvSpPr>
          <p:nvPr/>
        </p:nvSpPr>
        <p:spPr>
          <a:xfrm>
            <a:off x="603347" y="2259122"/>
            <a:ext cx="10712353" cy="5026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/>
              <a:t>Your way forward starts with:</a:t>
            </a:r>
            <a:endParaRPr lang="en-US" sz="16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684021-2267-4005-4178-4D61018EDDD4}"/>
              </a:ext>
            </a:extLst>
          </p:cNvPr>
          <p:cNvSpPr txBox="1">
            <a:spLocks/>
          </p:cNvSpPr>
          <p:nvPr/>
        </p:nvSpPr>
        <p:spPr>
          <a:xfrm>
            <a:off x="1262062" y="2819400"/>
            <a:ext cx="9664700" cy="33920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>
                <a:solidFill>
                  <a:srgbClr val="0073E6"/>
                </a:solidFill>
              </a:rPr>
              <a:t>Decades of field-proven innovation </a:t>
            </a:r>
            <a:r>
              <a:rPr lang="en-US" sz="1600"/>
              <a:t>in warehousing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>
                <a:solidFill>
                  <a:srgbClr val="0073E6"/>
                </a:solidFill>
              </a:rPr>
              <a:t>An outcome-driven approach </a:t>
            </a:r>
            <a:r>
              <a:rPr lang="en-US" sz="1600"/>
              <a:t>based on your strategic journey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>
                <a:solidFill>
                  <a:srgbClr val="0073E6"/>
                </a:solidFill>
              </a:rPr>
              <a:t>A focus on continuous improvement </a:t>
            </a:r>
            <a:r>
              <a:rPr lang="en-US" sz="1600"/>
              <a:t>of your business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>
                <a:solidFill>
                  <a:srgbClr val="0073E6"/>
                </a:solidFill>
              </a:rPr>
              <a:t>A comprehensive portfolio </a:t>
            </a:r>
            <a:r>
              <a:rPr lang="en-US" sz="1600"/>
              <a:t>to configure the right technology solution for your operations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>
                <a:solidFill>
                  <a:srgbClr val="0073E6"/>
                </a:solidFill>
              </a:rPr>
              <a:t>An extensive partner network </a:t>
            </a:r>
            <a:r>
              <a:rPr lang="en-US" sz="1600"/>
              <a:t>to support every aspect of your journey—as you control and set the 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DB22D-6211-967D-9DAB-EC20C98A431C}"/>
              </a:ext>
            </a:extLst>
          </p:cNvPr>
          <p:cNvGrpSpPr/>
          <p:nvPr/>
        </p:nvGrpSpPr>
        <p:grpSpPr>
          <a:xfrm>
            <a:off x="603347" y="276226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27CA1D-5891-97A6-3BA6-1533F1DA98F1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solidFill>
              <a:srgbClr val="007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0E158E-4434-9592-329A-1B822F85746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tx1"/>
                  </a:solidFill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3280DE-259A-5743-A2F4-73A3B67437E2}"/>
              </a:ext>
            </a:extLst>
          </p:cNvPr>
          <p:cNvGrpSpPr/>
          <p:nvPr/>
        </p:nvGrpSpPr>
        <p:grpSpPr>
          <a:xfrm>
            <a:off x="603347" y="345474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9D201E-B901-F902-09BB-B008C7C69D49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872DDA-7537-926E-3E31-13173577CFA2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tx1"/>
                  </a:solidFill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3F5A8-0B86-9CBB-DD7A-355181E48DD0}"/>
              </a:ext>
            </a:extLst>
          </p:cNvPr>
          <p:cNvGrpSpPr/>
          <p:nvPr/>
        </p:nvGrpSpPr>
        <p:grpSpPr>
          <a:xfrm>
            <a:off x="603347" y="414722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A18EF9-51B6-FC30-6E75-8BC8D7F7FAA7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5A2A20-9553-BAC6-4C34-7127C167421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tx1"/>
                  </a:solidFill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EDD93-0B6A-C6C6-6C33-55C52E264821}"/>
              </a:ext>
            </a:extLst>
          </p:cNvPr>
          <p:cNvGrpSpPr/>
          <p:nvPr/>
        </p:nvGrpSpPr>
        <p:grpSpPr>
          <a:xfrm>
            <a:off x="603347" y="483970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35A0CE-0543-3C4C-880F-A10A313C1CE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3DB242-E556-3D22-CB44-BE072C2EFFC7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tx1"/>
                  </a:solidFill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634D07-1B5C-887D-8ADB-24935E40591B}"/>
              </a:ext>
            </a:extLst>
          </p:cNvPr>
          <p:cNvGrpSpPr/>
          <p:nvPr/>
        </p:nvGrpSpPr>
        <p:grpSpPr>
          <a:xfrm>
            <a:off x="603347" y="5532188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59A953-65CF-F2D0-98C6-D1477812902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285C71-0649-12F5-7649-2F72B66CC086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>
                  <a:solidFill>
                    <a:schemeClr val="tx1"/>
                  </a:solidFill>
                  <a:cs typeface="Calibri" panose="020F0502020204030204" pitchFamily="34" charset="0"/>
                </a:rPr>
                <a:t>5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C31FCC-7BFD-56F3-43D4-EAA895405465}"/>
              </a:ext>
            </a:extLst>
          </p:cNvPr>
          <p:cNvCxnSpPr>
            <a:cxnSpLocks/>
          </p:cNvCxnSpPr>
          <p:nvPr/>
        </p:nvCxnSpPr>
        <p:spPr>
          <a:xfrm>
            <a:off x="661517" y="3320374"/>
            <a:ext cx="10009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6A12F2-AE50-0AA9-70C2-1625EC0064CD}"/>
              </a:ext>
            </a:extLst>
          </p:cNvPr>
          <p:cNvCxnSpPr>
            <a:cxnSpLocks/>
          </p:cNvCxnSpPr>
          <p:nvPr/>
        </p:nvCxnSpPr>
        <p:spPr>
          <a:xfrm>
            <a:off x="661517" y="401285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3808BD-F0E4-F304-7321-113BFE4260C0}"/>
              </a:ext>
            </a:extLst>
          </p:cNvPr>
          <p:cNvCxnSpPr>
            <a:cxnSpLocks/>
          </p:cNvCxnSpPr>
          <p:nvPr/>
        </p:nvCxnSpPr>
        <p:spPr>
          <a:xfrm>
            <a:off x="661517" y="4705334"/>
            <a:ext cx="100194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5FB5F3-06BE-14A2-AD07-5F97DC421478}"/>
              </a:ext>
            </a:extLst>
          </p:cNvPr>
          <p:cNvCxnSpPr>
            <a:cxnSpLocks/>
          </p:cNvCxnSpPr>
          <p:nvPr/>
        </p:nvCxnSpPr>
        <p:spPr>
          <a:xfrm>
            <a:off x="661517" y="539781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4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D86-9F00-8BB5-5748-DDE9C95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60" y="1243584"/>
            <a:ext cx="5986215" cy="2852166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information, please visit zebra.com to learn more</a:t>
            </a:r>
          </a:p>
        </p:txBody>
      </p:sp>
    </p:spTree>
    <p:extLst>
      <p:ext uri="{BB962C8B-B14F-4D97-AF65-F5344CB8AC3E}">
        <p14:creationId xmlns:p14="http://schemas.microsoft.com/office/powerpoint/2010/main" val="69444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6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A703-BCC2-D287-E0C5-9531195A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  <a:br>
              <a:rPr lang="en-US"/>
            </a:br>
            <a:br>
              <a:rPr lang="en-US"/>
            </a:br>
            <a:r>
              <a:rPr lang="en-US"/>
              <a:t>Product-specific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56700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FS40 fixed industrial scanners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/>
              <a:t>First-time every-time high-speed capture of barcodes and DPMs in any condition </a:t>
            </a:r>
          </a:p>
          <a:p>
            <a:r>
              <a:rPr lang="en-US" sz="1800"/>
              <a:t>Pair with Aurora Focus software to set up, control and run the device</a:t>
            </a:r>
          </a:p>
          <a:p>
            <a:r>
              <a:rPr lang="en-US" sz="1800"/>
              <a:t>Easy license upgrades to add on decoder packages and machine vision toolsets to build your dock door solution</a:t>
            </a:r>
          </a:p>
          <a:p>
            <a:r>
              <a:rPr lang="en-US" sz="1800"/>
              <a:t>PoE connectivity to reduce need for peripheral equipment</a:t>
            </a:r>
          </a:p>
          <a:p>
            <a:endParaRPr lang="en-US" sz="1600"/>
          </a:p>
        </p:txBody>
      </p:sp>
      <p:pic>
        <p:nvPicPr>
          <p:cNvPr id="11" name="Picture Placeholder 10" descr="A green and black cube with a black and white label&#10;&#10;Description automatically generated">
            <a:extLst>
              <a:ext uri="{FF2B5EF4-FFF2-40B4-BE49-F238E27FC236}">
                <a16:creationId xmlns:a16="http://schemas.microsoft.com/office/drawing/2014/main" id="{121AA3ED-0B57-4B81-55B6-972A72B53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17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62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VS40 smart cameras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134465" cy="3644859"/>
          </a:xfrm>
        </p:spPr>
        <p:txBody>
          <a:bodyPr/>
          <a:lstStyle/>
          <a:p>
            <a:r>
              <a:rPr lang="en-US" sz="1800"/>
              <a:t>Capture up to 16 unique high-speed images with </a:t>
            </a:r>
            <a:r>
              <a:rPr lang="en-US" sz="1800" err="1"/>
              <a:t>ImagePerfect</a:t>
            </a:r>
            <a:r>
              <a:rPr lang="en-US" sz="1800"/>
              <a:t>+ and eliminate false rejects</a:t>
            </a:r>
          </a:p>
          <a:p>
            <a:r>
              <a:rPr lang="en-US" sz="1800"/>
              <a:t>Troubleshoot failed image captures immediately with Golden Image Compare</a:t>
            </a:r>
          </a:p>
          <a:p>
            <a:r>
              <a:rPr lang="en-US" sz="1800"/>
              <a:t>Pair with Aurora Focus software to set up, control and run the device</a:t>
            </a:r>
          </a:p>
          <a:p>
            <a:r>
              <a:rPr lang="en-US" sz="1800"/>
              <a:t>Upgradeable software to easily add support for new </a:t>
            </a:r>
            <a:r>
              <a:rPr lang="en-US" sz="1800" err="1"/>
              <a:t>symbologies</a:t>
            </a:r>
            <a:r>
              <a:rPr lang="en-US" sz="1800"/>
              <a:t>, faster speeds or machine vision toolsets</a:t>
            </a:r>
            <a:endParaRPr lang="en-US" sz="1600"/>
          </a:p>
        </p:txBody>
      </p:sp>
      <p:pic>
        <p:nvPicPr>
          <p:cNvPr id="8" name="Picture Placeholder 7" descr="A close-up of a green and black square device&#10;&#10;Description automatically generated">
            <a:extLst>
              <a:ext uri="{FF2B5EF4-FFF2-40B4-BE49-F238E27FC236}">
                <a16:creationId xmlns:a16="http://schemas.microsoft.com/office/drawing/2014/main" id="{2822CE5C-222A-22FB-EE3B-A74E94E339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23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9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GS20 connectivity gateway devices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43400" cy="3644859"/>
          </a:xfrm>
        </p:spPr>
        <p:txBody>
          <a:bodyPr/>
          <a:lstStyle/>
          <a:p>
            <a:r>
              <a:rPr lang="en-US" sz="1800"/>
              <a:t>Supports up to 16 cameras—more than any other competitor</a:t>
            </a:r>
          </a:p>
          <a:p>
            <a:r>
              <a:rPr lang="en-US" sz="1800"/>
              <a:t>Flexible configuration supports a variety of package sizes and label orientations</a:t>
            </a:r>
          </a:p>
          <a:p>
            <a:r>
              <a:rPr lang="en-US" sz="1800"/>
              <a:t>Integrated web-based HMI graphical interface for easy set-up and data capture</a:t>
            </a:r>
          </a:p>
          <a:p>
            <a:r>
              <a:rPr lang="en-US" sz="1800"/>
              <a:t>Built-in support for Rockwell, Siemens, Mitsubishi and Omron PLC devices simplifies integration and cost</a:t>
            </a:r>
          </a:p>
          <a:p>
            <a:r>
              <a:rPr lang="en-US" sz="1800"/>
              <a:t>Pair with Aurora Focus software for easy setup and control</a:t>
            </a:r>
            <a:endParaRPr lang="en-US" sz="1600"/>
          </a:p>
        </p:txBody>
      </p:sp>
      <p:pic>
        <p:nvPicPr>
          <p:cNvPr id="8" name="Picture Placeholder 7" descr="A close-up of a device&#10;&#10;Description automatically generated">
            <a:extLst>
              <a:ext uri="{FF2B5EF4-FFF2-40B4-BE49-F238E27FC236}">
                <a16:creationId xmlns:a16="http://schemas.microsoft.com/office/drawing/2014/main" id="{F649C310-A0CF-ADD6-3A48-4A71C989C3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-28711" r="9672" b="-19798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5808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Iris GTX smart camera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/>
              <a:t>On-device image acquisition and analytics with direct communication to automation devices</a:t>
            </a:r>
          </a:p>
          <a:p>
            <a:r>
              <a:rPr lang="en-US" sz="1800"/>
              <a:t>Real-time digital I/</a:t>
            </a:r>
            <a:r>
              <a:rPr lang="en-US" sz="1800" err="1"/>
              <a:t>Os</a:t>
            </a:r>
            <a:r>
              <a:rPr lang="en-US" sz="1800"/>
              <a:t>, GigE and USB ports, and VGA output for full integration with automation cells or machines</a:t>
            </a:r>
          </a:p>
          <a:p>
            <a:r>
              <a:rPr lang="en-US" sz="1800"/>
              <a:t>Pair with Aurora Design Assistant to form all-in-one vision system</a:t>
            </a:r>
          </a:p>
          <a:p>
            <a:r>
              <a:rPr lang="en-US" sz="1800"/>
              <a:t>High-speed sensors (from 2 to </a:t>
            </a:r>
            <a:br>
              <a:rPr lang="en-US" sz="1800"/>
            </a:br>
            <a:r>
              <a:rPr lang="en-US" sz="1800"/>
              <a:t>16 MP) for optimal scan tunnel capture capabilities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600"/>
          </a:p>
        </p:txBody>
      </p:sp>
      <p:pic>
        <p:nvPicPr>
          <p:cNvPr id="7" name="Picture Placeholder 6" descr="A black camera with a lens&#10;&#10;Description automatically generated">
            <a:extLst>
              <a:ext uri="{FF2B5EF4-FFF2-40B4-BE49-F238E27FC236}">
                <a16:creationId xmlns:a16="http://schemas.microsoft.com/office/drawing/2014/main" id="{81FF4A42-673A-5068-E0CA-5929435BAB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-22144" r="5488" b="-22144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0011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CV60 machine vision camera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/>
              <a:t>Color and monochrome options for multi-camera inspections</a:t>
            </a:r>
          </a:p>
          <a:p>
            <a:r>
              <a:rPr lang="en-US" sz="1800"/>
              <a:t>High-resolution CMOS sensors (from 2.3 to 12.3 MP) and a standard GigE Vision interface</a:t>
            </a:r>
          </a:p>
          <a:p>
            <a:r>
              <a:rPr lang="en-US" sz="1800"/>
              <a:t>Industrial grade shock and vibration ratings, excellent thermal dissipation, and outstanding reliability for maximum scan tunnel uptime</a:t>
            </a:r>
            <a:endParaRPr lang="en-US" sz="1600"/>
          </a:p>
        </p:txBody>
      </p:sp>
      <p:pic>
        <p:nvPicPr>
          <p:cNvPr id="8" name="Picture Placeholder 7" descr="A close-up of a camera&#10;&#10;Description automatically generated">
            <a:extLst>
              <a:ext uri="{FF2B5EF4-FFF2-40B4-BE49-F238E27FC236}">
                <a16:creationId xmlns:a16="http://schemas.microsoft.com/office/drawing/2014/main" id="{3EF09E7B-2DE1-50D8-F644-434935EA3B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" t="-41488" r="3306" b="-41488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4901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Agenda</a:t>
            </a:r>
            <a:endParaRPr lang="en-US" sz="27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Zebra warehouse solutions: Scan tunnels</a:t>
            </a:r>
          </a:p>
          <a:p>
            <a:endParaRPr lang="en-US"/>
          </a:p>
        </p:txBody>
      </p:sp>
      <p:pic>
        <p:nvPicPr>
          <p:cNvPr id="9" name="Picture 8" descr="A line of boxes on a conveyor belt&#10;&#10;Description automatically generated">
            <a:extLst>
              <a:ext uri="{FF2B5EF4-FFF2-40B4-BE49-F238E27FC236}">
                <a16:creationId xmlns:a16="http://schemas.microsoft.com/office/drawing/2014/main" id="{78B444C8-41B0-F7B2-66C2-74CD7AB3A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69" y="1474263"/>
            <a:ext cx="3909471" cy="390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EC635D-CCFD-409D-2423-342F1293699A}"/>
              </a:ext>
            </a:extLst>
          </p:cNvPr>
          <p:cNvSpPr txBox="1">
            <a:spLocks/>
          </p:cNvSpPr>
          <p:nvPr/>
        </p:nvSpPr>
        <p:spPr>
          <a:xfrm>
            <a:off x="457200" y="1692275"/>
            <a:ext cx="6880860" cy="4306888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Challenges in the warehouse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Today’s supply chain is complex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Warehouse operations must keep pace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What do you need to solve to get to where you want to be?</a:t>
            </a:r>
          </a:p>
          <a:p>
            <a:pPr fontAlgn="auto">
              <a:spcAft>
                <a:spcPts val="0"/>
              </a:spcAft>
            </a:pPr>
            <a:r>
              <a:rPr lang="en-US"/>
              <a:t>Scan tunnels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How do they work? Why a use a scan tunnel? What can they help you achieve? </a:t>
            </a:r>
          </a:p>
          <a:p>
            <a:pPr fontAlgn="auto">
              <a:spcAft>
                <a:spcPts val="0"/>
              </a:spcAft>
            </a:pPr>
            <a:r>
              <a:rPr lang="en-US" sz="2000"/>
              <a:t>Why choose Zebra to build your scan tunnel?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How our solutions stand apart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Benefits of our scan tunnel solutions</a:t>
            </a:r>
          </a:p>
          <a:p>
            <a:pPr fontAlgn="auto">
              <a:spcAft>
                <a:spcPts val="0"/>
              </a:spcAft>
            </a:pPr>
            <a:r>
              <a:rPr lang="en-US"/>
              <a:t>The sure path to smarter warehousing</a:t>
            </a:r>
          </a:p>
        </p:txBody>
      </p:sp>
    </p:spTree>
    <p:extLst>
      <p:ext uri="{BB962C8B-B14F-4D97-AF65-F5344CB8AC3E}">
        <p14:creationId xmlns:p14="http://schemas.microsoft.com/office/powerpoint/2010/main" val="129479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350"/>
              <a:t>4Sight series vision controllers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 vert="horz" lIns="0" tIns="0" rIns="0" bIns="0" rtlCol="0" anchor="t">
            <a:noAutofit/>
          </a:bodyPr>
          <a:lstStyle/>
          <a:p>
            <a:pPr marL="227965" indent="-227965"/>
            <a:r>
              <a:rPr lang="en-US" sz="1800"/>
              <a:t>Rugged models purpose-built for warehouse environments</a:t>
            </a:r>
          </a:p>
          <a:p>
            <a:pPr marL="227965" indent="-227965"/>
            <a:r>
              <a:rPr lang="en-US" sz="1800"/>
              <a:t>Power single high-rate or multi-camera applications</a:t>
            </a:r>
          </a:p>
          <a:p>
            <a:pPr marL="227965" indent="-227965"/>
            <a:r>
              <a:rPr lang="en-US" sz="1800"/>
              <a:t>Desktop-level performance and substantial expansion capabilities</a:t>
            </a:r>
          </a:p>
          <a:p>
            <a:pPr marL="456634" lvl="1" indent="-227965"/>
            <a:r>
              <a:rPr lang="en-US" sz="1600"/>
              <a:t>Pair with Zebra frame grabbers to customize image acquisition, network interface, processing offload, and acceleration needs</a:t>
            </a:r>
          </a:p>
          <a:p>
            <a:pPr marL="227965" indent="-227965"/>
            <a:r>
              <a:rPr lang="en-US" sz="1800"/>
              <a:t>Suitable for traditional machine vision and deep learning inference</a:t>
            </a:r>
          </a:p>
          <a:p>
            <a:pPr marL="227965" indent="-227965"/>
            <a:endParaRPr lang="en-US" sz="1800"/>
          </a:p>
        </p:txBody>
      </p:sp>
      <p:pic>
        <p:nvPicPr>
          <p:cNvPr id="11" name="Picture Placeholder 10" descr="A black box with a white rectangular object on top&#10;&#10;Description automatically generated">
            <a:extLst>
              <a:ext uri="{FF2B5EF4-FFF2-40B4-BE49-F238E27FC236}">
                <a16:creationId xmlns:a16="http://schemas.microsoft.com/office/drawing/2014/main" id="{98022757-E582-8703-1868-8544C292F3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-12032" b="-12032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247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Aurora Focus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96154" cy="3644859"/>
          </a:xfrm>
        </p:spPr>
        <p:txBody>
          <a:bodyPr/>
          <a:lstStyle/>
          <a:p>
            <a:r>
              <a:rPr lang="en-US" sz="1800"/>
              <a:t>Ready-made for barcode reading and verification, OCR, and presence/absence vision inspection</a:t>
            </a:r>
          </a:p>
          <a:p>
            <a:pPr lvl="1"/>
            <a:r>
              <a:rPr lang="en-US" sz="1600"/>
              <a:t>Purpose-built to </a:t>
            </a:r>
            <a:r>
              <a:rPr lang="en-US" sz="1600">
                <a:ea typeface="Calibri"/>
                <a:cs typeface="Calibri"/>
              </a:rPr>
              <a:t>scan and compare barcodes to determine code quality and assess if quality impacts scan ability</a:t>
            </a:r>
            <a:endParaRPr lang="en-US" sz="1600"/>
          </a:p>
          <a:p>
            <a:r>
              <a:rPr lang="en-US" sz="1800"/>
              <a:t>Deploy directly from FS scanners and VS smart cameras</a:t>
            </a:r>
          </a:p>
          <a:p>
            <a:r>
              <a:rPr lang="en-US" sz="1800"/>
              <a:t>Intuitive interface designed to make it easy to build, deploy and adjust jobs, and configure scanner connections</a:t>
            </a:r>
          </a:p>
          <a:p>
            <a:endParaRPr lang="en-US" sz="1800"/>
          </a:p>
          <a:p>
            <a:endParaRPr lang="en-US" sz="1800"/>
          </a:p>
        </p:txBody>
      </p:sp>
      <p:pic>
        <p:nvPicPr>
          <p:cNvPr id="9" name="Picture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62CE8F31-ADF2-0A49-EE83-CEE9D0CF28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-28606" r="1" b="-38264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685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Aurora Design Assistant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96154" cy="3644859"/>
          </a:xfrm>
        </p:spPr>
        <p:txBody>
          <a:bodyPr/>
          <a:lstStyle/>
          <a:p>
            <a:r>
              <a:rPr lang="en-US" sz="1800"/>
              <a:t>Flowchart-based drag-and-drop development environment means no need for coding</a:t>
            </a:r>
          </a:p>
          <a:p>
            <a:pPr lvl="1"/>
            <a:r>
              <a:rPr lang="en-US" sz="1600"/>
              <a:t>Included templates speed up development and deployment time</a:t>
            </a:r>
          </a:p>
          <a:p>
            <a:r>
              <a:rPr lang="en-US" sz="1800"/>
              <a:t>Hardware independent and pairs with branded and third-party smart cameras, vision controllers, and PCs with </a:t>
            </a:r>
            <a:r>
              <a:rPr lang="en-US" sz="1800" err="1"/>
              <a:t>CoaXPress</a:t>
            </a:r>
            <a:r>
              <a:rPr lang="en-US" sz="1800"/>
              <a:t>, GigE Vision, or USB3 Vision cameras</a:t>
            </a:r>
          </a:p>
          <a:p>
            <a:r>
              <a:rPr lang="en-US" sz="1800"/>
              <a:t>Real-time discrete I/</a:t>
            </a:r>
            <a:r>
              <a:rPr lang="en-US" sz="1800" err="1"/>
              <a:t>Os</a:t>
            </a:r>
            <a:r>
              <a:rPr lang="en-US" sz="1800"/>
              <a:t> for communicating actions and results to automation and enterprise equipment </a:t>
            </a:r>
          </a:p>
        </p:txBody>
      </p:sp>
      <p:pic>
        <p:nvPicPr>
          <p:cNvPr id="8" name="Picture Placeholder 7" descr="A logo for a company&#10;&#10;Description automatically generated">
            <a:extLst>
              <a:ext uri="{FF2B5EF4-FFF2-40B4-BE49-F238E27FC236}">
                <a16:creationId xmlns:a16="http://schemas.microsoft.com/office/drawing/2014/main" id="{4B31D135-925E-D120-C592-462BA198EB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-21446" r="9915" b="-28540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9333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Your Scan Tunnel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350"/>
              <a:t>Aurora Vision Studio </a:t>
            </a:r>
            <a:endParaRPr lang="en-US" sz="235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96154" cy="3644859"/>
          </a:xfrm>
        </p:spPr>
        <p:txBody>
          <a:bodyPr vert="horz" lIns="0" tIns="0" rIns="0" bIns="0" rtlCol="0" anchor="t">
            <a:noAutofit/>
          </a:bodyPr>
          <a:lstStyle/>
          <a:p>
            <a:pPr marL="22860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Dataflow-based software with an intuitive</a:t>
            </a:r>
            <a:br>
              <a:rPr lang="en-US" sz="1800"/>
            </a:br>
            <a:r>
              <a:rPr lang="en-US" sz="1800"/>
              <a:t>graphical environment that helps users develop vision systems much faster than with low-level programming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Workflow broken into 3 parts: </a:t>
            </a:r>
          </a:p>
          <a:p>
            <a:pPr marL="457200" lvl="1" indent="-2286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800"/>
              <a:t>Select filters using the provided toolbox and connect them in a visual editor</a:t>
            </a:r>
          </a:p>
          <a:p>
            <a:pPr marL="457200" lvl="1" indent="-2286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800"/>
              <a:t>Set parameters dragging and dropping filter outputs</a:t>
            </a:r>
          </a:p>
          <a:p>
            <a:pPr marL="457200" lvl="1" indent="-2286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800"/>
              <a:t>Connect filters in the data-flow editor and run the program</a:t>
            </a:r>
          </a:p>
        </p:txBody>
      </p:sp>
      <p:pic>
        <p:nvPicPr>
          <p:cNvPr id="7" name="Picture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95B93CFB-F40B-F5D3-645E-7B2FB7B6AC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1" t="-23624" r="13599" b="-24680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6617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Supply Chain is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AD8A-B39E-4557-E535-71D6C638D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Satisfying customers is no simple matter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8F6A9B-D8D0-A036-C09D-ABFCE004CE14}"/>
              </a:ext>
            </a:extLst>
          </p:cNvPr>
          <p:cNvGrpSpPr/>
          <p:nvPr/>
        </p:nvGrpSpPr>
        <p:grpSpPr>
          <a:xfrm>
            <a:off x="1779769" y="1542352"/>
            <a:ext cx="8629285" cy="4858448"/>
            <a:chOff x="488424" y="1579605"/>
            <a:chExt cx="8629285" cy="48584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06A2A9-064F-35F1-365C-F0B2F270BC9A}"/>
                </a:ext>
              </a:extLst>
            </p:cNvPr>
            <p:cNvGrpSpPr/>
            <p:nvPr/>
          </p:nvGrpSpPr>
          <p:grpSpPr>
            <a:xfrm>
              <a:off x="488424" y="1579605"/>
              <a:ext cx="8497696" cy="4858448"/>
              <a:chOff x="2796924" y="1579124"/>
              <a:chExt cx="8499910" cy="485971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3C11411-F75E-EA55-7123-0F3D967A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4122" y="1695820"/>
                <a:ext cx="6646985" cy="446685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1317DF-FAA8-0577-55ED-50CBD6055818}"/>
                  </a:ext>
                </a:extLst>
              </p:cNvPr>
              <p:cNvSpPr txBox="1"/>
              <p:nvPr/>
            </p:nvSpPr>
            <p:spPr>
              <a:xfrm>
                <a:off x="10395625" y="2701048"/>
                <a:ext cx="901209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Customer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EBB5B6-FA7B-1588-C020-FE01CE97CD78}"/>
                  </a:ext>
                </a:extLst>
              </p:cNvPr>
              <p:cNvSpPr txBox="1"/>
              <p:nvPr/>
            </p:nvSpPr>
            <p:spPr>
              <a:xfrm>
                <a:off x="9526621" y="5137828"/>
                <a:ext cx="577401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Store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755148-9FEF-8297-5BA5-358FEC919F89}"/>
                  </a:ext>
                </a:extLst>
              </p:cNvPr>
              <p:cNvSpPr txBox="1"/>
              <p:nvPr/>
            </p:nvSpPr>
            <p:spPr>
              <a:xfrm>
                <a:off x="4490945" y="5137828"/>
                <a:ext cx="100540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Third-Party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Logistics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1E532-0A64-348D-B2DA-75D9CFB737BD}"/>
                  </a:ext>
                </a:extLst>
              </p:cNvPr>
              <p:cNvSpPr txBox="1"/>
              <p:nvPr/>
            </p:nvSpPr>
            <p:spPr>
              <a:xfrm>
                <a:off x="2796924" y="2624848"/>
                <a:ext cx="1514261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Manufacturer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Plant / Warehouse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3F758-7214-960E-8A19-8D83C70351C8}"/>
                  </a:ext>
                </a:extLst>
              </p:cNvPr>
              <p:cNvSpPr txBox="1"/>
              <p:nvPr/>
            </p:nvSpPr>
            <p:spPr>
              <a:xfrm>
                <a:off x="5418512" y="6180309"/>
                <a:ext cx="3971664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/>
                  <a:t>Warehouse / Distribution Center / Fulfillment Center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C44E1-FE39-00E3-D36A-F7595915101C}"/>
                  </a:ext>
                </a:extLst>
              </p:cNvPr>
              <p:cNvSpPr txBox="1"/>
              <p:nvPr/>
            </p:nvSpPr>
            <p:spPr>
              <a:xfrm>
                <a:off x="7795097" y="1579124"/>
                <a:ext cx="268054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Retail or Wholesale Customer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>
                    <a:solidFill>
                      <a:srgbClr val="007ABA"/>
                    </a:solidFill>
                  </a:rPr>
                  <a:t>Service and Corporate Operations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496C7F-CB3D-C254-1156-31B8EE6E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557" y="1693632"/>
              <a:ext cx="6645254" cy="44656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FC0A6D-4571-0E5E-01A9-CEADACD1C64D}"/>
                </a:ext>
              </a:extLst>
            </p:cNvPr>
            <p:cNvGrpSpPr/>
            <p:nvPr/>
          </p:nvGrpSpPr>
          <p:grpSpPr>
            <a:xfrm>
              <a:off x="1031585" y="1923204"/>
              <a:ext cx="8086124" cy="3708956"/>
              <a:chOff x="3339357" y="1923204"/>
              <a:chExt cx="8086124" cy="3708956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5000E82-012C-CFB0-37B7-9ADA6378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97728" y="3638226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EC99D10-69F1-E1B8-1ACE-32BB7CD1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35702" y="358784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DEB9627C-0B61-0443-C8A6-03F0709F3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60501" y="3942811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F6BA6E79-F407-FAD2-D24E-FA990B6AB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36053" y="5289740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ABFAF0C5-27CA-41F1-BF19-EADFA464B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8874178" y="4241048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8A943DE-E23F-4DCC-07B4-DA39816D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08558" y="2993660"/>
                <a:ext cx="228540" cy="2285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ADBF86A-855E-DD08-917B-8D373F229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46584" y="274415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98E4CB3D-EDDB-5EFB-B2DA-562033F27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555498" y="3592154"/>
                <a:ext cx="292024" cy="1650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5492FD-ACE2-B13B-3C20-0342BABAF94B}"/>
                  </a:ext>
                </a:extLst>
              </p:cNvPr>
              <p:cNvSpPr txBox="1"/>
              <p:nvPr/>
            </p:nvSpPr>
            <p:spPr>
              <a:xfrm>
                <a:off x="5418049" y="1923204"/>
                <a:ext cx="11077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New shipping mandates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2C50DB-CFAD-9D52-DB78-7DF64A395A27}"/>
                  </a:ext>
                </a:extLst>
              </p:cNvPr>
              <p:cNvSpPr txBox="1"/>
              <p:nvPr/>
            </p:nvSpPr>
            <p:spPr>
              <a:xfrm>
                <a:off x="3433106" y="2066128"/>
                <a:ext cx="545200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Suppliers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871D81-653A-6095-83E3-095C715C50D2}"/>
                  </a:ext>
                </a:extLst>
              </p:cNvPr>
              <p:cNvSpPr txBox="1"/>
              <p:nvPr/>
            </p:nvSpPr>
            <p:spPr>
              <a:xfrm>
                <a:off x="3339357" y="2174957"/>
                <a:ext cx="732703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Raw Materials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625854-1041-C5E7-C5B0-7DFD325D708B}"/>
                  </a:ext>
                </a:extLst>
              </p:cNvPr>
              <p:cNvSpPr txBox="1"/>
              <p:nvPr/>
            </p:nvSpPr>
            <p:spPr>
              <a:xfrm>
                <a:off x="4372111" y="3599777"/>
                <a:ext cx="795204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573B8C-4232-8EC9-F56C-A6A030854C08}"/>
                  </a:ext>
                </a:extLst>
              </p:cNvPr>
              <p:cNvSpPr txBox="1"/>
              <p:nvPr/>
            </p:nvSpPr>
            <p:spPr>
              <a:xfrm>
                <a:off x="6065383" y="2353269"/>
                <a:ext cx="1069246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Ship direct to customer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1990E-6988-831D-0360-118C3DE6F045}"/>
                  </a:ext>
                </a:extLst>
              </p:cNvPr>
              <p:cNvSpPr txBox="1"/>
              <p:nvPr/>
            </p:nvSpPr>
            <p:spPr>
              <a:xfrm>
                <a:off x="6360907" y="2901599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Ship to store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B6DD8-4B58-E702-BE17-163BCE1FA734}"/>
                  </a:ext>
                </a:extLst>
              </p:cNvPr>
              <p:cNvSpPr txBox="1"/>
              <p:nvPr/>
            </p:nvSpPr>
            <p:spPr>
              <a:xfrm>
                <a:off x="5256319" y="2662837"/>
                <a:ext cx="670201" cy="280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Finished goods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FE7B7B-7480-79D1-ACF0-7C074979F19F}"/>
                  </a:ext>
                </a:extLst>
              </p:cNvPr>
              <p:cNvSpPr txBox="1"/>
              <p:nvPr/>
            </p:nvSpPr>
            <p:spPr>
              <a:xfrm>
                <a:off x="5472114" y="3749626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01819F-6BF9-D29B-C349-47665BB77D7F}"/>
                  </a:ext>
                </a:extLst>
              </p:cNvPr>
              <p:cNvSpPr txBox="1"/>
              <p:nvPr/>
            </p:nvSpPr>
            <p:spPr>
              <a:xfrm>
                <a:off x="5398745" y="4144758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794242-CCD8-21B9-C366-8838923C3446}"/>
                  </a:ext>
                </a:extLst>
              </p:cNvPr>
              <p:cNvSpPr txBox="1"/>
              <p:nvPr/>
            </p:nvSpPr>
            <p:spPr>
              <a:xfrm>
                <a:off x="5960592" y="3552439"/>
                <a:ext cx="653971" cy="280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item status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05D654-9E9E-FADA-A2B8-A61671BFF7C7}"/>
                  </a:ext>
                </a:extLst>
              </p:cNvPr>
              <p:cNvSpPr txBox="1"/>
              <p:nvPr/>
            </p:nvSpPr>
            <p:spPr>
              <a:xfrm>
                <a:off x="6645690" y="3833238"/>
                <a:ext cx="747125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Pallet shipping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1F4C33-679C-A3A8-2EBE-334ABD98D2EA}"/>
                  </a:ext>
                </a:extLst>
              </p:cNvPr>
              <p:cNvSpPr txBox="1"/>
              <p:nvPr/>
            </p:nvSpPr>
            <p:spPr>
              <a:xfrm>
                <a:off x="6063121" y="41983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84577A-4F33-128B-1FA2-D6969C0E54AF}"/>
                  </a:ext>
                </a:extLst>
              </p:cNvPr>
              <p:cNvSpPr txBox="1"/>
              <p:nvPr/>
            </p:nvSpPr>
            <p:spPr>
              <a:xfrm>
                <a:off x="5718534" y="461690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B4DD57-954A-7C27-48B6-9AA7B605C43D}"/>
                  </a:ext>
                </a:extLst>
              </p:cNvPr>
              <p:cNvSpPr txBox="1"/>
              <p:nvPr/>
            </p:nvSpPr>
            <p:spPr>
              <a:xfrm>
                <a:off x="7399520" y="3159438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6109A4-FD41-ACDE-7B5A-4531898F5218}"/>
                  </a:ext>
                </a:extLst>
              </p:cNvPr>
              <p:cNvSpPr txBox="1"/>
              <p:nvPr/>
            </p:nvSpPr>
            <p:spPr>
              <a:xfrm>
                <a:off x="7815580" y="4353207"/>
                <a:ext cx="487507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4D9BA-DF1F-D8EA-4B38-63DF2F22D05F}"/>
                  </a:ext>
                </a:extLst>
              </p:cNvPr>
              <p:cNvSpPr txBox="1"/>
              <p:nvPr/>
            </p:nvSpPr>
            <p:spPr>
              <a:xfrm>
                <a:off x="8348841" y="479019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Inventory status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4A7056-3E6E-41E6-DB8A-DDCF4411D580}"/>
                  </a:ext>
                </a:extLst>
              </p:cNvPr>
              <p:cNvSpPr txBox="1"/>
              <p:nvPr/>
            </p:nvSpPr>
            <p:spPr>
              <a:xfrm>
                <a:off x="8790854" y="4394229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Returns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93F17D-2C42-B9A4-940D-486DBE32E9FB}"/>
                  </a:ext>
                </a:extLst>
              </p:cNvPr>
              <p:cNvSpPr txBox="1"/>
              <p:nvPr/>
            </p:nvSpPr>
            <p:spPr>
              <a:xfrm>
                <a:off x="8156299" y="5445683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Ship to store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B50416-0BFE-EF47-9700-5B217FA43973}"/>
                  </a:ext>
                </a:extLst>
              </p:cNvPr>
              <p:cNvSpPr txBox="1"/>
              <p:nvPr/>
            </p:nvSpPr>
            <p:spPr>
              <a:xfrm>
                <a:off x="7596533" y="3776346"/>
                <a:ext cx="742319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Ground orders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AB7181-E2B1-28D2-8962-DEC08C127432}"/>
                  </a:ext>
                </a:extLst>
              </p:cNvPr>
              <p:cNvSpPr txBox="1"/>
              <p:nvPr/>
            </p:nvSpPr>
            <p:spPr>
              <a:xfrm>
                <a:off x="8657626" y="3188776"/>
                <a:ext cx="655779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Rush orders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251304-6E73-8AF5-0576-1FD0597F31D5}"/>
                  </a:ext>
                </a:extLst>
              </p:cNvPr>
              <p:cNvSpPr txBox="1"/>
              <p:nvPr/>
            </p:nvSpPr>
            <p:spPr>
              <a:xfrm>
                <a:off x="9594147" y="3660052"/>
                <a:ext cx="564430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/>
                  <a:t>Pick-up in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/>
                  <a:t>store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6EFB08-735A-BA47-7E15-3B8D36E2DF88}"/>
                  </a:ext>
                </a:extLst>
              </p:cNvPr>
              <p:cNvSpPr txBox="1"/>
              <p:nvPr/>
            </p:nvSpPr>
            <p:spPr>
              <a:xfrm>
                <a:off x="10635085" y="38760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/>
                  <a:t>Shipment from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/>
                  <a:t>closest location</a:t>
                </a: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C834BE4-0CBC-3893-DD71-4A9E00882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7909769" y="4197285"/>
                <a:ext cx="292024" cy="1650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86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FF6EC-EEE4-F93A-1C8C-F98E9033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Warehouse Operations</a:t>
            </a:r>
            <a:br>
              <a:rPr lang="en-US"/>
            </a:br>
            <a:r>
              <a:rPr lang="en-US"/>
              <a:t>Must Keep Pace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B7A4D-29CE-721E-6B9D-C908A2811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By solving today’s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F1D77-A2D1-712B-8787-30DD5E42E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/>
              <a:t>Isolated systems and visibility gaps</a:t>
            </a:r>
          </a:p>
          <a:p>
            <a:r>
              <a:rPr lang="en-US" sz="1600"/>
              <a:t>Labor shortages and more volume</a:t>
            </a:r>
          </a:p>
          <a:p>
            <a:pPr lvl="1"/>
            <a:r>
              <a:rPr lang="en-US" sz="1400"/>
              <a:t>~50% of all warehouse labor invested in picking operations</a:t>
            </a:r>
          </a:p>
          <a:p>
            <a:r>
              <a:rPr lang="en-US" sz="1600"/>
              <a:t>Disconnected workers and workflows</a:t>
            </a:r>
          </a:p>
          <a:p>
            <a:pPr lvl="1"/>
            <a:r>
              <a:rPr lang="en-US" sz="1400"/>
              <a:t>Annual warehouse turnover rates are 30+%</a:t>
            </a:r>
          </a:p>
          <a:p>
            <a:r>
              <a:rPr lang="en-US" sz="1600"/>
              <a:t>Bottlenecks and asset inventory </a:t>
            </a:r>
            <a:br>
              <a:rPr lang="en-US" sz="1600"/>
            </a:br>
            <a:r>
              <a:rPr lang="en-US" sz="1600"/>
              <a:t>blind spots</a:t>
            </a:r>
          </a:p>
          <a:p>
            <a:r>
              <a:rPr lang="en-US" sz="1600"/>
              <a:t>Rising workflow complexity</a:t>
            </a:r>
          </a:p>
          <a:p>
            <a:r>
              <a:rPr lang="en-US" sz="1600"/>
              <a:t>Errors and non-compliance are costly</a:t>
            </a:r>
          </a:p>
          <a:p>
            <a:pPr lvl="1"/>
            <a:r>
              <a:rPr lang="en-US" sz="1400"/>
              <a:t>Onboarding workers may involve a </a:t>
            </a:r>
            <a:br>
              <a:rPr lang="en-US" sz="1400"/>
            </a:br>
            <a:r>
              <a:rPr lang="en-US" sz="1400"/>
              <a:t>90-day ramp up </a:t>
            </a:r>
          </a:p>
          <a:p>
            <a:endParaRPr lang="en-US" sz="1600"/>
          </a:p>
        </p:txBody>
      </p:sp>
      <p:pic>
        <p:nvPicPr>
          <p:cNvPr id="9" name="Picture Placeholder 8" descr="A person holding a clipboard and looking at a box&#10;&#10;Description automatically generated">
            <a:extLst>
              <a:ext uri="{FF2B5EF4-FFF2-40B4-BE49-F238E27FC236}">
                <a16:creationId xmlns:a16="http://schemas.microsoft.com/office/drawing/2014/main" id="{74F81EFD-0999-218E-6345-AFC1809D4F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r="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7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Need To Solve To Get To Where You Want To Be?</a:t>
            </a:r>
          </a:p>
        </p:txBody>
      </p:sp>
      <p:pic>
        <p:nvPicPr>
          <p:cNvPr id="48" name="Picture 47" descr="ZGL-WarehouseEnvironment-V5_110619_0003.jpg">
            <a:extLst>
              <a:ext uri="{FF2B5EF4-FFF2-40B4-BE49-F238E27FC236}">
                <a16:creationId xmlns:a16="http://schemas.microsoft.com/office/drawing/2014/main" id="{8A9415E4-4540-246C-15E4-E86B8355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6043" b="9771"/>
          <a:stretch/>
        </p:blipFill>
        <p:spPr>
          <a:xfrm>
            <a:off x="-1" y="1356534"/>
            <a:ext cx="12188825" cy="490644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220D53B-DB9A-AC88-2D79-8872E1D5D9C1}"/>
              </a:ext>
            </a:extLst>
          </p:cNvPr>
          <p:cNvGrpSpPr/>
          <p:nvPr/>
        </p:nvGrpSpPr>
        <p:grpSpPr>
          <a:xfrm>
            <a:off x="288894" y="1355598"/>
            <a:ext cx="1828800" cy="2468880"/>
            <a:chOff x="10110430" y="4533410"/>
            <a:chExt cx="1828800" cy="273148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C358EA-6B21-0EED-56CF-9296ED0C76EE}"/>
                </a:ext>
              </a:extLst>
            </p:cNvPr>
            <p:cNvSpPr/>
            <p:nvPr/>
          </p:nvSpPr>
          <p:spPr>
            <a:xfrm>
              <a:off x="10110430" y="4533410"/>
              <a:ext cx="1828800" cy="2731481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00F7EA-9794-E234-C810-A6DFD6D03EB7}"/>
                </a:ext>
              </a:extLst>
            </p:cNvPr>
            <p:cNvSpPr/>
            <p:nvPr/>
          </p:nvSpPr>
          <p:spPr>
            <a:xfrm>
              <a:off x="10429078" y="4603424"/>
              <a:ext cx="1158072" cy="4392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Reduced labor force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6482C4-8CC5-01EB-5596-2677563395E1}"/>
              </a:ext>
            </a:extLst>
          </p:cNvPr>
          <p:cNvGrpSpPr/>
          <p:nvPr/>
        </p:nvGrpSpPr>
        <p:grpSpPr>
          <a:xfrm>
            <a:off x="10015392" y="3808139"/>
            <a:ext cx="1828800" cy="2468880"/>
            <a:chOff x="10015392" y="4354239"/>
            <a:chExt cx="1828800" cy="24688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FE9628-69F8-C5A9-2F85-FF1B264B4283}"/>
                </a:ext>
              </a:extLst>
            </p:cNvPr>
            <p:cNvSpPr/>
            <p:nvPr/>
          </p:nvSpPr>
          <p:spPr>
            <a:xfrm>
              <a:off x="10015392" y="435423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15ADCF-3315-663F-1E05-5C4D0083885F}"/>
                </a:ext>
              </a:extLst>
            </p:cNvPr>
            <p:cNvSpPr/>
            <p:nvPr/>
          </p:nvSpPr>
          <p:spPr>
            <a:xfrm>
              <a:off x="10015392" y="4423408"/>
              <a:ext cx="1828800" cy="244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Swiftly handling returns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1BA3DD-AE29-4792-95BD-845E562FE53A}"/>
              </a:ext>
            </a:extLst>
          </p:cNvPr>
          <p:cNvGrpSpPr/>
          <p:nvPr/>
        </p:nvGrpSpPr>
        <p:grpSpPr>
          <a:xfrm>
            <a:off x="10161049" y="4239855"/>
            <a:ext cx="1531717" cy="1477022"/>
            <a:chOff x="947115" y="3914237"/>
            <a:chExt cx="2984327" cy="2303341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9DA49E92-BED1-0B8B-19ED-9745D7839E18}"/>
                </a:ext>
              </a:extLst>
            </p:cNvPr>
            <p:cNvGraphicFramePr/>
            <p:nvPr/>
          </p:nvGraphicFramePr>
          <p:xfrm>
            <a:off x="947115" y="3914237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075C51-AA84-12DF-1256-11F03B90A4D7}"/>
                </a:ext>
              </a:extLst>
            </p:cNvPr>
            <p:cNvSpPr/>
            <p:nvPr/>
          </p:nvSpPr>
          <p:spPr>
            <a:xfrm>
              <a:off x="1752629" y="4777930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81% 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9922AA5-83B8-BB5D-38A3-2947C31313DC}"/>
              </a:ext>
            </a:extLst>
          </p:cNvPr>
          <p:cNvSpPr/>
          <p:nvPr/>
        </p:nvSpPr>
        <p:spPr>
          <a:xfrm>
            <a:off x="10015392" y="5660545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expand </a:t>
            </a:r>
            <a:b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management operations by 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6B64A0-904F-6CF3-F36F-E48B96AFA5E5}"/>
              </a:ext>
            </a:extLst>
          </p:cNvPr>
          <p:cNvSpPr/>
          <p:nvPr/>
        </p:nvSpPr>
        <p:spPr>
          <a:xfrm>
            <a:off x="301309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rely on a combination of humans and technology by 2024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63C87C-EFD0-D6D5-B95D-27895FBBB6B1}"/>
              </a:ext>
            </a:extLst>
          </p:cNvPr>
          <p:cNvGrpSpPr/>
          <p:nvPr/>
        </p:nvGrpSpPr>
        <p:grpSpPr>
          <a:xfrm>
            <a:off x="425969" y="1720397"/>
            <a:ext cx="1531717" cy="1477022"/>
            <a:chOff x="1170373" y="4196521"/>
            <a:chExt cx="2984327" cy="2303341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1CFBC1F6-7BB8-2919-049F-0929953D3011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BF74ED-2F53-BE4C-EC65-EC4B1DAEBADA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61%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2E3853-9DEF-15B6-E775-4570C268F2F5}"/>
              </a:ext>
            </a:extLst>
          </p:cNvPr>
          <p:cNvGrpSpPr/>
          <p:nvPr/>
        </p:nvGrpSpPr>
        <p:grpSpPr>
          <a:xfrm>
            <a:off x="2355828" y="1354669"/>
            <a:ext cx="1828800" cy="2468880"/>
            <a:chOff x="3194028" y="1297519"/>
            <a:chExt cx="1828800" cy="246888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4F8906-F571-815D-8451-6B1C58E99E7E}"/>
                </a:ext>
              </a:extLst>
            </p:cNvPr>
            <p:cNvSpPr/>
            <p:nvPr/>
          </p:nvSpPr>
          <p:spPr>
            <a:xfrm>
              <a:off x="3194028" y="129751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7BBA11F-33BA-852B-416E-DB0E8D9B07E4}"/>
                </a:ext>
              </a:extLst>
            </p:cNvPr>
            <p:cNvSpPr/>
            <p:nvPr/>
          </p:nvSpPr>
          <p:spPr>
            <a:xfrm>
              <a:off x="3345851" y="1356555"/>
              <a:ext cx="1531718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Streamlining picking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0B32AE-8D4F-2137-83F8-E9B92733C00A}"/>
              </a:ext>
            </a:extLst>
          </p:cNvPr>
          <p:cNvGrpSpPr/>
          <p:nvPr/>
        </p:nvGrpSpPr>
        <p:grpSpPr>
          <a:xfrm>
            <a:off x="2510642" y="1749577"/>
            <a:ext cx="1531717" cy="1477022"/>
            <a:chOff x="947115" y="4077631"/>
            <a:chExt cx="2984327" cy="2303341"/>
          </a:xfrm>
        </p:grpSpPr>
        <p:graphicFrame>
          <p:nvGraphicFramePr>
            <p:cNvPr id="71" name="Chart 70">
              <a:extLst>
                <a:ext uri="{FF2B5EF4-FFF2-40B4-BE49-F238E27FC236}">
                  <a16:creationId xmlns:a16="http://schemas.microsoft.com/office/drawing/2014/main" id="{1A6A8771-F363-4C53-F01D-0B9820FAFB80}"/>
                </a:ext>
              </a:extLst>
            </p:cNvPr>
            <p:cNvGraphicFramePr/>
            <p:nvPr/>
          </p:nvGraphicFramePr>
          <p:xfrm>
            <a:off x="947115" y="407763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12D9A9-FA65-922F-4E22-455A9183C31C}"/>
                </a:ext>
              </a:extLst>
            </p:cNvPr>
            <p:cNvSpPr/>
            <p:nvPr/>
          </p:nvSpPr>
          <p:spPr>
            <a:xfrm>
              <a:off x="1752629" y="494132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60% 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D9E6BBD-5D3C-1D31-2674-7A44114291C6}"/>
              </a:ext>
            </a:extLst>
          </p:cNvPr>
          <p:cNvSpPr/>
          <p:nvPr/>
        </p:nvSpPr>
        <p:spPr>
          <a:xfrm>
            <a:off x="2368243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labor efficiency and productivity as a top challenge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5752949-81E7-A5F4-BB38-1CA05B582B16}"/>
              </a:ext>
            </a:extLst>
          </p:cNvPr>
          <p:cNvGrpSpPr/>
          <p:nvPr/>
        </p:nvGrpSpPr>
        <p:grpSpPr>
          <a:xfrm>
            <a:off x="4429080" y="1354669"/>
            <a:ext cx="1828800" cy="2468880"/>
            <a:chOff x="6184584" y="1298448"/>
            <a:chExt cx="1828800" cy="246888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E20F0B-B872-1DE3-1D54-AE66EF631488}"/>
                </a:ext>
              </a:extLst>
            </p:cNvPr>
            <p:cNvSpPr/>
            <p:nvPr/>
          </p:nvSpPr>
          <p:spPr>
            <a:xfrm>
              <a:off x="6184584" y="129844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7118E6-B4F1-8121-CEAD-C5462AE2662A}"/>
                </a:ext>
              </a:extLst>
            </p:cNvPr>
            <p:cNvSpPr/>
            <p:nvPr/>
          </p:nvSpPr>
          <p:spPr>
            <a:xfrm>
              <a:off x="6249152" y="1354878"/>
              <a:ext cx="1750931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/>
                  <a:cs typeface="Arial"/>
                </a:rPr>
                <a:t>Turning around </a:t>
              </a:r>
              <a:endPara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/>
                  <a:cs typeface="Arial"/>
                </a:rPr>
                <a:t>outbound processes  </a:t>
              </a:r>
              <a:endParaRPr lang="en-US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4931B7-DD39-A61C-257B-A6E5C0904D1B}"/>
              </a:ext>
            </a:extLst>
          </p:cNvPr>
          <p:cNvGrpSpPr/>
          <p:nvPr/>
        </p:nvGrpSpPr>
        <p:grpSpPr>
          <a:xfrm>
            <a:off x="4538508" y="1770575"/>
            <a:ext cx="1531717" cy="1477022"/>
            <a:chOff x="354426" y="-3698362"/>
            <a:chExt cx="2984327" cy="2303341"/>
          </a:xfrm>
        </p:grpSpPr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01333609-39E9-5870-01FC-56204C304C24}"/>
                </a:ext>
              </a:extLst>
            </p:cNvPr>
            <p:cNvGraphicFramePr/>
            <p:nvPr/>
          </p:nvGraphicFramePr>
          <p:xfrm>
            <a:off x="354426" y="-3698362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A509F-63E2-92D6-EC88-BC0369053FF5}"/>
                </a:ext>
              </a:extLst>
            </p:cNvPr>
            <p:cNvSpPr/>
            <p:nvPr/>
          </p:nvSpPr>
          <p:spPr>
            <a:xfrm>
              <a:off x="1159940" y="-2834921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86% 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6F1C56E-A9A4-7DFF-93D1-537D8B380233}"/>
              </a:ext>
            </a:extLst>
          </p:cNvPr>
          <p:cNvSpPr/>
          <p:nvPr/>
        </p:nvSpPr>
        <p:spPr>
          <a:xfrm>
            <a:off x="4456302" y="3190340"/>
            <a:ext cx="1754601" cy="39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increase volume of items shipped by 2024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2311B35-7BB0-30EF-52BF-CD5AB03F443D}"/>
              </a:ext>
            </a:extLst>
          </p:cNvPr>
          <p:cNvGrpSpPr/>
          <p:nvPr/>
        </p:nvGrpSpPr>
        <p:grpSpPr>
          <a:xfrm>
            <a:off x="7934821" y="3807258"/>
            <a:ext cx="1828800" cy="2468880"/>
            <a:chOff x="7934821" y="4353358"/>
            <a:chExt cx="1828800" cy="246888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B0D8E85-7751-7D6D-EEE0-90882BDEE934}"/>
                </a:ext>
              </a:extLst>
            </p:cNvPr>
            <p:cNvSpPr/>
            <p:nvPr/>
          </p:nvSpPr>
          <p:spPr>
            <a:xfrm>
              <a:off x="7934821" y="435335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1A4E708-27C8-3444-1323-128674778549}"/>
                </a:ext>
              </a:extLst>
            </p:cNvPr>
            <p:cNvSpPr/>
            <p:nvPr/>
          </p:nvSpPr>
          <p:spPr>
            <a:xfrm>
              <a:off x="7934821" y="4423408"/>
              <a:ext cx="1828800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Reducing inbound 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congestion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2C71AA-C505-472F-D5A9-6943544EC2DC}"/>
              </a:ext>
            </a:extLst>
          </p:cNvPr>
          <p:cNvGrpSpPr/>
          <p:nvPr/>
        </p:nvGrpSpPr>
        <p:grpSpPr>
          <a:xfrm>
            <a:off x="8083362" y="4239855"/>
            <a:ext cx="1531717" cy="1477022"/>
            <a:chOff x="1170373" y="4196521"/>
            <a:chExt cx="2984327" cy="2303341"/>
          </a:xfrm>
        </p:grpSpPr>
        <p:graphicFrame>
          <p:nvGraphicFramePr>
            <p:cNvPr id="87" name="Chart 86">
              <a:extLst>
                <a:ext uri="{FF2B5EF4-FFF2-40B4-BE49-F238E27FC236}">
                  <a16:creationId xmlns:a16="http://schemas.microsoft.com/office/drawing/2014/main" id="{7274BBE5-486A-CB6A-B195-16239A9ADF62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E61FCD-8807-92C8-BD23-0CABFEBD4B4B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83% 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CF95F0BF-1EE6-5FCA-4573-2DE2B86EF21B}"/>
              </a:ext>
            </a:extLst>
          </p:cNvPr>
          <p:cNvSpPr/>
          <p:nvPr/>
        </p:nvSpPr>
        <p:spPr>
          <a:xfrm>
            <a:off x="8039111" y="5660545"/>
            <a:ext cx="172451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have increased number of SKUs by 2024</a:t>
            </a:r>
          </a:p>
        </p:txBody>
      </p:sp>
      <p:sp>
        <p:nvSpPr>
          <p:cNvPr id="90" name="Date Placeholder 3">
            <a:extLst>
              <a:ext uri="{FF2B5EF4-FFF2-40B4-BE49-F238E27FC236}">
                <a16:creationId xmlns:a16="http://schemas.microsoft.com/office/drawing/2014/main" id="{7134291E-F607-E238-1AC6-6F74CAB3A233}"/>
              </a:ext>
            </a:extLst>
          </p:cNvPr>
          <p:cNvSpPr txBox="1">
            <a:spLocks/>
          </p:cNvSpPr>
          <p:nvPr/>
        </p:nvSpPr>
        <p:spPr>
          <a:xfrm>
            <a:off x="4721143" y="6407080"/>
            <a:ext cx="2746539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Warehousing Vision Study, Zebra Technologies, 2019.</a:t>
            </a:r>
          </a:p>
        </p:txBody>
      </p:sp>
    </p:spTree>
    <p:extLst>
      <p:ext uri="{BB962C8B-B14F-4D97-AF65-F5344CB8AC3E}">
        <p14:creationId xmlns:p14="http://schemas.microsoft.com/office/powerpoint/2010/main" val="197015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B2A93-861E-E2AC-78D9-C027C348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Zebra Warehouse Solutions: Scan Tunnels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336B9-62B3-9F9A-D818-667665079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do they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2E941-DD9B-AF1E-75DD-57E15977E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/>
              <a:t>One or more scanners or smart cameras are mounted to a gantry that spans the conveyor line </a:t>
            </a:r>
          </a:p>
          <a:p>
            <a:pPr lvl="1"/>
            <a:r>
              <a:rPr lang="en-US" sz="1800"/>
              <a:t>The array of high-tech cameras capture all sides of a parcel, reading barcodes and other machine-readable text </a:t>
            </a:r>
          </a:p>
          <a:p>
            <a:r>
              <a:rPr lang="en-US" sz="2000"/>
              <a:t>As items move through the scan tunnel, the system captures data in real-time</a:t>
            </a:r>
          </a:p>
          <a:p>
            <a:pPr lvl="1"/>
            <a:r>
              <a:rPr lang="en-US" sz="1800"/>
              <a:t>Intelligent software decodes data stored in barcodes to route </a:t>
            </a:r>
            <a:br>
              <a:rPr lang="en-US" sz="1800"/>
            </a:br>
            <a:r>
              <a:rPr lang="en-US" sz="1800"/>
              <a:t>packages appropriately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11" name="Picture Placeholder 10" descr="Boxes on a conveyor belt&#10;&#10;Description automatically generated">
            <a:extLst>
              <a:ext uri="{FF2B5EF4-FFF2-40B4-BE49-F238E27FC236}">
                <a16:creationId xmlns:a16="http://schemas.microsoft.com/office/drawing/2014/main" id="{88DC7A75-3F3B-6AFF-69AD-D3D26CBD8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 t="7509" r="3558" b="7509"/>
          <a:stretch/>
        </p:blipFill>
        <p:spPr>
          <a:xfrm>
            <a:off x="5417611" y="0"/>
            <a:ext cx="6771214" cy="6858000"/>
          </a:xfrm>
        </p:spPr>
      </p:pic>
    </p:spTree>
    <p:extLst>
      <p:ext uri="{BB962C8B-B14F-4D97-AF65-F5344CB8AC3E}">
        <p14:creationId xmlns:p14="http://schemas.microsoft.com/office/powerpoint/2010/main" val="105298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B2A93-861E-E2AC-78D9-C027C348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Zebra Warehouse Solutions: Scan Tunnels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336B9-62B3-9F9A-D818-667665079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Why a use a scan tunnel?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2E941-DD9B-AF1E-75DD-57E15977E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Capture data reliably without stopping goods regardless of:</a:t>
            </a:r>
          </a:p>
          <a:p>
            <a:pPr lvl="1"/>
            <a:r>
              <a:rPr lang="en-US" sz="1800"/>
              <a:t>Package size</a:t>
            </a:r>
          </a:p>
          <a:p>
            <a:pPr lvl="1"/>
            <a:r>
              <a:rPr lang="en-US" sz="1800"/>
              <a:t>Package orientation</a:t>
            </a:r>
          </a:p>
          <a:p>
            <a:pPr lvl="1"/>
            <a:r>
              <a:rPr lang="en-US" sz="1800"/>
              <a:t>Label location</a:t>
            </a:r>
          </a:p>
          <a:p>
            <a:pPr lvl="1"/>
            <a:r>
              <a:rPr lang="en-US" sz="1800"/>
              <a:t>Number and type of labels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Placeholder 7" descr="A conveyor belt with boxes on it&#10;&#10;Description automatically generated">
            <a:extLst>
              <a:ext uri="{FF2B5EF4-FFF2-40B4-BE49-F238E27FC236}">
                <a16:creationId xmlns:a16="http://schemas.microsoft.com/office/drawing/2014/main" id="{C4514621-4BAF-9D0A-D40D-B7BF9E836E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2" b="21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057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/>
              <a:t>Zebra Warehouse Solutions: Scan Tunnels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can they help you achieve?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0834915" cy="4050792"/>
          </a:xfrm>
        </p:spPr>
        <p:txBody>
          <a:bodyPr/>
          <a:lstStyle/>
          <a:p>
            <a:r>
              <a:rPr lang="en-US" sz="2000" b="1">
                <a:solidFill>
                  <a:schemeClr val="accent1"/>
                </a:solidFill>
              </a:rPr>
              <a:t>Better barcode reading and verification: </a:t>
            </a:r>
            <a:r>
              <a:rPr lang="en-US" sz="2000"/>
              <a:t>Accurate code and label reading is crucial for tracking, tracing and inventory management. Scan tunnels quickly verify barcode accuracy, preventing errors in shipping and logistics</a:t>
            </a:r>
          </a:p>
          <a:p>
            <a:r>
              <a:rPr lang="en-US" sz="2000" b="1">
                <a:solidFill>
                  <a:schemeClr val="accent1"/>
                </a:solidFill>
              </a:rPr>
              <a:t>Improved product inspection: </a:t>
            </a:r>
            <a:r>
              <a:rPr lang="en-US" sz="2000"/>
              <a:t>Scan tunnels can help with quality control and compliance, inspecting items for defects, contamination, or damage and automatically diverting </a:t>
            </a:r>
            <a:br>
              <a:rPr lang="en-US" sz="2000"/>
            </a:br>
            <a:r>
              <a:rPr lang="en-US" sz="2000"/>
              <a:t>problematic products from production lines</a:t>
            </a:r>
          </a:p>
          <a:p>
            <a:r>
              <a:rPr lang="en-US" sz="2000" b="1">
                <a:solidFill>
                  <a:schemeClr val="accent1"/>
                </a:solidFill>
              </a:rPr>
              <a:t>Labor reduction and cost savings: </a:t>
            </a:r>
            <a:r>
              <a:rPr lang="en-US" sz="2000"/>
              <a:t>Scan tunnels reduce the need for manual inspection </a:t>
            </a:r>
            <a:br>
              <a:rPr lang="en-US" sz="2000"/>
            </a:br>
            <a:r>
              <a:rPr lang="en-US" sz="2000"/>
              <a:t>and handling, leading to cost savings and increased throughput</a:t>
            </a:r>
          </a:p>
        </p:txBody>
      </p:sp>
    </p:spTree>
    <p:extLst>
      <p:ext uri="{BB962C8B-B14F-4D97-AF65-F5344CB8AC3E}">
        <p14:creationId xmlns:p14="http://schemas.microsoft.com/office/powerpoint/2010/main" val="415864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A1408-11D9-A389-981A-87FA4A77B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618129"/>
              </p:ext>
            </p:extLst>
          </p:nvPr>
        </p:nvGraphicFramePr>
        <p:xfrm>
          <a:off x="1" y="1712468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B8BCC-C8D8-9702-493B-CA99784A7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our solutions stand apart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A37D2D4-D9F9-954C-7A96-7690D0D33048}"/>
              </a:ext>
            </a:extLst>
          </p:cNvPr>
          <p:cNvSpPr txBox="1">
            <a:spLocks/>
          </p:cNvSpPr>
          <p:nvPr/>
        </p:nvSpPr>
        <p:spPr>
          <a:xfrm>
            <a:off x="505836" y="429768"/>
            <a:ext cx="8263483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/>
              <a:t>Why Choose Zebra To Build Your Scan Tunnel?</a:t>
            </a:r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D727D9E-CAAA-711F-FAA0-7169ADB25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588299"/>
              </p:ext>
            </p:extLst>
          </p:nvPr>
        </p:nvGraphicFramePr>
        <p:xfrm>
          <a:off x="5791201" y="1697736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2657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over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2.xml><?xml version="1.0" encoding="utf-8"?>
<a:theme xmlns:a="http://schemas.openxmlformats.org/drawingml/2006/main" name="Dividers">
  <a:themeElements>
    <a:clrScheme name="Zebra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3.xml><?xml version="1.0" encoding="utf-8"?>
<a:theme xmlns:a="http://schemas.openxmlformats.org/drawingml/2006/main" name="Content Basic 1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4.xml><?xml version="1.0" encoding="utf-8"?>
<a:theme xmlns:a="http://schemas.openxmlformats.org/drawingml/2006/main" name="Content Basic 2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5.xml><?xml version="1.0" encoding="utf-8"?>
<a:theme xmlns:a="http://schemas.openxmlformats.org/drawingml/2006/main" name="Content with Imag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6.xml><?xml version="1.0" encoding="utf-8"?>
<a:theme xmlns:a="http://schemas.openxmlformats.org/drawingml/2006/main" name="End Slid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7.xml><?xml version="1.0" encoding="utf-8"?>
<a:theme xmlns:a="http://schemas.openxmlformats.org/drawingml/2006/main" name="FOR BRAND USE ONL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3D11DC2165F4E833C7E81853BE844" ma:contentTypeVersion="17" ma:contentTypeDescription="Create a new document." ma:contentTypeScope="" ma:versionID="1d861a2d5e70a05f9c30e9dee95428be">
  <xsd:schema xmlns:xsd="http://www.w3.org/2001/XMLSchema" xmlns:xs="http://www.w3.org/2001/XMLSchema" xmlns:p="http://schemas.microsoft.com/office/2006/metadata/properties" xmlns:ns2="b858a5b1-d70b-43be-a626-972d6f94cb9f" xmlns:ns3="8597e232-b5c3-41e4-bde0-d5e2d6080acf" targetNamespace="http://schemas.microsoft.com/office/2006/metadata/properties" ma:root="true" ma:fieldsID="47c50fc7d403432057ed741284c5787c" ns2:_="" ns3:_="">
    <xsd:import namespace="b858a5b1-d70b-43be-a626-972d6f94cb9f"/>
    <xsd:import namespace="8597e232-b5c3-41e4-bde0-d5e2d6080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a5b1-d70b-43be-a626-972d6f94c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1b9f02-2e42-4fff-9a04-4fa9bed0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e232-b5c3-41e4-bde0-d5e2d6080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cc111-ee40-48f1-802b-1b55ef075dcd}" ma:internalName="TaxCatchAll" ma:showField="CatchAllData" ma:web="8597e232-b5c3-41e4-bde0-d5e2d6080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97e232-b5c3-41e4-bde0-d5e2d6080acf">
      <UserInfo>
        <DisplayName>Ponce, Sandra</DisplayName>
        <AccountId>1285</AccountId>
        <AccountType/>
      </UserInfo>
      <UserInfo>
        <DisplayName>Pastor, Victor</DisplayName>
        <AccountId>4688</AccountId>
        <AccountType/>
      </UserInfo>
      <UserInfo>
        <DisplayName>Pithers, Claire</DisplayName>
        <AccountId>1456</AccountId>
        <AccountType/>
      </UserInfo>
      <UserInfo>
        <DisplayName>O'donnell, David</DisplayName>
        <AccountId>5475</AccountId>
        <AccountType/>
      </UserInfo>
      <UserInfo>
        <DisplayName>Hilliard, Amy</DisplayName>
        <AccountId>1871</AccountId>
        <AccountType/>
      </UserInfo>
      <UserInfo>
        <DisplayName>Dombach, Daniel</DisplayName>
        <AccountId>2993</AccountId>
        <AccountType/>
      </UserInfo>
      <UserInfo>
        <DisplayName>Joyce, Kelly</DisplayName>
        <AccountId>1922</AccountId>
        <AccountType/>
      </UserInfo>
      <UserInfo>
        <DisplayName>TIMMAN, MITCHEL</DisplayName>
        <AccountId>694</AccountId>
        <AccountType/>
      </UserInfo>
      <UserInfo>
        <DisplayName>Lagescarde, Frederique</DisplayName>
        <AccountId>4782</AccountId>
        <AccountType/>
      </UserInfo>
      <UserInfo>
        <DisplayName>Caballeros,Gina</DisplayName>
        <AccountId>102</AccountId>
        <AccountType/>
      </UserInfo>
      <UserInfo>
        <DisplayName>Parmegiani, Cristina</DisplayName>
        <AccountId>840</AccountId>
        <AccountType/>
      </UserInfo>
    </SharedWithUsers>
    <lcf76f155ced4ddcb4097134ff3c332f xmlns="b858a5b1-d70b-43be-a626-972d6f94cb9f">
      <Terms xmlns="http://schemas.microsoft.com/office/infopath/2007/PartnerControls"/>
    </lcf76f155ced4ddcb4097134ff3c332f>
    <TaxCatchAll xmlns="8597e232-b5c3-41e4-bde0-d5e2d6080acf" xsi:nil="true"/>
  </documentManagement>
</p:properties>
</file>

<file path=customXml/itemProps1.xml><?xml version="1.0" encoding="utf-8"?>
<ds:datastoreItem xmlns:ds="http://schemas.openxmlformats.org/officeDocument/2006/customXml" ds:itemID="{EB844C28-E65C-427C-A6DE-A988920E8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28F69-0374-4D11-B3A6-305475BE2D47}">
  <ds:schemaRefs>
    <ds:schemaRef ds:uri="8597e232-b5c3-41e4-bde0-d5e2d6080acf"/>
    <ds:schemaRef ds:uri="b858a5b1-d70b-43be-a626-972d6f94cb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A789AF-1536-4A3C-859D-EA9D4247A762}">
  <ds:schemaRefs>
    <ds:schemaRef ds:uri="8597e232-b5c3-41e4-bde0-d5e2d6080acf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858a5b1-d70b-43be-a626-972d6f94cb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1620</Words>
  <Application>Microsoft Office PowerPoint</Application>
  <PresentationFormat>Custom</PresentationFormat>
  <Paragraphs>201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Times New Roman</vt:lpstr>
      <vt:lpstr>Covers</vt:lpstr>
      <vt:lpstr>Dividers</vt:lpstr>
      <vt:lpstr>Content Basic 1 column</vt:lpstr>
      <vt:lpstr>Content Basic 2 column</vt:lpstr>
      <vt:lpstr>Content with Images</vt:lpstr>
      <vt:lpstr>End Slides</vt:lpstr>
      <vt:lpstr>FOR BRAND USE ONLY</vt:lpstr>
      <vt:lpstr>Zebra Warehouse Solutions</vt:lpstr>
      <vt:lpstr>Agenda</vt:lpstr>
      <vt:lpstr>Today’s Supply Chain is Complex</vt:lpstr>
      <vt:lpstr>Warehouse Operations Must Keep Pace </vt:lpstr>
      <vt:lpstr>What Do You Need To Solve To Get To Where You Want To Be?</vt:lpstr>
      <vt:lpstr>Zebra Warehouse Solutions: Scan Tunnels</vt:lpstr>
      <vt:lpstr>Zebra Warehouse Solutions: Scan Tunnels</vt:lpstr>
      <vt:lpstr>Zebra Warehouse Solutions: Scan Tunnels</vt:lpstr>
      <vt:lpstr>PowerPoint Presentation</vt:lpstr>
      <vt:lpstr>Boosting Warehouse Productivity With Zebra</vt:lpstr>
      <vt:lpstr>The Sure Path to Smarter Warehousing  </vt:lpstr>
      <vt:lpstr>For more information, please visit zebra.com to learn more</vt:lpstr>
      <vt:lpstr>PowerPoint Presentation</vt:lpstr>
      <vt:lpstr>APPENDIX  Product-specific slides if needed</vt:lpstr>
      <vt:lpstr>Building Your Scan Tunnel</vt:lpstr>
      <vt:lpstr>Building Your Scan Tunnel</vt:lpstr>
      <vt:lpstr>Building Your Scan Tunnel</vt:lpstr>
      <vt:lpstr>Building Your Scan Tunnel</vt:lpstr>
      <vt:lpstr>Building Your Scan Tunnel</vt:lpstr>
      <vt:lpstr>Building Your Scan Tunnel</vt:lpstr>
      <vt:lpstr>Building Your Scan Tunnel</vt:lpstr>
      <vt:lpstr>Building Your Scan Tunnel</vt:lpstr>
      <vt:lpstr>Building Your Scan Tunnel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Zebra Technologies</dc:creator>
  <cp:keywords>Zebra</cp:keywords>
  <dc:description/>
  <cp:lastModifiedBy>James Davis</cp:lastModifiedBy>
  <cp:revision>1</cp:revision>
  <cp:lastPrinted>2017-02-06T15:53:43Z</cp:lastPrinted>
  <dcterms:created xsi:type="dcterms:W3CDTF">2015-05-18T18:27:32Z</dcterms:created>
  <dcterms:modified xsi:type="dcterms:W3CDTF">2024-10-03T19:38:45Z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MJKR87</vt:lpwstr>
  </property>
  <property fmtid="{D5CDD505-2E9C-101B-9397-08002B2CF9AE}" pid="3" name="Jive_VersionGuid">
    <vt:lpwstr>a759ce4afa7b412b8f56064706434417</vt:lpwstr>
  </property>
  <property fmtid="{D5CDD505-2E9C-101B-9397-08002B2CF9AE}" pid="4" name="Offisync_ProviderInitializationData">
    <vt:lpwstr>https://converge.motorolasolutions.com/</vt:lpwstr>
  </property>
  <property fmtid="{D5CDD505-2E9C-101B-9397-08002B2CF9AE}" pid="5" name="Offisync_UpdateToken">
    <vt:lpwstr>19</vt:lpwstr>
  </property>
  <property fmtid="{D5CDD505-2E9C-101B-9397-08002B2CF9AE}" pid="6" name="Offisync_UniqueId">
    <vt:lpwstr>11173</vt:lpwstr>
  </property>
  <property fmtid="{D5CDD505-2E9C-101B-9397-08002B2CF9AE}" pid="7" name="Offisync_ServerID">
    <vt:lpwstr>39a82eb6-1e4f-428c-8f1d-2c845380d46e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>18</vt:lpwstr>
  </property>
  <property fmtid="{D5CDD505-2E9C-101B-9397-08002B2CF9AE}" pid="10" name="Jive_VersionGuid_v2.5">
    <vt:lpwstr>b9e2730569124030957a3451e80ce56d</vt:lpwstr>
  </property>
  <property fmtid="{D5CDD505-2E9C-101B-9397-08002B2CF9AE}" pid="11" name="Jive_LatestFileFullName">
    <vt:lpwstr>a8a41b6573493e2f413a80f93a1cdfc8</vt:lpwstr>
  </property>
  <property fmtid="{D5CDD505-2E9C-101B-9397-08002B2CF9AE}" pid="12" name="ContentTypeId">
    <vt:lpwstr>0x0101000093D11DC2165F4E833C7E81853BE844</vt:lpwstr>
  </property>
  <property fmtid="{D5CDD505-2E9C-101B-9397-08002B2CF9AE}" pid="13" name="MediaServiceImageTags">
    <vt:lpwstr/>
  </property>
</Properties>
</file>