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8" r:id="rId4"/>
    <p:sldMasterId id="2147484230" r:id="rId5"/>
    <p:sldMasterId id="2147484183" r:id="rId6"/>
    <p:sldMasterId id="2147484199" r:id="rId7"/>
    <p:sldMasterId id="2147484210" r:id="rId8"/>
    <p:sldMasterId id="2147484098" r:id="rId9"/>
    <p:sldMasterId id="2147484009" r:id="rId10"/>
  </p:sldMasterIdLst>
  <p:notesMasterIdLst>
    <p:notesMasterId r:id="rId27"/>
  </p:notesMasterIdLst>
  <p:handoutMasterIdLst>
    <p:handoutMasterId r:id="rId28"/>
  </p:handoutMasterIdLst>
  <p:sldIdLst>
    <p:sldId id="256" r:id="rId11"/>
    <p:sldId id="3205" r:id="rId12"/>
    <p:sldId id="3198" r:id="rId13"/>
    <p:sldId id="2147328868" r:id="rId14"/>
    <p:sldId id="3201" r:id="rId15"/>
    <p:sldId id="259" r:id="rId16"/>
    <p:sldId id="2147328877" r:id="rId17"/>
    <p:sldId id="2147328875" r:id="rId18"/>
    <p:sldId id="2147328888" r:id="rId19"/>
    <p:sldId id="2147328862" r:id="rId20"/>
    <p:sldId id="263" r:id="rId21"/>
    <p:sldId id="264" r:id="rId22"/>
    <p:sldId id="2147328885" r:id="rId23"/>
    <p:sldId id="267" r:id="rId24"/>
    <p:sldId id="268" r:id="rId25"/>
    <p:sldId id="1516" r:id="rId26"/>
  </p:sldIdLst>
  <p:sldSz cx="12188825" cy="6858000"/>
  <p:notesSz cx="7010400" cy="92964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59" userDrawn="1">
          <p15:clr>
            <a:srgbClr val="A4A3A4"/>
          </p15:clr>
        </p15:guide>
        <p15:guide id="3" orient="horz" pos="1656" userDrawn="1">
          <p15:clr>
            <a:srgbClr val="A4A3A4"/>
          </p15:clr>
        </p15:guide>
        <p15:guide id="4" pos="15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8E930E-B3DB-B8BE-313B-B02490E2BB1E}" name="Ostrowski, Katia" initials="OK" userId="S::KO2624@zebra.com::7f2cea1b-2574-44ec-8d62-f8591c61a2b5" providerId="AD"/>
  <p188:author id="{09DC756E-E02B-6353-DD5E-34596EB1415E}" name="Gupta, Ritesh" initials="GR" userId="S::qxh736@zebra.com::b038ff1b-7ed3-4172-bf47-c13bb29a2a20" providerId="AD"/>
  <p188:author id="{74EE897E-FB8E-1AC4-333E-84E76CD5C205}" name="Courtois, Kate" initials="CK" userId="S::gqw367@zebra.com::af2a55a2-ac95-46ed-a0e1-c9e8d868eb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ing, Christine" initials="FC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E6"/>
    <a:srgbClr val="FF33CC"/>
    <a:srgbClr val="666666"/>
    <a:srgbClr val="CCCCCC"/>
    <a:srgbClr val="999999"/>
    <a:srgbClr val="DA0000"/>
    <a:srgbClr val="FFCCFF"/>
    <a:srgbClr val="FF99FF"/>
    <a:srgbClr val="FDF2CC"/>
    <a:srgbClr val="F6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0EB6A-783C-4BF0-8CAD-2B8848083092}" v="38" dt="2023-11-02T17:09:29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40" y="144"/>
      </p:cViewPr>
      <p:guideLst>
        <p:guide orient="horz" pos="3360"/>
        <p:guide pos="359"/>
        <p:guide orient="horz" pos="1656"/>
        <p:guide pos="15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3E-4EA5-BBD8-5546ACB2C20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3E-4EA5-BBD8-5546ACB2C20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3E-4EA5-BBD8-5546ACB2C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B6-4C0A-8A3A-6E7657A4A54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B6-4C0A-8A3A-6E7657A4A54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B6-4C0A-8A3A-6E7657A4A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2-4A70-9DE2-9DC02BA8ADB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2-4A70-9DE2-9DC02BA8ADB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82-4A70-9DE2-9DC02BA8A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BF-413A-AE99-48B7867021B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BF-413A-AE99-48B7867021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BF-413A-AE99-48B786702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5B-4B38-A526-21F42A22504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5B-4B38-A526-21F42A22504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5B-4B38-A526-21F42A225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C948F-AD76-4467-9331-2E0CFA2B6E1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D8F75-3A3E-43C8-97CA-0B3674D3BF60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cs typeface="Arial"/>
            </a:rPr>
            <a:t>Proven high-speed barcode reading </a:t>
          </a:r>
          <a:r>
            <a:rPr lang="en-US" sz="1400" b="0" dirty="0">
              <a:solidFill>
                <a:schemeClr val="tx1"/>
              </a:solidFill>
              <a:latin typeface="+mn-lt"/>
              <a:ea typeface="+mn-ea"/>
              <a:cs typeface="Arial"/>
            </a:rPr>
            <a:t>with</a:t>
          </a:r>
          <a:r>
            <a:rPr lang="en-US" sz="1400" b="0" dirty="0">
              <a:solidFill>
                <a:schemeClr val="tx1"/>
              </a:solidFill>
              <a:cs typeface="Arial"/>
            </a:rPr>
            <a:t> </a:t>
          </a:r>
          <a:r>
            <a:rPr lang="en-US" sz="1400" b="0" dirty="0">
              <a:solidFill>
                <a:schemeClr val="tx1"/>
              </a:solidFill>
              <a:latin typeface="+mn-lt"/>
              <a:ea typeface="+mn-ea"/>
              <a:cs typeface="Arial"/>
            </a:rPr>
            <a:t>unmatched accuracy that improves efficiency and overall throughput</a:t>
          </a:r>
          <a:endParaRPr lang="en-US" sz="1400" dirty="0">
            <a:solidFill>
              <a:schemeClr val="tx1"/>
            </a:solidFill>
          </a:endParaRPr>
        </a:p>
      </dgm:t>
    </dgm:pt>
    <dgm:pt modelId="{1F08AEA0-05D1-4929-BF5F-C18A368931A0}" type="parTrans" cxnId="{DEDC8866-F68B-43B2-BD93-300599728112}">
      <dgm:prSet/>
      <dgm:spPr/>
      <dgm:t>
        <a:bodyPr/>
        <a:lstStyle/>
        <a:p>
          <a:endParaRPr lang="en-US" sz="1400"/>
        </a:p>
      </dgm:t>
    </dgm:pt>
    <dgm:pt modelId="{A0F88C3F-8969-4CF1-8861-5D75752F56AC}" type="sibTrans" cxnId="{DEDC8866-F68B-43B2-BD93-300599728112}">
      <dgm:prSet/>
      <dgm:spPr/>
      <dgm:t>
        <a:bodyPr/>
        <a:lstStyle/>
        <a:p>
          <a:endParaRPr lang="en-US" sz="1400"/>
        </a:p>
      </dgm:t>
    </dgm:pt>
    <dgm:pt modelId="{EDF8B8CB-1935-4BDF-AF9A-5DC9E631D448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latin typeface="+mn-lt"/>
              <a:ea typeface="+mn-ea"/>
              <a:cs typeface="Arial"/>
            </a:rPr>
            <a:t>Powerful software </a:t>
          </a:r>
          <a:r>
            <a:rPr lang="en-US" sz="1400" dirty="0">
              <a:solidFill>
                <a:schemeClr val="tx1"/>
              </a:solidFill>
              <a:latin typeface="+mn-lt"/>
              <a:ea typeface="+mn-ea"/>
              <a:cs typeface="Arial"/>
            </a:rPr>
            <a:t>to read and decode OCR, barcodes, dimensional information and label defects</a:t>
          </a:r>
          <a:endParaRPr lang="en-US" sz="1400" dirty="0">
            <a:solidFill>
              <a:schemeClr val="tx1"/>
            </a:solidFill>
          </a:endParaRPr>
        </a:p>
      </dgm:t>
    </dgm:pt>
    <dgm:pt modelId="{E29A72D2-5462-424A-9CC3-8496DC4B829F}" type="parTrans" cxnId="{C38326E0-C00F-45C3-BE72-9209A4FD88DA}">
      <dgm:prSet/>
      <dgm:spPr/>
      <dgm:t>
        <a:bodyPr/>
        <a:lstStyle/>
        <a:p>
          <a:endParaRPr lang="en-US" sz="1400"/>
        </a:p>
      </dgm:t>
    </dgm:pt>
    <dgm:pt modelId="{E03B3BF3-701C-45AC-B3A1-741B09EAD948}" type="sibTrans" cxnId="{C38326E0-C00F-45C3-BE72-9209A4FD88DA}">
      <dgm:prSet/>
      <dgm:spPr/>
      <dgm:t>
        <a:bodyPr/>
        <a:lstStyle/>
        <a:p>
          <a:endParaRPr lang="en-US" sz="1400"/>
        </a:p>
      </dgm:t>
    </dgm:pt>
    <dgm:pt modelId="{60977D7E-A8ED-4E87-9194-25130879DDA6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latin typeface="+mn-lt"/>
              <a:ea typeface="+mn-ea"/>
              <a:cs typeface="Arial"/>
            </a:rPr>
            <a:t>Cost effective</a:t>
          </a:r>
          <a:r>
            <a:rPr lang="en-US" sz="1400" dirty="0">
              <a:solidFill>
                <a:schemeClr val="tx1"/>
              </a:solidFill>
              <a:latin typeface="+mn-lt"/>
              <a:ea typeface="+mn-ea"/>
              <a:cs typeface="Arial"/>
            </a:rPr>
            <a:t>, customizable solutions </a:t>
          </a:r>
          <a:endParaRPr lang="en-US" sz="1400" dirty="0">
            <a:solidFill>
              <a:schemeClr val="tx1"/>
            </a:solidFill>
          </a:endParaRPr>
        </a:p>
      </dgm:t>
    </dgm:pt>
    <dgm:pt modelId="{2899739F-BBE8-4769-A9EF-43D9CA86DBC9}" type="parTrans" cxnId="{A58D3E09-2B85-48A5-B661-91E570A6476A}">
      <dgm:prSet/>
      <dgm:spPr/>
      <dgm:t>
        <a:bodyPr/>
        <a:lstStyle/>
        <a:p>
          <a:endParaRPr lang="en-US" sz="1400"/>
        </a:p>
      </dgm:t>
    </dgm:pt>
    <dgm:pt modelId="{C3FC238D-3CD7-40DA-B8DF-2CAA02304FCA}" type="sibTrans" cxnId="{A58D3E09-2B85-48A5-B661-91E570A6476A}">
      <dgm:prSet/>
      <dgm:spPr/>
      <dgm:t>
        <a:bodyPr/>
        <a:lstStyle/>
        <a:p>
          <a:endParaRPr lang="en-US" sz="1400"/>
        </a:p>
      </dgm:t>
    </dgm:pt>
    <dgm:pt modelId="{D37979F5-AD2F-405B-BC39-2E982BA6DFB6}">
      <dgm:prSet custT="1"/>
      <dgm:spPr/>
      <dgm:t>
        <a:bodyPr/>
        <a:lstStyle/>
        <a:p>
          <a:pPr algn="l"/>
          <a:r>
            <a:rPr lang="en-US" sz="1400" b="1" dirty="0">
              <a:solidFill>
                <a:schemeClr val="tx1"/>
              </a:solidFill>
              <a:cs typeface="Arial"/>
            </a:rPr>
            <a:t>Rugged design </a:t>
          </a:r>
          <a:r>
            <a:rPr lang="en-US" sz="1400" dirty="0">
              <a:solidFill>
                <a:schemeClr val="tx1"/>
              </a:solidFill>
              <a:cs typeface="Arial"/>
            </a:rPr>
            <a:t>to sustain harsh environments and reduce maintenance and down-time</a:t>
          </a:r>
        </a:p>
      </dgm:t>
    </dgm:pt>
    <dgm:pt modelId="{1B96F52A-2BBC-47D8-833E-F371C46EE9BE}" type="parTrans" cxnId="{48B2A85D-2E25-437F-BA84-3435B2C6366C}">
      <dgm:prSet/>
      <dgm:spPr/>
      <dgm:t>
        <a:bodyPr/>
        <a:lstStyle/>
        <a:p>
          <a:endParaRPr lang="en-US" sz="1400"/>
        </a:p>
      </dgm:t>
    </dgm:pt>
    <dgm:pt modelId="{0A9E7D6E-3CCF-4467-8530-0F82DC4AB038}" type="sibTrans" cxnId="{48B2A85D-2E25-437F-BA84-3435B2C6366C}">
      <dgm:prSet/>
      <dgm:spPr/>
      <dgm:t>
        <a:bodyPr/>
        <a:lstStyle/>
        <a:p>
          <a:endParaRPr lang="en-US" sz="1400"/>
        </a:p>
      </dgm:t>
    </dgm:pt>
    <dgm:pt modelId="{04230887-CF06-4E37-90D3-2C8D6107F2D5}" type="pres">
      <dgm:prSet presAssocID="{83CC948F-AD76-4467-9331-2E0CFA2B6E14}" presName="linearFlow" presStyleCnt="0">
        <dgm:presLayoutVars>
          <dgm:dir/>
          <dgm:resizeHandles val="exact"/>
        </dgm:presLayoutVars>
      </dgm:prSet>
      <dgm:spPr/>
    </dgm:pt>
    <dgm:pt modelId="{EE8A2059-F882-4827-9456-B62D1CF91598}" type="pres">
      <dgm:prSet presAssocID="{F9FD8F75-3A3E-43C8-97CA-0B3674D3BF60}" presName="composite" presStyleCnt="0"/>
      <dgm:spPr/>
    </dgm:pt>
    <dgm:pt modelId="{CFB67CDD-C705-4B27-9101-58A31352F6E5}" type="pres">
      <dgm:prSet presAssocID="{F9FD8F75-3A3E-43C8-97CA-0B3674D3BF60}" presName="imgShp" presStyleLbl="fgImgPlace1" presStyleIdx="0" presStyleCnt="4" custLinFactNeighborX="-48501" custLinFactNeighborY="-2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8B01B2B-F662-4B15-B74A-83B3415F629D}" type="pres">
      <dgm:prSet presAssocID="{F9FD8F75-3A3E-43C8-97CA-0B3674D3BF60}" presName="txShp" presStyleLbl="node1" presStyleIdx="0" presStyleCnt="4">
        <dgm:presLayoutVars>
          <dgm:bulletEnabled val="1"/>
        </dgm:presLayoutVars>
      </dgm:prSet>
      <dgm:spPr/>
    </dgm:pt>
    <dgm:pt modelId="{3EC39E3B-8E8F-4A46-853F-3556FE786599}" type="pres">
      <dgm:prSet presAssocID="{A0F88C3F-8969-4CF1-8861-5D75752F56AC}" presName="spacing" presStyleCnt="0"/>
      <dgm:spPr/>
    </dgm:pt>
    <dgm:pt modelId="{F299AEDF-064B-4AB0-B446-96AC0EA510FC}" type="pres">
      <dgm:prSet presAssocID="{EDF8B8CB-1935-4BDF-AF9A-5DC9E631D448}" presName="composite" presStyleCnt="0"/>
      <dgm:spPr/>
    </dgm:pt>
    <dgm:pt modelId="{CC38CD00-7FC4-4F7A-AD86-79F660AEF485}" type="pres">
      <dgm:prSet presAssocID="{EDF8B8CB-1935-4BDF-AF9A-5DC9E631D448}" presName="imgShp" presStyleLbl="fgImgPlace1" presStyleIdx="1" presStyleCnt="4" custLinFactNeighborX="-49887" custLinFactNeighborY="-20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CD39767-9DF9-44E1-B7D0-D09749A3079C}" type="pres">
      <dgm:prSet presAssocID="{EDF8B8CB-1935-4BDF-AF9A-5DC9E631D448}" presName="txShp" presStyleLbl="node1" presStyleIdx="1" presStyleCnt="4">
        <dgm:presLayoutVars>
          <dgm:bulletEnabled val="1"/>
        </dgm:presLayoutVars>
      </dgm:prSet>
      <dgm:spPr/>
    </dgm:pt>
    <dgm:pt modelId="{883C9910-1880-41DB-94B1-9D6794D01275}" type="pres">
      <dgm:prSet presAssocID="{E03B3BF3-701C-45AC-B3A1-741B09EAD948}" presName="spacing" presStyleCnt="0"/>
      <dgm:spPr/>
    </dgm:pt>
    <dgm:pt modelId="{D2E805D3-B483-44BE-A0A5-644B6C12CE53}" type="pres">
      <dgm:prSet presAssocID="{60977D7E-A8ED-4E87-9194-25130879DDA6}" presName="composite" presStyleCnt="0"/>
      <dgm:spPr/>
    </dgm:pt>
    <dgm:pt modelId="{F2688F4E-2D03-4307-9D02-156AC4F77ABB}" type="pres">
      <dgm:prSet presAssocID="{60977D7E-A8ED-4E87-9194-25130879DDA6}" presName="imgShp" presStyleLbl="fgImgPlace1" presStyleIdx="2" presStyleCnt="4" custLinFactNeighborX="-50839" custLinFactNeighborY="-116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F77476D-54AC-449D-B23F-C8DF1082BF57}" type="pres">
      <dgm:prSet presAssocID="{60977D7E-A8ED-4E87-9194-25130879DDA6}" presName="txShp" presStyleLbl="node1" presStyleIdx="2" presStyleCnt="4">
        <dgm:presLayoutVars>
          <dgm:bulletEnabled val="1"/>
        </dgm:presLayoutVars>
      </dgm:prSet>
      <dgm:spPr/>
    </dgm:pt>
    <dgm:pt modelId="{3304C8B6-D226-4365-ADC3-6624415C61F9}" type="pres">
      <dgm:prSet presAssocID="{C3FC238D-3CD7-40DA-B8DF-2CAA02304FCA}" presName="spacing" presStyleCnt="0"/>
      <dgm:spPr/>
    </dgm:pt>
    <dgm:pt modelId="{D289C87B-20F2-416F-8B7C-98B379D3A971}" type="pres">
      <dgm:prSet presAssocID="{D37979F5-AD2F-405B-BC39-2E982BA6DFB6}" presName="composite" presStyleCnt="0"/>
      <dgm:spPr/>
    </dgm:pt>
    <dgm:pt modelId="{6E780D23-84CB-4109-968E-C1D5201E6FCC}" type="pres">
      <dgm:prSet presAssocID="{D37979F5-AD2F-405B-BC39-2E982BA6DFB6}" presName="imgShp" presStyleLbl="fgImgPlace1" presStyleIdx="3" presStyleCnt="4" custLinFactNeighborX="-48214" custLinFactNeighborY="-67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2407B1B-B930-48CC-A956-E52436E37A35}" type="pres">
      <dgm:prSet presAssocID="{D37979F5-AD2F-405B-BC39-2E982BA6DFB6}" presName="txShp" presStyleLbl="node1" presStyleIdx="3" presStyleCnt="4">
        <dgm:presLayoutVars>
          <dgm:bulletEnabled val="1"/>
        </dgm:presLayoutVars>
      </dgm:prSet>
      <dgm:spPr/>
    </dgm:pt>
  </dgm:ptLst>
  <dgm:cxnLst>
    <dgm:cxn modelId="{A58D3E09-2B85-48A5-B661-91E570A6476A}" srcId="{83CC948F-AD76-4467-9331-2E0CFA2B6E14}" destId="{60977D7E-A8ED-4E87-9194-25130879DDA6}" srcOrd="2" destOrd="0" parTransId="{2899739F-BBE8-4769-A9EF-43D9CA86DBC9}" sibTransId="{C3FC238D-3CD7-40DA-B8DF-2CAA02304FCA}"/>
    <dgm:cxn modelId="{77A9A10D-8A0B-4985-AC57-67472EEDC8D5}" type="presOf" srcId="{83CC948F-AD76-4467-9331-2E0CFA2B6E14}" destId="{04230887-CF06-4E37-90D3-2C8D6107F2D5}" srcOrd="0" destOrd="0" presId="urn:microsoft.com/office/officeart/2005/8/layout/vList3"/>
    <dgm:cxn modelId="{48B2A85D-2E25-437F-BA84-3435B2C6366C}" srcId="{83CC948F-AD76-4467-9331-2E0CFA2B6E14}" destId="{D37979F5-AD2F-405B-BC39-2E982BA6DFB6}" srcOrd="3" destOrd="0" parTransId="{1B96F52A-2BBC-47D8-833E-F371C46EE9BE}" sibTransId="{0A9E7D6E-3CCF-4467-8530-0F82DC4AB038}"/>
    <dgm:cxn modelId="{DEDC8866-F68B-43B2-BD93-300599728112}" srcId="{83CC948F-AD76-4467-9331-2E0CFA2B6E14}" destId="{F9FD8F75-3A3E-43C8-97CA-0B3674D3BF60}" srcOrd="0" destOrd="0" parTransId="{1F08AEA0-05D1-4929-BF5F-C18A368931A0}" sibTransId="{A0F88C3F-8969-4CF1-8861-5D75752F56AC}"/>
    <dgm:cxn modelId="{4A330785-494F-47C4-B7A3-92217CC957C9}" type="presOf" srcId="{D37979F5-AD2F-405B-BC39-2E982BA6DFB6}" destId="{D2407B1B-B930-48CC-A956-E52436E37A35}" srcOrd="0" destOrd="0" presId="urn:microsoft.com/office/officeart/2005/8/layout/vList3"/>
    <dgm:cxn modelId="{E2FE9499-D3BE-4B2C-82D7-33E21EC891D4}" type="presOf" srcId="{60977D7E-A8ED-4E87-9194-25130879DDA6}" destId="{5F77476D-54AC-449D-B23F-C8DF1082BF57}" srcOrd="0" destOrd="0" presId="urn:microsoft.com/office/officeart/2005/8/layout/vList3"/>
    <dgm:cxn modelId="{1E4C2AD3-D77E-4A3F-8D94-25F04AF4AFA9}" type="presOf" srcId="{F9FD8F75-3A3E-43C8-97CA-0B3674D3BF60}" destId="{A8B01B2B-F662-4B15-B74A-83B3415F629D}" srcOrd="0" destOrd="0" presId="urn:microsoft.com/office/officeart/2005/8/layout/vList3"/>
    <dgm:cxn modelId="{C38326E0-C00F-45C3-BE72-9209A4FD88DA}" srcId="{83CC948F-AD76-4467-9331-2E0CFA2B6E14}" destId="{EDF8B8CB-1935-4BDF-AF9A-5DC9E631D448}" srcOrd="1" destOrd="0" parTransId="{E29A72D2-5462-424A-9CC3-8496DC4B829F}" sibTransId="{E03B3BF3-701C-45AC-B3A1-741B09EAD948}"/>
    <dgm:cxn modelId="{196754FB-AF05-4ED8-98C7-ED587CA2400E}" type="presOf" srcId="{EDF8B8CB-1935-4BDF-AF9A-5DC9E631D448}" destId="{4CD39767-9DF9-44E1-B7D0-D09749A3079C}" srcOrd="0" destOrd="0" presId="urn:microsoft.com/office/officeart/2005/8/layout/vList3"/>
    <dgm:cxn modelId="{627A27BF-E15C-4AE3-9290-4F08DC9B73DE}" type="presParOf" srcId="{04230887-CF06-4E37-90D3-2C8D6107F2D5}" destId="{EE8A2059-F882-4827-9456-B62D1CF91598}" srcOrd="0" destOrd="0" presId="urn:microsoft.com/office/officeart/2005/8/layout/vList3"/>
    <dgm:cxn modelId="{92927118-29FD-4E66-AA18-E2C2B56A7793}" type="presParOf" srcId="{EE8A2059-F882-4827-9456-B62D1CF91598}" destId="{CFB67CDD-C705-4B27-9101-58A31352F6E5}" srcOrd="0" destOrd="0" presId="urn:microsoft.com/office/officeart/2005/8/layout/vList3"/>
    <dgm:cxn modelId="{85081F4E-476A-4AA9-A789-EC63834297A3}" type="presParOf" srcId="{EE8A2059-F882-4827-9456-B62D1CF91598}" destId="{A8B01B2B-F662-4B15-B74A-83B3415F629D}" srcOrd="1" destOrd="0" presId="urn:microsoft.com/office/officeart/2005/8/layout/vList3"/>
    <dgm:cxn modelId="{C5F84352-1A86-403E-894C-7666B1F05ACA}" type="presParOf" srcId="{04230887-CF06-4E37-90D3-2C8D6107F2D5}" destId="{3EC39E3B-8E8F-4A46-853F-3556FE786599}" srcOrd="1" destOrd="0" presId="urn:microsoft.com/office/officeart/2005/8/layout/vList3"/>
    <dgm:cxn modelId="{6CD44683-89CA-4876-98ED-F64ABC6FB7A5}" type="presParOf" srcId="{04230887-CF06-4E37-90D3-2C8D6107F2D5}" destId="{F299AEDF-064B-4AB0-B446-96AC0EA510FC}" srcOrd="2" destOrd="0" presId="urn:microsoft.com/office/officeart/2005/8/layout/vList3"/>
    <dgm:cxn modelId="{DA99A411-869E-4FA4-999D-EB18898F809E}" type="presParOf" srcId="{F299AEDF-064B-4AB0-B446-96AC0EA510FC}" destId="{CC38CD00-7FC4-4F7A-AD86-79F660AEF485}" srcOrd="0" destOrd="0" presId="urn:microsoft.com/office/officeart/2005/8/layout/vList3"/>
    <dgm:cxn modelId="{31842529-134F-4D58-9D6F-7ADEE07B2EB2}" type="presParOf" srcId="{F299AEDF-064B-4AB0-B446-96AC0EA510FC}" destId="{4CD39767-9DF9-44E1-B7D0-D09749A3079C}" srcOrd="1" destOrd="0" presId="urn:microsoft.com/office/officeart/2005/8/layout/vList3"/>
    <dgm:cxn modelId="{D18DBDA4-C768-4DF4-A033-F631167FB53E}" type="presParOf" srcId="{04230887-CF06-4E37-90D3-2C8D6107F2D5}" destId="{883C9910-1880-41DB-94B1-9D6794D01275}" srcOrd="3" destOrd="0" presId="urn:microsoft.com/office/officeart/2005/8/layout/vList3"/>
    <dgm:cxn modelId="{222E58CE-98EB-4634-BD95-AA0593A2EDF6}" type="presParOf" srcId="{04230887-CF06-4E37-90D3-2C8D6107F2D5}" destId="{D2E805D3-B483-44BE-A0A5-644B6C12CE53}" srcOrd="4" destOrd="0" presId="urn:microsoft.com/office/officeart/2005/8/layout/vList3"/>
    <dgm:cxn modelId="{C7E0DBA0-B423-4354-9287-D2E4EA6078E2}" type="presParOf" srcId="{D2E805D3-B483-44BE-A0A5-644B6C12CE53}" destId="{F2688F4E-2D03-4307-9D02-156AC4F77ABB}" srcOrd="0" destOrd="0" presId="urn:microsoft.com/office/officeart/2005/8/layout/vList3"/>
    <dgm:cxn modelId="{06D92925-4F15-4A88-943D-FB4926338870}" type="presParOf" srcId="{D2E805D3-B483-44BE-A0A5-644B6C12CE53}" destId="{5F77476D-54AC-449D-B23F-C8DF1082BF57}" srcOrd="1" destOrd="0" presId="urn:microsoft.com/office/officeart/2005/8/layout/vList3"/>
    <dgm:cxn modelId="{253224D5-FF2A-4D7B-9895-1AB8D71D65C9}" type="presParOf" srcId="{04230887-CF06-4E37-90D3-2C8D6107F2D5}" destId="{3304C8B6-D226-4365-ADC3-6624415C61F9}" srcOrd="5" destOrd="0" presId="urn:microsoft.com/office/officeart/2005/8/layout/vList3"/>
    <dgm:cxn modelId="{440185D2-06A1-4A98-ADDF-E534FD79AB68}" type="presParOf" srcId="{04230887-CF06-4E37-90D3-2C8D6107F2D5}" destId="{D289C87B-20F2-416F-8B7C-98B379D3A971}" srcOrd="6" destOrd="0" presId="urn:microsoft.com/office/officeart/2005/8/layout/vList3"/>
    <dgm:cxn modelId="{5E8005D2-36B0-41F5-ABFD-51FD6A1BB4CF}" type="presParOf" srcId="{D289C87B-20F2-416F-8B7C-98B379D3A971}" destId="{6E780D23-84CB-4109-968E-C1D5201E6FCC}" srcOrd="0" destOrd="0" presId="urn:microsoft.com/office/officeart/2005/8/layout/vList3"/>
    <dgm:cxn modelId="{757FD96A-4EBF-438B-A47D-77654652C222}" type="presParOf" srcId="{D289C87B-20F2-416F-8B7C-98B379D3A971}" destId="{D2407B1B-B930-48CC-A956-E52436E37A3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C948F-AD76-4467-9331-2E0CFA2B6E1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D8F75-3A3E-43C8-97CA-0B3674D3BF60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cs typeface="Arial"/>
            </a:rPr>
            <a:t>Innovative</a:t>
          </a:r>
          <a:r>
            <a:rPr lang="en-US" sz="1400" dirty="0">
              <a:solidFill>
                <a:schemeClr val="tx1"/>
              </a:solidFill>
              <a:cs typeface="Arial"/>
            </a:rPr>
            <a:t> sensors and smart cameras available in various sizes to accommodate any field of view</a:t>
          </a:r>
          <a:endParaRPr lang="en-US" sz="1400" dirty="0">
            <a:solidFill>
              <a:schemeClr val="tx1"/>
            </a:solidFill>
          </a:endParaRPr>
        </a:p>
      </dgm:t>
    </dgm:pt>
    <dgm:pt modelId="{1F08AEA0-05D1-4929-BF5F-C18A368931A0}" type="parTrans" cxnId="{DEDC8866-F68B-43B2-BD93-300599728112}">
      <dgm:prSet/>
      <dgm:spPr/>
      <dgm:t>
        <a:bodyPr/>
        <a:lstStyle/>
        <a:p>
          <a:endParaRPr lang="en-US" sz="1400"/>
        </a:p>
      </dgm:t>
    </dgm:pt>
    <dgm:pt modelId="{A0F88C3F-8969-4CF1-8861-5D75752F56AC}" type="sibTrans" cxnId="{DEDC8866-F68B-43B2-BD93-300599728112}">
      <dgm:prSet/>
      <dgm:spPr/>
      <dgm:t>
        <a:bodyPr/>
        <a:lstStyle/>
        <a:p>
          <a:endParaRPr lang="en-US" sz="1400"/>
        </a:p>
      </dgm:t>
    </dgm:pt>
    <dgm:pt modelId="{EDF8B8CB-1935-4BDF-AF9A-5DC9E631D448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cs typeface="Arial"/>
            </a:rPr>
            <a:t>Seamless integration </a:t>
          </a:r>
          <a:r>
            <a:rPr lang="en-US" sz="1400" dirty="0">
              <a:solidFill>
                <a:schemeClr val="tx1"/>
              </a:solidFill>
              <a:cs typeface="Arial"/>
            </a:rPr>
            <a:t>with existing automation equipment</a:t>
          </a:r>
          <a:endParaRPr lang="en-US" sz="1400" dirty="0">
            <a:solidFill>
              <a:schemeClr val="tx1"/>
            </a:solidFill>
          </a:endParaRPr>
        </a:p>
      </dgm:t>
    </dgm:pt>
    <dgm:pt modelId="{E29A72D2-5462-424A-9CC3-8496DC4B829F}" type="parTrans" cxnId="{C38326E0-C00F-45C3-BE72-9209A4FD88DA}">
      <dgm:prSet/>
      <dgm:spPr/>
      <dgm:t>
        <a:bodyPr/>
        <a:lstStyle/>
        <a:p>
          <a:endParaRPr lang="en-US" sz="1400"/>
        </a:p>
      </dgm:t>
    </dgm:pt>
    <dgm:pt modelId="{E03B3BF3-701C-45AC-B3A1-741B09EAD948}" type="sibTrans" cxnId="{C38326E0-C00F-45C3-BE72-9209A4FD88DA}">
      <dgm:prSet/>
      <dgm:spPr/>
      <dgm:t>
        <a:bodyPr/>
        <a:lstStyle/>
        <a:p>
          <a:endParaRPr lang="en-US" sz="1400"/>
        </a:p>
      </dgm:t>
    </dgm:pt>
    <dgm:pt modelId="{60977D7E-A8ED-4E87-9194-25130879DDA6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dirty="0">
              <a:solidFill>
                <a:schemeClr val="tx1"/>
              </a:solidFill>
              <a:cs typeface="Arial"/>
            </a:rPr>
            <a:t>Easily pair with other Zebra devices such as mobile computers and industrial printers for a </a:t>
          </a:r>
          <a:r>
            <a:rPr lang="en-US" sz="1400" b="1" dirty="0">
              <a:solidFill>
                <a:schemeClr val="tx1"/>
              </a:solidFill>
              <a:cs typeface="Arial"/>
            </a:rPr>
            <a:t>single-source solution</a:t>
          </a:r>
          <a:endParaRPr lang="en-US" sz="1400" dirty="0">
            <a:solidFill>
              <a:schemeClr val="tx1"/>
            </a:solidFill>
          </a:endParaRPr>
        </a:p>
      </dgm:t>
    </dgm:pt>
    <dgm:pt modelId="{2899739F-BBE8-4769-A9EF-43D9CA86DBC9}" type="parTrans" cxnId="{A58D3E09-2B85-48A5-B661-91E570A6476A}">
      <dgm:prSet/>
      <dgm:spPr/>
      <dgm:t>
        <a:bodyPr/>
        <a:lstStyle/>
        <a:p>
          <a:endParaRPr lang="en-US" sz="1400"/>
        </a:p>
      </dgm:t>
    </dgm:pt>
    <dgm:pt modelId="{C3FC238D-3CD7-40DA-B8DF-2CAA02304FCA}" type="sibTrans" cxnId="{A58D3E09-2B85-48A5-B661-91E570A6476A}">
      <dgm:prSet/>
      <dgm:spPr/>
      <dgm:t>
        <a:bodyPr/>
        <a:lstStyle/>
        <a:p>
          <a:endParaRPr lang="en-US" sz="1400"/>
        </a:p>
      </dgm:t>
    </dgm:pt>
    <dgm:pt modelId="{D37979F5-AD2F-405B-BC39-2E982BA6DFB6}">
      <dgm:prSet custT="1"/>
      <dgm:spPr/>
      <dgm:t>
        <a:bodyPr/>
        <a:lstStyle/>
        <a:p>
          <a:pPr algn="l"/>
          <a:r>
            <a:rPr lang="en-US" sz="1400" b="0" dirty="0">
              <a:solidFill>
                <a:schemeClr val="tx1"/>
              </a:solidFill>
              <a:cs typeface="Arial"/>
            </a:rPr>
            <a:t>Trust an award-winning partner ecosystem who are experts in vison technology</a:t>
          </a:r>
          <a:endParaRPr lang="en-US" sz="1400" dirty="0">
            <a:solidFill>
              <a:schemeClr val="tx1"/>
            </a:solidFill>
            <a:cs typeface="Arial"/>
          </a:endParaRPr>
        </a:p>
      </dgm:t>
    </dgm:pt>
    <dgm:pt modelId="{1B96F52A-2BBC-47D8-833E-F371C46EE9BE}" type="parTrans" cxnId="{48B2A85D-2E25-437F-BA84-3435B2C6366C}">
      <dgm:prSet/>
      <dgm:spPr/>
      <dgm:t>
        <a:bodyPr/>
        <a:lstStyle/>
        <a:p>
          <a:endParaRPr lang="en-US" sz="1400"/>
        </a:p>
      </dgm:t>
    </dgm:pt>
    <dgm:pt modelId="{0A9E7D6E-3CCF-4467-8530-0F82DC4AB038}" type="sibTrans" cxnId="{48B2A85D-2E25-437F-BA84-3435B2C6366C}">
      <dgm:prSet/>
      <dgm:spPr/>
      <dgm:t>
        <a:bodyPr/>
        <a:lstStyle/>
        <a:p>
          <a:endParaRPr lang="en-US" sz="1400"/>
        </a:p>
      </dgm:t>
    </dgm:pt>
    <dgm:pt modelId="{04230887-CF06-4E37-90D3-2C8D6107F2D5}" type="pres">
      <dgm:prSet presAssocID="{83CC948F-AD76-4467-9331-2E0CFA2B6E14}" presName="linearFlow" presStyleCnt="0">
        <dgm:presLayoutVars>
          <dgm:dir/>
          <dgm:resizeHandles val="exact"/>
        </dgm:presLayoutVars>
      </dgm:prSet>
      <dgm:spPr/>
    </dgm:pt>
    <dgm:pt modelId="{EE8A2059-F882-4827-9456-B62D1CF91598}" type="pres">
      <dgm:prSet presAssocID="{F9FD8F75-3A3E-43C8-97CA-0B3674D3BF60}" presName="composite" presStyleCnt="0"/>
      <dgm:spPr/>
    </dgm:pt>
    <dgm:pt modelId="{CFB67CDD-C705-4B27-9101-58A31352F6E5}" type="pres">
      <dgm:prSet presAssocID="{F9FD8F75-3A3E-43C8-97CA-0B3674D3BF60}" presName="imgShp" presStyleLbl="fgImgPlace1" presStyleIdx="0" presStyleCnt="4" custLinFactNeighborX="-48501" custLinFactNeighborY="-2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8B01B2B-F662-4B15-B74A-83B3415F629D}" type="pres">
      <dgm:prSet presAssocID="{F9FD8F75-3A3E-43C8-97CA-0B3674D3BF60}" presName="txShp" presStyleLbl="node1" presStyleIdx="0" presStyleCnt="4">
        <dgm:presLayoutVars>
          <dgm:bulletEnabled val="1"/>
        </dgm:presLayoutVars>
      </dgm:prSet>
      <dgm:spPr/>
    </dgm:pt>
    <dgm:pt modelId="{3EC39E3B-8E8F-4A46-853F-3556FE786599}" type="pres">
      <dgm:prSet presAssocID="{A0F88C3F-8969-4CF1-8861-5D75752F56AC}" presName="spacing" presStyleCnt="0"/>
      <dgm:spPr/>
    </dgm:pt>
    <dgm:pt modelId="{F299AEDF-064B-4AB0-B446-96AC0EA510FC}" type="pres">
      <dgm:prSet presAssocID="{EDF8B8CB-1935-4BDF-AF9A-5DC9E631D448}" presName="composite" presStyleCnt="0"/>
      <dgm:spPr/>
    </dgm:pt>
    <dgm:pt modelId="{CC38CD00-7FC4-4F7A-AD86-79F660AEF485}" type="pres">
      <dgm:prSet presAssocID="{EDF8B8CB-1935-4BDF-AF9A-5DC9E631D448}" presName="imgShp" presStyleLbl="fgImgPlace1" presStyleIdx="1" presStyleCnt="4" custLinFactNeighborX="-49887" custLinFactNeighborY="-20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CD39767-9DF9-44E1-B7D0-D09749A3079C}" type="pres">
      <dgm:prSet presAssocID="{EDF8B8CB-1935-4BDF-AF9A-5DC9E631D448}" presName="txShp" presStyleLbl="node1" presStyleIdx="1" presStyleCnt="4">
        <dgm:presLayoutVars>
          <dgm:bulletEnabled val="1"/>
        </dgm:presLayoutVars>
      </dgm:prSet>
      <dgm:spPr/>
    </dgm:pt>
    <dgm:pt modelId="{883C9910-1880-41DB-94B1-9D6794D01275}" type="pres">
      <dgm:prSet presAssocID="{E03B3BF3-701C-45AC-B3A1-741B09EAD948}" presName="spacing" presStyleCnt="0"/>
      <dgm:spPr/>
    </dgm:pt>
    <dgm:pt modelId="{D2E805D3-B483-44BE-A0A5-644B6C12CE53}" type="pres">
      <dgm:prSet presAssocID="{60977D7E-A8ED-4E87-9194-25130879DDA6}" presName="composite" presStyleCnt="0"/>
      <dgm:spPr/>
    </dgm:pt>
    <dgm:pt modelId="{F2688F4E-2D03-4307-9D02-156AC4F77ABB}" type="pres">
      <dgm:prSet presAssocID="{60977D7E-A8ED-4E87-9194-25130879DDA6}" presName="imgShp" presStyleLbl="fgImgPlace1" presStyleIdx="2" presStyleCnt="4" custLinFactNeighborX="-50839" custLinFactNeighborY="-116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3" t="3146" r="13636" b="9577"/>
          </a:stretch>
        </a:blipFill>
        <a:ln>
          <a:noFill/>
        </a:ln>
      </dgm:spPr>
    </dgm:pt>
    <dgm:pt modelId="{5F77476D-54AC-449D-B23F-C8DF1082BF57}" type="pres">
      <dgm:prSet presAssocID="{60977D7E-A8ED-4E87-9194-25130879DDA6}" presName="txShp" presStyleLbl="node1" presStyleIdx="2" presStyleCnt="4">
        <dgm:presLayoutVars>
          <dgm:bulletEnabled val="1"/>
        </dgm:presLayoutVars>
      </dgm:prSet>
      <dgm:spPr/>
    </dgm:pt>
    <dgm:pt modelId="{3304C8B6-D226-4365-ADC3-6624415C61F9}" type="pres">
      <dgm:prSet presAssocID="{C3FC238D-3CD7-40DA-B8DF-2CAA02304FCA}" presName="spacing" presStyleCnt="0"/>
      <dgm:spPr/>
    </dgm:pt>
    <dgm:pt modelId="{D289C87B-20F2-416F-8B7C-98B379D3A971}" type="pres">
      <dgm:prSet presAssocID="{D37979F5-AD2F-405B-BC39-2E982BA6DFB6}" presName="composite" presStyleCnt="0"/>
      <dgm:spPr/>
    </dgm:pt>
    <dgm:pt modelId="{6E780D23-84CB-4109-968E-C1D5201E6FCC}" type="pres">
      <dgm:prSet presAssocID="{D37979F5-AD2F-405B-BC39-2E982BA6DFB6}" presName="imgShp" presStyleLbl="fgImgPlace1" presStyleIdx="3" presStyleCnt="4" custLinFactNeighborX="-48214" custLinFactNeighborY="-67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2407B1B-B930-48CC-A956-E52436E37A35}" type="pres">
      <dgm:prSet presAssocID="{D37979F5-AD2F-405B-BC39-2E982BA6DFB6}" presName="txShp" presStyleLbl="node1" presStyleIdx="3" presStyleCnt="4">
        <dgm:presLayoutVars>
          <dgm:bulletEnabled val="1"/>
        </dgm:presLayoutVars>
      </dgm:prSet>
      <dgm:spPr/>
    </dgm:pt>
  </dgm:ptLst>
  <dgm:cxnLst>
    <dgm:cxn modelId="{A58D3E09-2B85-48A5-B661-91E570A6476A}" srcId="{83CC948F-AD76-4467-9331-2E0CFA2B6E14}" destId="{60977D7E-A8ED-4E87-9194-25130879DDA6}" srcOrd="2" destOrd="0" parTransId="{2899739F-BBE8-4769-A9EF-43D9CA86DBC9}" sibTransId="{C3FC238D-3CD7-40DA-B8DF-2CAA02304FCA}"/>
    <dgm:cxn modelId="{77A9A10D-8A0B-4985-AC57-67472EEDC8D5}" type="presOf" srcId="{83CC948F-AD76-4467-9331-2E0CFA2B6E14}" destId="{04230887-CF06-4E37-90D3-2C8D6107F2D5}" srcOrd="0" destOrd="0" presId="urn:microsoft.com/office/officeart/2005/8/layout/vList3"/>
    <dgm:cxn modelId="{48B2A85D-2E25-437F-BA84-3435B2C6366C}" srcId="{83CC948F-AD76-4467-9331-2E0CFA2B6E14}" destId="{D37979F5-AD2F-405B-BC39-2E982BA6DFB6}" srcOrd="3" destOrd="0" parTransId="{1B96F52A-2BBC-47D8-833E-F371C46EE9BE}" sibTransId="{0A9E7D6E-3CCF-4467-8530-0F82DC4AB038}"/>
    <dgm:cxn modelId="{DEDC8866-F68B-43B2-BD93-300599728112}" srcId="{83CC948F-AD76-4467-9331-2E0CFA2B6E14}" destId="{F9FD8F75-3A3E-43C8-97CA-0B3674D3BF60}" srcOrd="0" destOrd="0" parTransId="{1F08AEA0-05D1-4929-BF5F-C18A368931A0}" sibTransId="{A0F88C3F-8969-4CF1-8861-5D75752F56AC}"/>
    <dgm:cxn modelId="{4A330785-494F-47C4-B7A3-92217CC957C9}" type="presOf" srcId="{D37979F5-AD2F-405B-BC39-2E982BA6DFB6}" destId="{D2407B1B-B930-48CC-A956-E52436E37A35}" srcOrd="0" destOrd="0" presId="urn:microsoft.com/office/officeart/2005/8/layout/vList3"/>
    <dgm:cxn modelId="{E2FE9499-D3BE-4B2C-82D7-33E21EC891D4}" type="presOf" srcId="{60977D7E-A8ED-4E87-9194-25130879DDA6}" destId="{5F77476D-54AC-449D-B23F-C8DF1082BF57}" srcOrd="0" destOrd="0" presId="urn:microsoft.com/office/officeart/2005/8/layout/vList3"/>
    <dgm:cxn modelId="{1E4C2AD3-D77E-4A3F-8D94-25F04AF4AFA9}" type="presOf" srcId="{F9FD8F75-3A3E-43C8-97CA-0B3674D3BF60}" destId="{A8B01B2B-F662-4B15-B74A-83B3415F629D}" srcOrd="0" destOrd="0" presId="urn:microsoft.com/office/officeart/2005/8/layout/vList3"/>
    <dgm:cxn modelId="{C38326E0-C00F-45C3-BE72-9209A4FD88DA}" srcId="{83CC948F-AD76-4467-9331-2E0CFA2B6E14}" destId="{EDF8B8CB-1935-4BDF-AF9A-5DC9E631D448}" srcOrd="1" destOrd="0" parTransId="{E29A72D2-5462-424A-9CC3-8496DC4B829F}" sibTransId="{E03B3BF3-701C-45AC-B3A1-741B09EAD948}"/>
    <dgm:cxn modelId="{196754FB-AF05-4ED8-98C7-ED587CA2400E}" type="presOf" srcId="{EDF8B8CB-1935-4BDF-AF9A-5DC9E631D448}" destId="{4CD39767-9DF9-44E1-B7D0-D09749A3079C}" srcOrd="0" destOrd="0" presId="urn:microsoft.com/office/officeart/2005/8/layout/vList3"/>
    <dgm:cxn modelId="{627A27BF-E15C-4AE3-9290-4F08DC9B73DE}" type="presParOf" srcId="{04230887-CF06-4E37-90D3-2C8D6107F2D5}" destId="{EE8A2059-F882-4827-9456-B62D1CF91598}" srcOrd="0" destOrd="0" presId="urn:microsoft.com/office/officeart/2005/8/layout/vList3"/>
    <dgm:cxn modelId="{92927118-29FD-4E66-AA18-E2C2B56A7793}" type="presParOf" srcId="{EE8A2059-F882-4827-9456-B62D1CF91598}" destId="{CFB67CDD-C705-4B27-9101-58A31352F6E5}" srcOrd="0" destOrd="0" presId="urn:microsoft.com/office/officeart/2005/8/layout/vList3"/>
    <dgm:cxn modelId="{85081F4E-476A-4AA9-A789-EC63834297A3}" type="presParOf" srcId="{EE8A2059-F882-4827-9456-B62D1CF91598}" destId="{A8B01B2B-F662-4B15-B74A-83B3415F629D}" srcOrd="1" destOrd="0" presId="urn:microsoft.com/office/officeart/2005/8/layout/vList3"/>
    <dgm:cxn modelId="{C5F84352-1A86-403E-894C-7666B1F05ACA}" type="presParOf" srcId="{04230887-CF06-4E37-90D3-2C8D6107F2D5}" destId="{3EC39E3B-8E8F-4A46-853F-3556FE786599}" srcOrd="1" destOrd="0" presId="urn:microsoft.com/office/officeart/2005/8/layout/vList3"/>
    <dgm:cxn modelId="{6CD44683-89CA-4876-98ED-F64ABC6FB7A5}" type="presParOf" srcId="{04230887-CF06-4E37-90D3-2C8D6107F2D5}" destId="{F299AEDF-064B-4AB0-B446-96AC0EA510FC}" srcOrd="2" destOrd="0" presId="urn:microsoft.com/office/officeart/2005/8/layout/vList3"/>
    <dgm:cxn modelId="{DA99A411-869E-4FA4-999D-EB18898F809E}" type="presParOf" srcId="{F299AEDF-064B-4AB0-B446-96AC0EA510FC}" destId="{CC38CD00-7FC4-4F7A-AD86-79F660AEF485}" srcOrd="0" destOrd="0" presId="urn:microsoft.com/office/officeart/2005/8/layout/vList3"/>
    <dgm:cxn modelId="{31842529-134F-4D58-9D6F-7ADEE07B2EB2}" type="presParOf" srcId="{F299AEDF-064B-4AB0-B446-96AC0EA510FC}" destId="{4CD39767-9DF9-44E1-B7D0-D09749A3079C}" srcOrd="1" destOrd="0" presId="urn:microsoft.com/office/officeart/2005/8/layout/vList3"/>
    <dgm:cxn modelId="{D18DBDA4-C768-4DF4-A033-F631167FB53E}" type="presParOf" srcId="{04230887-CF06-4E37-90D3-2C8D6107F2D5}" destId="{883C9910-1880-41DB-94B1-9D6794D01275}" srcOrd="3" destOrd="0" presId="urn:microsoft.com/office/officeart/2005/8/layout/vList3"/>
    <dgm:cxn modelId="{222E58CE-98EB-4634-BD95-AA0593A2EDF6}" type="presParOf" srcId="{04230887-CF06-4E37-90D3-2C8D6107F2D5}" destId="{D2E805D3-B483-44BE-A0A5-644B6C12CE53}" srcOrd="4" destOrd="0" presId="urn:microsoft.com/office/officeart/2005/8/layout/vList3"/>
    <dgm:cxn modelId="{C7E0DBA0-B423-4354-9287-D2E4EA6078E2}" type="presParOf" srcId="{D2E805D3-B483-44BE-A0A5-644B6C12CE53}" destId="{F2688F4E-2D03-4307-9D02-156AC4F77ABB}" srcOrd="0" destOrd="0" presId="urn:microsoft.com/office/officeart/2005/8/layout/vList3"/>
    <dgm:cxn modelId="{06D92925-4F15-4A88-943D-FB4926338870}" type="presParOf" srcId="{D2E805D3-B483-44BE-A0A5-644B6C12CE53}" destId="{5F77476D-54AC-449D-B23F-C8DF1082BF57}" srcOrd="1" destOrd="0" presId="urn:microsoft.com/office/officeart/2005/8/layout/vList3"/>
    <dgm:cxn modelId="{253224D5-FF2A-4D7B-9895-1AB8D71D65C9}" type="presParOf" srcId="{04230887-CF06-4E37-90D3-2C8D6107F2D5}" destId="{3304C8B6-D226-4365-ADC3-6624415C61F9}" srcOrd="5" destOrd="0" presId="urn:microsoft.com/office/officeart/2005/8/layout/vList3"/>
    <dgm:cxn modelId="{440185D2-06A1-4A98-ADDF-E534FD79AB68}" type="presParOf" srcId="{04230887-CF06-4E37-90D3-2C8D6107F2D5}" destId="{D289C87B-20F2-416F-8B7C-98B379D3A971}" srcOrd="6" destOrd="0" presId="urn:microsoft.com/office/officeart/2005/8/layout/vList3"/>
    <dgm:cxn modelId="{5E8005D2-36B0-41F5-ABFD-51FD6A1BB4CF}" type="presParOf" srcId="{D289C87B-20F2-416F-8B7C-98B379D3A971}" destId="{6E780D23-84CB-4109-968E-C1D5201E6FCC}" srcOrd="0" destOrd="0" presId="urn:microsoft.com/office/officeart/2005/8/layout/vList3"/>
    <dgm:cxn modelId="{757FD96A-4EBF-438B-A47D-77654652C222}" type="presParOf" srcId="{D289C87B-20F2-416F-8B7C-98B379D3A971}" destId="{D2407B1B-B930-48CC-A956-E52436E37A3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01B2B-F662-4B15-B74A-83B3415F629D}">
      <dsp:nvSpPr>
        <dsp:cNvPr id="0" name=""/>
        <dsp:cNvSpPr/>
      </dsp:nvSpPr>
      <dsp:spPr>
        <a:xfrm rot="10800000">
          <a:off x="1365083" y="904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cs typeface="Arial"/>
            </a:rPr>
            <a:t>Proven high-speed barcode reading </a:t>
          </a:r>
          <a:r>
            <a:rPr lang="en-US" sz="1400" b="0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with</a:t>
          </a:r>
          <a:r>
            <a:rPr lang="en-US" sz="1400" b="0" kern="1200" dirty="0">
              <a:solidFill>
                <a:schemeClr val="tx1"/>
              </a:solidFill>
              <a:cs typeface="Arial"/>
            </a:rPr>
            <a:t> </a:t>
          </a:r>
          <a:r>
            <a:rPr lang="en-US" sz="1400" b="0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unmatched accuracy that improves efficiency and overall throughput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904"/>
        <a:ext cx="4291338" cy="908017"/>
      </dsp:txXfrm>
    </dsp:sp>
    <dsp:sp modelId="{CFB67CDD-C705-4B27-9101-58A31352F6E5}">
      <dsp:nvSpPr>
        <dsp:cNvPr id="0" name=""/>
        <dsp:cNvSpPr/>
      </dsp:nvSpPr>
      <dsp:spPr>
        <a:xfrm>
          <a:off x="470676" y="0"/>
          <a:ext cx="908017" cy="90801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39767-9DF9-44E1-B7D0-D09749A3079C}">
      <dsp:nvSpPr>
        <dsp:cNvPr id="0" name=""/>
        <dsp:cNvSpPr/>
      </dsp:nvSpPr>
      <dsp:spPr>
        <a:xfrm rot="10800000">
          <a:off x="1365083" y="1179973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Powerful software </a:t>
          </a:r>
          <a:r>
            <a:rPr lang="en-US" sz="1400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to read and decode OCR, barcodes, dimensional information and label defects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1179973"/>
        <a:ext cx="4291338" cy="908017"/>
      </dsp:txXfrm>
    </dsp:sp>
    <dsp:sp modelId="{CC38CD00-7FC4-4F7A-AD86-79F660AEF485}">
      <dsp:nvSpPr>
        <dsp:cNvPr id="0" name=""/>
        <dsp:cNvSpPr/>
      </dsp:nvSpPr>
      <dsp:spPr>
        <a:xfrm>
          <a:off x="458091" y="1161013"/>
          <a:ext cx="908017" cy="9080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7476D-54AC-449D-B23F-C8DF1082BF57}">
      <dsp:nvSpPr>
        <dsp:cNvPr id="0" name=""/>
        <dsp:cNvSpPr/>
      </dsp:nvSpPr>
      <dsp:spPr>
        <a:xfrm rot="10800000">
          <a:off x="1365083" y="2359041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Cost effective</a:t>
          </a:r>
          <a:r>
            <a:rPr lang="en-US" sz="1400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, customizable solutions 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2359041"/>
        <a:ext cx="4291338" cy="908017"/>
      </dsp:txXfrm>
    </dsp:sp>
    <dsp:sp modelId="{F2688F4E-2D03-4307-9D02-156AC4F77ABB}">
      <dsp:nvSpPr>
        <dsp:cNvPr id="0" name=""/>
        <dsp:cNvSpPr/>
      </dsp:nvSpPr>
      <dsp:spPr>
        <a:xfrm>
          <a:off x="449447" y="2348471"/>
          <a:ext cx="908017" cy="90801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07B1B-B930-48CC-A956-E52436E37A35}">
      <dsp:nvSpPr>
        <dsp:cNvPr id="0" name=""/>
        <dsp:cNvSpPr/>
      </dsp:nvSpPr>
      <dsp:spPr>
        <a:xfrm rot="10800000">
          <a:off x="1365083" y="3538109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cs typeface="Arial"/>
            </a:rPr>
            <a:t>Rugged design </a:t>
          </a:r>
          <a:r>
            <a:rPr lang="en-US" sz="1400" kern="1200" dirty="0">
              <a:solidFill>
                <a:schemeClr val="tx1"/>
              </a:solidFill>
              <a:cs typeface="Arial"/>
            </a:rPr>
            <a:t>to sustain harsh environments and reduce maintenance and down-time</a:t>
          </a:r>
        </a:p>
      </dsp:txBody>
      <dsp:txXfrm rot="10800000">
        <a:off x="1592087" y="3538109"/>
        <a:ext cx="4291338" cy="908017"/>
      </dsp:txXfrm>
    </dsp:sp>
    <dsp:sp modelId="{6E780D23-84CB-4109-968E-C1D5201E6FCC}">
      <dsp:nvSpPr>
        <dsp:cNvPr id="0" name=""/>
        <dsp:cNvSpPr/>
      </dsp:nvSpPr>
      <dsp:spPr>
        <a:xfrm>
          <a:off x="473282" y="3532007"/>
          <a:ext cx="908017" cy="90801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01B2B-F662-4B15-B74A-83B3415F629D}">
      <dsp:nvSpPr>
        <dsp:cNvPr id="0" name=""/>
        <dsp:cNvSpPr/>
      </dsp:nvSpPr>
      <dsp:spPr>
        <a:xfrm rot="10800000">
          <a:off x="1365083" y="904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cs typeface="Arial"/>
            </a:rPr>
            <a:t>Innovative</a:t>
          </a:r>
          <a:r>
            <a:rPr lang="en-US" sz="1400" kern="1200" dirty="0">
              <a:solidFill>
                <a:schemeClr val="tx1"/>
              </a:solidFill>
              <a:cs typeface="Arial"/>
            </a:rPr>
            <a:t> sensors and smart cameras available in various sizes to accommodate any field of view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904"/>
        <a:ext cx="4291338" cy="908017"/>
      </dsp:txXfrm>
    </dsp:sp>
    <dsp:sp modelId="{CFB67CDD-C705-4B27-9101-58A31352F6E5}">
      <dsp:nvSpPr>
        <dsp:cNvPr id="0" name=""/>
        <dsp:cNvSpPr/>
      </dsp:nvSpPr>
      <dsp:spPr>
        <a:xfrm>
          <a:off x="470676" y="0"/>
          <a:ext cx="908017" cy="90801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39767-9DF9-44E1-B7D0-D09749A3079C}">
      <dsp:nvSpPr>
        <dsp:cNvPr id="0" name=""/>
        <dsp:cNvSpPr/>
      </dsp:nvSpPr>
      <dsp:spPr>
        <a:xfrm rot="10800000">
          <a:off x="1365083" y="1179973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cs typeface="Arial"/>
            </a:rPr>
            <a:t>Seamless integration </a:t>
          </a:r>
          <a:r>
            <a:rPr lang="en-US" sz="1400" kern="1200" dirty="0">
              <a:solidFill>
                <a:schemeClr val="tx1"/>
              </a:solidFill>
              <a:cs typeface="Arial"/>
            </a:rPr>
            <a:t>with existing automation equipment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1179973"/>
        <a:ext cx="4291338" cy="908017"/>
      </dsp:txXfrm>
    </dsp:sp>
    <dsp:sp modelId="{CC38CD00-7FC4-4F7A-AD86-79F660AEF485}">
      <dsp:nvSpPr>
        <dsp:cNvPr id="0" name=""/>
        <dsp:cNvSpPr/>
      </dsp:nvSpPr>
      <dsp:spPr>
        <a:xfrm>
          <a:off x="458091" y="1161013"/>
          <a:ext cx="908017" cy="9080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7476D-54AC-449D-B23F-C8DF1082BF57}">
      <dsp:nvSpPr>
        <dsp:cNvPr id="0" name=""/>
        <dsp:cNvSpPr/>
      </dsp:nvSpPr>
      <dsp:spPr>
        <a:xfrm rot="10800000">
          <a:off x="1365083" y="2359041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kern="1200" dirty="0">
              <a:solidFill>
                <a:schemeClr val="tx1"/>
              </a:solidFill>
              <a:cs typeface="Arial"/>
            </a:rPr>
            <a:t>Easily pair with other Zebra devices such as mobile computers and industrial printers for a </a:t>
          </a:r>
          <a:r>
            <a:rPr lang="en-US" sz="1400" b="1" kern="1200" dirty="0">
              <a:solidFill>
                <a:schemeClr val="tx1"/>
              </a:solidFill>
              <a:cs typeface="Arial"/>
            </a:rPr>
            <a:t>single-source solution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2359041"/>
        <a:ext cx="4291338" cy="908017"/>
      </dsp:txXfrm>
    </dsp:sp>
    <dsp:sp modelId="{F2688F4E-2D03-4307-9D02-156AC4F77ABB}">
      <dsp:nvSpPr>
        <dsp:cNvPr id="0" name=""/>
        <dsp:cNvSpPr/>
      </dsp:nvSpPr>
      <dsp:spPr>
        <a:xfrm>
          <a:off x="449447" y="2348471"/>
          <a:ext cx="908017" cy="908017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3" t="3146" r="13636" b="9577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07B1B-B930-48CC-A956-E52436E37A35}">
      <dsp:nvSpPr>
        <dsp:cNvPr id="0" name=""/>
        <dsp:cNvSpPr/>
      </dsp:nvSpPr>
      <dsp:spPr>
        <a:xfrm rot="10800000">
          <a:off x="1365083" y="3538109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cs typeface="Arial"/>
            </a:rPr>
            <a:t>Trust an award-winning partner ecosystem who are experts in vison technology</a:t>
          </a:r>
          <a:endParaRPr lang="en-US" sz="1400" kern="1200" dirty="0">
            <a:solidFill>
              <a:schemeClr val="tx1"/>
            </a:solidFill>
            <a:cs typeface="Arial"/>
          </a:endParaRPr>
        </a:p>
      </dsp:txBody>
      <dsp:txXfrm rot="10800000">
        <a:off x="1592087" y="3538109"/>
        <a:ext cx="4291338" cy="908017"/>
      </dsp:txXfrm>
    </dsp:sp>
    <dsp:sp modelId="{6E780D23-84CB-4109-968E-C1D5201E6FCC}">
      <dsp:nvSpPr>
        <dsp:cNvPr id="0" name=""/>
        <dsp:cNvSpPr/>
      </dsp:nvSpPr>
      <dsp:spPr>
        <a:xfrm>
          <a:off x="473282" y="3532007"/>
          <a:ext cx="908017" cy="90801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C44A8BC-B777-430C-AD58-9008A4E90E46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ABFCB41-3C28-4159-B61F-F8E5AF1A7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5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7ABE1A-152E-4D2B-BFD4-19B96461C82C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11E8DB-6A4C-4C83-82CD-75B2E8057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9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1E8DB-6A4C-4C83-82CD-75B2E80577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4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8497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12732" y="2458906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58942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F08EA5-4D48-4D48-8228-9A10C78FD2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3865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Image 6.0-Graphic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9649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05085" y="2468237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1516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A7A5DA-38BE-4EBD-9CC4-D729AD1122F0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8C305-3D4D-86CA-605B-8FF3F68F28BB}"/>
              </a:ext>
            </a:extLst>
          </p:cNvPr>
          <p:cNvSpPr txBox="1">
            <a:spLocks/>
          </p:cNvSpPr>
          <p:nvPr userDrawn="1"/>
        </p:nvSpPr>
        <p:spPr>
          <a:xfrm>
            <a:off x="5417836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60829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3A23E40-3810-2C49-9852-7AB34EF3C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E488DF8-B78E-03F5-0F97-7557BBFDBB5F}"/>
              </a:ext>
            </a:extLst>
          </p:cNvPr>
          <p:cNvSpPr txBox="1">
            <a:spLocks/>
          </p:cNvSpPr>
          <p:nvPr userDrawn="1"/>
        </p:nvSpPr>
        <p:spPr>
          <a:xfrm>
            <a:off x="10925762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4126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10425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36000-FC78-4C5F-9205-2DC965F81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B341483-ADFE-6160-62FA-B0FF1233AEAA}"/>
              </a:ext>
            </a:extLst>
          </p:cNvPr>
          <p:cNvSpPr txBox="1">
            <a:spLocks/>
          </p:cNvSpPr>
          <p:nvPr userDrawn="1"/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798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Black-C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B2D71FF-6D90-224D-899B-7FBB947BA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EF519-E556-83E9-4F88-18130A42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9424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7686B-F935-4F84-9AD2-7F9747A8F8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6A914-A31F-0979-42D0-DB5C12EB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90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E6931-D60C-45BF-B727-81EF40C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6456" cy="40507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67FABC9-C7DC-2442-B91A-C79F97C20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A0CFC6-42A3-9C59-8543-1A665FA4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430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E6931-D60C-45BF-B727-81EF40C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6456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E53E61-1AD3-F5D7-3231-47FDB188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398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E6931-D60C-45BF-B727-81EF40C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6456" cy="40507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25FBE1A-75F5-C740-A1AF-0ECB28D18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92B66-C77D-1CA7-0EE7-B3882687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79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A6439-752F-4EAE-BA36-A9DA45D5B2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2900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8238A-A73A-E5A8-8CE2-6B76F65B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378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Graphic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5120B3-A679-4361-BBE5-B44731CBB86A}"/>
              </a:ext>
            </a:extLst>
          </p:cNvPr>
          <p:cNvSpPr/>
          <p:nvPr userDrawn="1"/>
        </p:nvSpPr>
        <p:spPr>
          <a:xfrm>
            <a:off x="-1" y="-8249"/>
            <a:ext cx="4205145" cy="68653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7" tIns="0" rIns="121867" bIns="0" rtlCol="0" anchor="ctr"/>
          <a:lstStyle/>
          <a:p>
            <a:pPr marL="0" marR="0" lvl="0" indent="0" algn="ctr" defTabSz="91412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4C61FA3-B671-4289-9759-F226A4D71C0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2102571" y="5639234"/>
            <a:ext cx="2102572" cy="121787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6025" y="1401318"/>
            <a:ext cx="6965913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0" y="457200"/>
            <a:ext cx="3135575" cy="79552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5763B-C6C4-4101-B565-E3A3353174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6154" y="457200"/>
            <a:ext cx="6965913" cy="795528"/>
          </a:xfrm>
        </p:spPr>
        <p:txBody>
          <a:bodyPr/>
          <a:lstStyle>
            <a:lvl1pPr marL="0" indent="0">
              <a:buNone/>
              <a:defRPr sz="2799"/>
            </a:lvl1pPr>
          </a:lstStyle>
          <a:p>
            <a:pPr lvl="0"/>
            <a:r>
              <a:rPr lang="en-US"/>
              <a:t>Click to enter headline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DD45756-9F9A-4024-8679-58D406BDF8AF}"/>
              </a:ext>
            </a:extLst>
          </p:cNvPr>
          <p:cNvSpPr txBox="1">
            <a:spLocks/>
          </p:cNvSpPr>
          <p:nvPr userDrawn="1"/>
        </p:nvSpPr>
        <p:spPr>
          <a:xfrm>
            <a:off x="-1580" y="6400918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C78788-8B9F-401C-8E79-E3B3BD414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988" y="2304288"/>
            <a:ext cx="6965950" cy="40965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055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1363" y="0"/>
            <a:ext cx="5484971" cy="685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49798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031F72-9475-4396-AAE5-D1103FE9DD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05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Graphic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857483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8574838" cy="36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05721-C91A-437D-9E47-2408E1F72CAE}"/>
              </a:ext>
            </a:extLst>
          </p:cNvPr>
          <p:cNvSpPr/>
          <p:nvPr userDrawn="1"/>
        </p:nvSpPr>
        <p:spPr>
          <a:xfrm>
            <a:off x="10281372" y="457201"/>
            <a:ext cx="1904279" cy="64008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99E04FAB-E76C-4262-B9A3-5A1C48CC15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10270489" y="456074"/>
            <a:ext cx="1919740" cy="111197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EBE60-5CC1-4AA0-8D1C-B0A0F5DF7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8577072" cy="40507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F4A5CE52-7E65-4EA4-B1EE-3861A1DADEB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7907458" y="5497830"/>
            <a:ext cx="2373914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D3A71C-C106-D84B-AA89-9E6F8D8FD15B}"/>
              </a:ext>
            </a:extLst>
          </p:cNvPr>
          <p:cNvSpPr/>
          <p:nvPr userDrawn="1"/>
        </p:nvSpPr>
        <p:spPr>
          <a:xfrm>
            <a:off x="11350487" y="168965"/>
            <a:ext cx="506896" cy="4075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60923C4-6002-A9CE-2873-D40CB121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534" y="6382512"/>
            <a:ext cx="1264591" cy="457200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313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Graphics-2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857483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857483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05721-C91A-437D-9E47-2408E1F72CAE}"/>
              </a:ext>
            </a:extLst>
          </p:cNvPr>
          <p:cNvSpPr/>
          <p:nvPr userDrawn="1"/>
        </p:nvSpPr>
        <p:spPr>
          <a:xfrm>
            <a:off x="10281372" y="457201"/>
            <a:ext cx="1904279" cy="64008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A993D291-07E9-4C4D-A516-DFA6210DB7A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7913401" y="5486400"/>
            <a:ext cx="2367971" cy="1371600"/>
          </a:xfrm>
          <a:prstGeom prst="rtTriangle">
            <a:avLst/>
          </a:prstGeom>
          <a:solidFill>
            <a:srgbClr val="CCCCCD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99E04FAB-E76C-4262-B9A3-5A1C48CC15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10269085" y="457200"/>
            <a:ext cx="1919740" cy="111197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EBE60-5CC1-4AA0-8D1C-B0A0F5DF7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8577072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85894D-1E1A-DC4D-AC7C-2A1D33EB2333}"/>
              </a:ext>
            </a:extLst>
          </p:cNvPr>
          <p:cNvSpPr/>
          <p:nvPr userDrawn="1"/>
        </p:nvSpPr>
        <p:spPr>
          <a:xfrm>
            <a:off x="11350487" y="168965"/>
            <a:ext cx="506896" cy="4075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98306-F22C-F068-57CF-09236296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534" y="6382512"/>
            <a:ext cx="1264591" cy="457200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814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9DAAC-A724-45DF-B432-52FDA19FF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2275"/>
            <a:ext cx="11274552" cy="46451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FE2C4BB-5EBA-0140-8DC6-9C22F04B7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BDFF28B-AF1C-03B0-86B1-D60F1481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4234" y="6382512"/>
            <a:ext cx="1264591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538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9DAAC-A724-45DF-B432-52FDA19FF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2275"/>
            <a:ext cx="11274552" cy="46451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68DA5B-1366-29BC-89F5-2E2328111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0800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3982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FFFFFF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D177040-0B5B-6340-B5B8-D7C31FD0E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38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5896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5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CFF4E-29D2-4081-96CD-0F1A47C96F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5"/>
            <a:ext cx="530225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7BC684-A3EE-4191-B972-A2D34DC5A2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7920" y="1692274"/>
            <a:ext cx="5303520" cy="43068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4pPr marL="1371189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CE6546-82B3-47FB-BCCC-39725DDEEF36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AA9EB7D-4AAF-1947-8102-C3725AFDF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82" y="190866"/>
            <a:ext cx="514558" cy="801013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0FCD2063-CC37-D2A7-6957-E64AC3EE3AE3}"/>
              </a:ext>
            </a:extLst>
          </p:cNvPr>
          <p:cNvSpPr txBox="1">
            <a:spLocks/>
          </p:cNvSpPr>
          <p:nvPr userDrawn="1"/>
        </p:nvSpPr>
        <p:spPr>
          <a:xfrm>
            <a:off x="10924234" y="6418444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3149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104255" y="6351906"/>
            <a:ext cx="6096000" cy="517525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C270D-AC25-43F5-A58D-73B95D173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7920" y="1692275"/>
            <a:ext cx="530352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D5AFF0-5436-4506-9F1C-AB3E2DBA7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5303838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FE4EDB-F590-4C9D-86FF-252627B03F3D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675B785-1875-324B-9BE8-9DC54BC73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219C3-AD1F-929C-F169-94133F481C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3025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B255FF7-9BA0-4CFF-8D35-BA0C7BEC51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7920" y="1692275"/>
            <a:ext cx="5303520" cy="4306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61A7F8F-D0B8-422F-9392-AA1C635EA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5303838" cy="43068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729F99-77F2-4E47-A08B-1F34D39AD499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8CB8322-61AA-BE43-BABB-C5BA1A848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BCA82-CEB0-55BD-F2D8-10080315AD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468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B255FF7-9BA0-4CFF-8D35-BA0C7BEC51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7920" y="1692275"/>
            <a:ext cx="530352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61A7F8F-D0B8-422F-9392-AA1C635EA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5303838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FD88B6-7471-4D88-AD80-C199493C6D14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B1EEA30-C0FE-A545-BEE0-9806D7831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BAF8B8-F190-3529-2D0F-00A4288BCE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67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37672" y="-11046"/>
            <a:ext cx="6764798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picture, then apply overlay if desired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4811B-1EE5-4176-A599-720E358733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A1F587-69D3-4CE4-A42B-B5D92C6AB30C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11" name="TextBox 10">
            <a:hlinkClick r:id="" action="ppaction://noaction"/>
            <a:extLst>
              <a:ext uri="{FF2B5EF4-FFF2-40B4-BE49-F238E27FC236}">
                <a16:creationId xmlns:a16="http://schemas.microsoft.com/office/drawing/2014/main" id="{88F56622-45AE-4C61-9DD6-0310F9ADD8B1}"/>
              </a:ext>
            </a:extLst>
          </p:cNvPr>
          <p:cNvSpPr txBox="1"/>
          <p:nvPr userDrawn="1"/>
        </p:nvSpPr>
        <p:spPr>
          <a:xfrm>
            <a:off x="5437672" y="1827619"/>
            <a:ext cx="6764798" cy="86151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99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>
                <a:solidFill>
                  <a:schemeClr val="accent6"/>
                </a:solidFill>
                <a:ea typeface="ＭＳ Ｐゴシック"/>
              </a:rPr>
            </a:br>
            <a:r>
              <a:rPr lang="en-US" sz="2799">
                <a:solidFill>
                  <a:schemeClr val="accent6"/>
                </a:solidFill>
                <a:ea typeface="ＭＳ Ｐゴシック"/>
              </a:rPr>
              <a:t>7.5” h x 7.4”w</a:t>
            </a:r>
            <a:endParaRPr lang="en-US" sz="2799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15" name="TextBox 14">
            <a:hlinkClick r:id="" action="ppaction://noaction"/>
            <a:extLst>
              <a:ext uri="{FF2B5EF4-FFF2-40B4-BE49-F238E27FC236}">
                <a16:creationId xmlns:a16="http://schemas.microsoft.com/office/drawing/2014/main" id="{18E61221-6E84-4BC4-9876-85EB8FFFF5B7}"/>
              </a:ext>
            </a:extLst>
          </p:cNvPr>
          <p:cNvSpPr txBox="1"/>
          <p:nvPr userDrawn="1"/>
        </p:nvSpPr>
        <p:spPr>
          <a:xfrm>
            <a:off x="5835315" y="4527801"/>
            <a:ext cx="5883443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0000"/>
                </a:solidFill>
                <a:ea typeface="ＭＳ Ｐゴシック"/>
              </a:rPr>
              <a:t>OPTIONAL: apply Overlay 1 after adding image to place angle graphics over your image. Overlay image and instructions for use are at end of this deck</a:t>
            </a:r>
            <a:endParaRPr lang="en-US" sz="2000">
              <a:solidFill>
                <a:srgbClr val="FF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18227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5AECED-93FB-4C85-97FD-8B5511DC2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11F50AD-83AB-4F36-9502-62DE06E51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4C5784B-0AF7-4DC3-BE24-33E05B00D0E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842889F-37FE-5142-8A4D-F51B27D80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D2952-97B4-A519-E078-D124F47E02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1247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5AECED-93FB-4C85-97FD-8B5511DC2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11F50AD-83AB-4F36-9502-62DE06E51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311BC66-3690-4686-985A-00F429A2B47B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8AA9155-3381-854E-9072-3F8BE211A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A38660-F332-B26C-AEA2-67AE79414C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603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2BBFFA9-CA8E-4B09-BFF4-09DF7AB40C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321BC78-03D5-48F3-8604-E931C7B34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B90E498-A774-4794-B661-FC72764685DC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0F6F951-94DB-104B-9503-354757FB2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2235C-A774-7BE4-A991-60FBFFCAA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9309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2BBFFA9-CA8E-4B09-BFF4-09DF7AB40C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321BC78-03D5-48F3-8604-E931C7B34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F46D6C3-8F9B-4B3B-9AFD-262E64D650AF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77D56E8-1D8B-3A4D-B07A-1EE945D3B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315119-2914-01CB-6E79-0EAC561F03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2292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71616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71616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D063-A89E-4DB3-B89A-3D92F9D03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4A3A90-2A1F-4175-9803-9B943F7FD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6666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9DF7CAB-9F26-4B4D-A9F4-F420381E9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2928" y="6400799"/>
            <a:ext cx="457200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0A1596D-7D05-4A4B-8B50-2A32E8156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02B699-9724-4E32-A33D-D1FD774C3738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6318345-D7F9-4047-B6C4-1ED4EDC26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3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71616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71616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8C45568-D590-4C4D-9115-1208D35B8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5F491D-E2FE-45FB-9524-7A230AF573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6666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D9F3DA3-67ED-CC44-A8DF-EA9809F88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23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col-5D-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7080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3A23E40-3810-2C49-9852-7AB34EF3C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E488DF8-B78E-03F5-0F97-7557BBFDBB5F}"/>
              </a:ext>
            </a:extLst>
          </p:cNvPr>
          <p:cNvSpPr txBox="1">
            <a:spLocks/>
          </p:cNvSpPr>
          <p:nvPr userDrawn="1"/>
        </p:nvSpPr>
        <p:spPr>
          <a:xfrm>
            <a:off x="10925762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6202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Image 7.4-30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71214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417611" y="2113479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A3AD4D7-FC6D-4D62-8B0A-987E74EA3CA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8640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F7DA14-6127-4CBF-BC49-CDE8AB5DF08A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DC313D3-05CC-7F69-73CE-A4AF038FB0F3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5582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Product-30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59DAEB-3E61-4CA6-A59E-2A40A12449B6}"/>
              </a:ext>
            </a:extLst>
          </p:cNvPr>
          <p:cNvSpPr/>
          <p:nvPr userDrawn="1"/>
        </p:nvSpPr>
        <p:spPr>
          <a:xfrm>
            <a:off x="5422265" y="0"/>
            <a:ext cx="676656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9887" y="457200"/>
            <a:ext cx="4754356" cy="594472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573E925-FF75-41DF-9245-FA4B62050CB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59579" y="548640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2184613-CA60-8DCD-5759-DCB7A80B1C18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6309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tent-Image Product-30D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59DAEB-3E61-4CA6-A59E-2A40A12449B6}"/>
              </a:ext>
            </a:extLst>
          </p:cNvPr>
          <p:cNvSpPr/>
          <p:nvPr userDrawn="1"/>
        </p:nvSpPr>
        <p:spPr>
          <a:xfrm>
            <a:off x="5422265" y="0"/>
            <a:ext cx="676656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9887" y="457200"/>
            <a:ext cx="4754356" cy="594472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54047C3-81E3-432F-8277-42D9E56D00E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65724" y="549783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B2E06F0-4544-147E-3F1B-89E84A0FC2DB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7340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37672" y="-11046"/>
            <a:ext cx="6764798" cy="685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/>
              <a:t>Click icon to add picture, then apply overlay if desired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8" name="TextBox 7">
            <a:hlinkClick r:id="" action="ppaction://noaction"/>
            <a:extLst>
              <a:ext uri="{FF2B5EF4-FFF2-40B4-BE49-F238E27FC236}">
                <a16:creationId xmlns:a16="http://schemas.microsoft.com/office/drawing/2014/main" id="{584F1B0C-DEB0-476A-96C8-9E9AABC64221}"/>
              </a:ext>
            </a:extLst>
          </p:cNvPr>
          <p:cNvSpPr txBox="1"/>
          <p:nvPr/>
        </p:nvSpPr>
        <p:spPr>
          <a:xfrm>
            <a:off x="5424027" y="1828800"/>
            <a:ext cx="6764798" cy="86151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99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>
                <a:solidFill>
                  <a:schemeClr val="accent6"/>
                </a:solidFill>
                <a:ea typeface="ＭＳ Ｐゴシック"/>
              </a:rPr>
            </a:br>
            <a:r>
              <a:rPr lang="en-US" sz="2799">
                <a:solidFill>
                  <a:schemeClr val="accent6"/>
                </a:solidFill>
                <a:ea typeface="ＭＳ Ｐゴシック"/>
              </a:rPr>
              <a:t>7.5” h x 7.4”w</a:t>
            </a:r>
            <a:endParaRPr lang="en-US" sz="2799">
              <a:solidFill>
                <a:srgbClr val="FF0000"/>
              </a:solidFill>
              <a:ea typeface="ＭＳ Ｐゴシック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4811B-1EE5-4176-A599-720E358733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  <p:sp>
        <p:nvSpPr>
          <p:cNvPr id="9" name="TextBox 8">
            <a:hlinkClick r:id="" action="ppaction://noaction"/>
            <a:extLst>
              <a:ext uri="{FF2B5EF4-FFF2-40B4-BE49-F238E27FC236}">
                <a16:creationId xmlns:a16="http://schemas.microsoft.com/office/drawing/2014/main" id="{022D3181-B0D7-4035-A277-2658C5CD9C80}"/>
              </a:ext>
            </a:extLst>
          </p:cNvPr>
          <p:cNvSpPr txBox="1"/>
          <p:nvPr userDrawn="1"/>
        </p:nvSpPr>
        <p:spPr>
          <a:xfrm>
            <a:off x="5835315" y="4527801"/>
            <a:ext cx="5883443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0000"/>
                </a:solidFill>
                <a:ea typeface="ＭＳ Ｐゴシック"/>
              </a:rPr>
              <a:t>OPTIONAL: apply Overlay 1 after adding image to place angle graphics over your image. Overlay image and instructions for use are at end of this deck</a:t>
            </a:r>
            <a:endParaRPr lang="en-US" sz="2000">
              <a:solidFill>
                <a:srgbClr val="FF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41243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71214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417611" y="2113479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A3AD4D7-FC6D-4D62-8B0A-987E74EA3CA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8640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F7DA14-6127-4CBF-BC49-CDE8AB5DF08A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DC313D3-05CC-7F69-73CE-A4AF038FB0F3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55012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326195" y="2312313"/>
            <a:ext cx="6856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A3AD4D7-FC6D-4D62-8B0A-987E74EA3CA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9783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ADE2-0CA9-4B9A-8279-B953E8FD3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1913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DF89A4A-CAB1-46F3-BFF5-FAE8242CB1DC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21A89-51BB-61F4-8266-47908C330FFA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49973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326195" y="2312313"/>
            <a:ext cx="6856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ADE2-0CA9-4B9A-8279-B953E8FD3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1913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F16F3C2-732D-4E96-B59D-49E093B5448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86400"/>
            <a:ext cx="2367971" cy="137160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103422-3EFA-4215-9C1C-E85F4D3F989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B30510-1928-8103-A790-289C2C0C9182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6197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326195" y="2312313"/>
            <a:ext cx="6856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ADE2-0CA9-4B9A-8279-B953E8FD3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1913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F16F3C2-732D-4E96-B59D-49E093B5448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97830"/>
            <a:ext cx="2367971" cy="137160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460C9AB-0DF1-4355-B84E-A869A476DB03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F34A9-AA26-EF8F-0144-97BB66D09648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29661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1245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812CD-CBAB-4528-A1CA-9F9DFCC1A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2D11C-5B9D-9084-9A32-D7CD4F81B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43560"/>
            <a:ext cx="5887356" cy="914479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44858CA-4519-9AD0-8216-8FE1AC7EDD98}"/>
              </a:ext>
            </a:extLst>
          </p:cNvPr>
          <p:cNvSpPr txBox="1">
            <a:spLocks/>
          </p:cNvSpPr>
          <p:nvPr userDrawn="1"/>
        </p:nvSpPr>
        <p:spPr>
          <a:xfrm>
            <a:off x="4604477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745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5254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C126B-3F41-45BA-995D-D0CEA8DC8DDC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F151E9-C4FB-46F4-89E8-FA4221CF2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87857-9E6F-8F52-C2FD-356C0B332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54990"/>
            <a:ext cx="5887356" cy="914479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3E004A7-44D8-D080-6C3A-F4120B46D494}"/>
              </a:ext>
            </a:extLst>
          </p:cNvPr>
          <p:cNvSpPr txBox="1">
            <a:spLocks/>
          </p:cNvSpPr>
          <p:nvPr userDrawn="1"/>
        </p:nvSpPr>
        <p:spPr>
          <a:xfrm>
            <a:off x="4604477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929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0E09C-59B1-4D29-93CE-A2A15A353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43560"/>
            <a:ext cx="5887356" cy="91447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1245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C98AD-9516-47DF-849E-3F8F61DFDB6C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16B11D-7BDE-4AFD-85A4-2FF35DDBC2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56350-51A6-998B-96C5-40EBB82953A7}"/>
              </a:ext>
            </a:extLst>
          </p:cNvPr>
          <p:cNvSpPr txBox="1">
            <a:spLocks/>
          </p:cNvSpPr>
          <p:nvPr userDrawn="1"/>
        </p:nvSpPr>
        <p:spPr>
          <a:xfrm>
            <a:off x="4605565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7365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0E09C-59B1-4D29-93CE-A2A15A353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54990"/>
            <a:ext cx="5887356" cy="91447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1245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C98AD-9516-47DF-849E-3F8F61DFDB6C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16B11D-7BDE-4AFD-85A4-2FF35DDBC2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2D09A-0D9F-C8BB-4D71-DB58C0B7C6BE}"/>
              </a:ext>
            </a:extLst>
          </p:cNvPr>
          <p:cNvSpPr txBox="1">
            <a:spLocks/>
          </p:cNvSpPr>
          <p:nvPr userDrawn="1"/>
        </p:nvSpPr>
        <p:spPr>
          <a:xfrm>
            <a:off x="4605565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42631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0-Graphic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9649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05085" y="2468237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1516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A7A5DA-38BE-4EBD-9CC4-D729AD1122F0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8C305-3D4D-86CA-605B-8FF3F68F28BB}"/>
              </a:ext>
            </a:extLst>
          </p:cNvPr>
          <p:cNvSpPr txBox="1">
            <a:spLocks/>
          </p:cNvSpPr>
          <p:nvPr userDrawn="1"/>
        </p:nvSpPr>
        <p:spPr>
          <a:xfrm>
            <a:off x="5417836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80389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0-Graphic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8497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13382" y="2458906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1140" y="522351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BE56592-242B-4E8E-B901-EDB871ACA61B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7BDC25A-B5F7-04FD-2D1B-F400B8372DF5}"/>
              </a:ext>
            </a:extLst>
          </p:cNvPr>
          <p:cNvSpPr txBox="1">
            <a:spLocks/>
          </p:cNvSpPr>
          <p:nvPr userDrawn="1"/>
        </p:nvSpPr>
        <p:spPr>
          <a:xfrm>
            <a:off x="5416225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75450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5" y="1517904"/>
            <a:ext cx="714874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2" y="2697480"/>
            <a:ext cx="7148746" cy="932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F08EA5-4D48-4D48-8228-9A10C78FD2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7AD1C1C-A3A9-4D31-8E6C-2418DF14BD78}"/>
              </a:ext>
            </a:extLst>
          </p:cNvPr>
          <p:cNvSpPr txBox="1">
            <a:spLocks/>
          </p:cNvSpPr>
          <p:nvPr userDrawn="1"/>
        </p:nvSpPr>
        <p:spPr>
          <a:xfrm>
            <a:off x="10921623" y="6314298"/>
            <a:ext cx="1054189" cy="3661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44E51-BF79-AF42-BAC5-B771B1D9D8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4779F-B41E-4191-B887-C19504DE940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AAAFA79D-0CD4-4ED4-841D-71409F0CB99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5068058" y="4403761"/>
            <a:ext cx="4237073" cy="245424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C1639-CF78-4C0D-BF70-E0AD93858952}"/>
              </a:ext>
            </a:extLst>
          </p:cNvPr>
          <p:cNvSpPr/>
          <p:nvPr userDrawn="1"/>
        </p:nvSpPr>
        <p:spPr>
          <a:xfrm>
            <a:off x="9305131" y="0"/>
            <a:ext cx="288051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C9D0D1B-1556-45DE-8E62-58DF6823BCE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293261" y="5189519"/>
            <a:ext cx="2880517" cy="1668482"/>
          </a:xfrm>
          <a:prstGeom prst="rtTriangle">
            <a:avLst/>
          </a:prstGeom>
          <a:solidFill>
            <a:srgbClr val="66666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A9089262-F6A2-4435-9664-EDC788B685C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9305130" y="1477258"/>
            <a:ext cx="2880519" cy="1668483"/>
          </a:xfrm>
          <a:prstGeom prst="rtTriangle">
            <a:avLst/>
          </a:prstGeom>
          <a:solidFill>
            <a:srgbClr val="CCCCCC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C51C97-1B13-4560-8381-70F9ADDDF195}"/>
              </a:ext>
            </a:extLst>
          </p:cNvPr>
          <p:cNvSpPr/>
          <p:nvPr userDrawn="1"/>
        </p:nvSpPr>
        <p:spPr>
          <a:xfrm>
            <a:off x="9305130" y="1"/>
            <a:ext cx="2880519" cy="1476651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70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0-Graphic-White-C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9649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8432" r="-1" b="3144"/>
          <a:stretch/>
        </p:blipFill>
        <p:spPr>
          <a:xfrm>
            <a:off x="5013057" y="2458906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0815" y="522351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3D2F41B-FDE5-4C58-9A14-E58A02A6E5BA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8D848F-316A-993D-A498-9D5DE1EE3F41}"/>
              </a:ext>
            </a:extLst>
          </p:cNvPr>
          <p:cNvSpPr txBox="1">
            <a:spLocks/>
          </p:cNvSpPr>
          <p:nvPr userDrawn="1"/>
        </p:nvSpPr>
        <p:spPr>
          <a:xfrm>
            <a:off x="5437171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35879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9E2BA-0AD0-49AC-BC40-BD49BD92EFEC}"/>
              </a:ext>
            </a:extLst>
          </p:cNvPr>
          <p:cNvSpPr txBox="1"/>
          <p:nvPr userDrawn="1"/>
        </p:nvSpPr>
        <p:spPr>
          <a:xfrm>
            <a:off x="5417611" y="2312313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3B11744-8C65-4AD2-8810-4EA848154818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E2D43-BAFA-322A-D827-70DC3A9B3872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chemeClr val="tx1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chemeClr val="tx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16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3657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DCB33-8C12-43D1-A33B-319C71CD4ACA}"/>
              </a:ext>
            </a:extLst>
          </p:cNvPr>
          <p:cNvSpPr txBox="1"/>
          <p:nvPr userDrawn="1"/>
        </p:nvSpPr>
        <p:spPr>
          <a:xfrm>
            <a:off x="5417611" y="2312313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7982E8D-C63A-418E-BAEF-13C06A99DA3D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419A4-7E83-DA34-3676-ACAFC04BC520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86920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col-5D-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7080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3A23E40-3810-2C49-9852-7AB34EF3C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E488DF8-B78E-03F5-0F97-7557BBFDBB5F}"/>
              </a:ext>
            </a:extLst>
          </p:cNvPr>
          <p:cNvSpPr txBox="1">
            <a:spLocks/>
          </p:cNvSpPr>
          <p:nvPr userDrawn="1"/>
        </p:nvSpPr>
        <p:spPr>
          <a:xfrm>
            <a:off x="10925762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952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AF30-2556-4ED9-8479-67138DAB9B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260" y="1243584"/>
            <a:ext cx="5521538" cy="7680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884857-C0F4-44DA-B05D-4BF14E99F8CD}"/>
              </a:ext>
            </a:extLst>
          </p:cNvPr>
          <p:cNvSpPr/>
          <p:nvPr userDrawn="1"/>
        </p:nvSpPr>
        <p:spPr>
          <a:xfrm>
            <a:off x="10807922" y="0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92D95-0387-488A-9D1A-33EB8A0C0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68" r="60155"/>
          <a:stretch/>
        </p:blipFill>
        <p:spPr>
          <a:xfrm>
            <a:off x="10805722" y="-7005"/>
            <a:ext cx="1393990" cy="13948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BD3E3-F2F1-42CF-8D33-CEC6CB7D4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1581912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FB8D9-71B2-6991-66EE-1A64A757E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F85D4-6AC3-4CF9-A1A5-831DFC2C2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56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81BF-CF24-4516-95AB-94BC586BB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260" y="1243584"/>
            <a:ext cx="5521538" cy="7680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29FBE-3774-44C4-AB21-0CC9A614B4CF}"/>
              </a:ext>
            </a:extLst>
          </p:cNvPr>
          <p:cNvSpPr/>
          <p:nvPr userDrawn="1"/>
        </p:nvSpPr>
        <p:spPr>
          <a:xfrm>
            <a:off x="10806948" y="-7004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11E82-6336-4E41-91A8-CEAB5D68D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77" r="60155"/>
          <a:stretch/>
        </p:blipFill>
        <p:spPr>
          <a:xfrm>
            <a:off x="10805722" y="-7005"/>
            <a:ext cx="1393990" cy="13946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0C018-62E9-4EBD-B23B-59950303B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1581912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E3A6-5944-649F-DB09-1AE507271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F85D4-6AC3-4CF9-A1A5-831DFC2C2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37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884857-C0F4-44DA-B05D-4BF14E99F8CD}"/>
              </a:ext>
            </a:extLst>
          </p:cNvPr>
          <p:cNvSpPr/>
          <p:nvPr userDrawn="1"/>
        </p:nvSpPr>
        <p:spPr>
          <a:xfrm>
            <a:off x="10807922" y="0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92D95-0387-488A-9D1A-33EB8A0C0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68" r="60155"/>
          <a:stretch/>
        </p:blipFill>
        <p:spPr>
          <a:xfrm>
            <a:off x="10805722" y="-7005"/>
            <a:ext cx="1393990" cy="1394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96526C-F98F-430F-83A5-D3D0E19A597C}"/>
              </a:ext>
            </a:extLst>
          </p:cNvPr>
          <p:cNvSpPr txBox="1"/>
          <p:nvPr userDrawn="1"/>
        </p:nvSpPr>
        <p:spPr>
          <a:xfrm>
            <a:off x="1226921" y="1239532"/>
            <a:ext cx="5522958" cy="64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D3634-09C7-44C5-9C9B-55D49FF6A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921" y="4749117"/>
            <a:ext cx="2188141" cy="704088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5A6CDA-286F-4BE6-985F-945EBBF1704C}"/>
              </a:ext>
            </a:extLst>
          </p:cNvPr>
          <p:cNvSpPr/>
          <p:nvPr userDrawn="1"/>
        </p:nvSpPr>
        <p:spPr>
          <a:xfrm>
            <a:off x="1226921" y="6203838"/>
            <a:ext cx="8108357" cy="338527"/>
          </a:xfrm>
          <a:prstGeom prst="rect">
            <a:avLst/>
          </a:prstGeom>
        </p:spPr>
        <p:txBody>
          <a:bodyPr wrap="square" lIns="0" tIns="0" rIns="121867" bIns="6093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ZEBRA and the stylized Zebra head are trademarks of Zebra Technologies Corp., registered in many jurisdictions worldwide. All other trademarks are the property of their respective owners. ©2023 Zebra Technologies Corp. and/or its affiliates. All rights reserved.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51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C29FBE-3774-44C4-AB21-0CC9A614B4CF}"/>
              </a:ext>
            </a:extLst>
          </p:cNvPr>
          <p:cNvSpPr/>
          <p:nvPr userDrawn="1"/>
        </p:nvSpPr>
        <p:spPr>
          <a:xfrm>
            <a:off x="10806948" y="-7004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11E82-6336-4E41-91A8-CEAB5D68D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77" r="60155"/>
          <a:stretch/>
        </p:blipFill>
        <p:spPr>
          <a:xfrm>
            <a:off x="10805722" y="-7005"/>
            <a:ext cx="1393990" cy="1394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52121-F1EA-4FA6-A57D-D963C898C4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20" y="4745736"/>
            <a:ext cx="2179703" cy="70408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78032-9684-4FD5-B793-F284D0B4055A}"/>
              </a:ext>
            </a:extLst>
          </p:cNvPr>
          <p:cNvSpPr txBox="1"/>
          <p:nvPr userDrawn="1"/>
        </p:nvSpPr>
        <p:spPr>
          <a:xfrm>
            <a:off x="1226921" y="1239532"/>
            <a:ext cx="5522958" cy="64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Thank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8ADAB1-2FB5-4111-A571-CEBA54292DF6}"/>
              </a:ext>
            </a:extLst>
          </p:cNvPr>
          <p:cNvSpPr/>
          <p:nvPr userDrawn="1"/>
        </p:nvSpPr>
        <p:spPr>
          <a:xfrm>
            <a:off x="1226921" y="6203838"/>
            <a:ext cx="8108357" cy="338527"/>
          </a:xfrm>
          <a:prstGeom prst="rect">
            <a:avLst/>
          </a:prstGeom>
        </p:spPr>
        <p:txBody>
          <a:bodyPr wrap="square" lIns="0" tIns="0" rIns="121867" bIns="6093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ZEBRA and the stylized Zebra head are trademarks of Zebra Technologies Corp., registered in many jurisdictions worldwide. All other trademarks are the property of their respective owners. ©2023 Zebra Technologies Corp. and/or its affiliates. All rights reserved.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670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umbnail Steps with Jump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45F1DF-937B-4213-9EB7-B4F55E5CDCC5}"/>
              </a:ext>
            </a:extLst>
          </p:cNvPr>
          <p:cNvSpPr txBox="1"/>
          <p:nvPr userDrawn="1"/>
        </p:nvSpPr>
        <p:spPr>
          <a:xfrm>
            <a:off x="0" y="1097280"/>
            <a:ext cx="649605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lIns="457200" r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Ctrl+left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 click on any thumbnail on this page to jump to the slide</a:t>
            </a:r>
            <a:endParaRPr lang="en-US" sz="2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A2381-5567-4F6C-8472-7D9B37FCEB0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9C69A-4FE3-262F-78CA-B3F97157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7D8BE-2A93-B03D-DCCB-5C46A633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4234" y="6401929"/>
            <a:ext cx="1264591" cy="457200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620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umbnail Step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EE5884-AD23-4A8D-ADEC-7BB06E5444D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081" y="457200"/>
            <a:ext cx="5763139" cy="359229"/>
          </a:xfrm>
          <a:prstGeom prst="rect">
            <a:avLst/>
          </a:prstGeom>
        </p:spPr>
        <p:txBody>
          <a:bodyPr lIns="0" rIns="0"/>
          <a:lstStyle>
            <a:lvl1pPr>
              <a:defRPr sz="2399"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A2381-5567-4F6C-8472-7D9B37FCEB0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70DA4CA-6956-42D9-B1A3-9869D9D6806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924234" y="6400800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434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5" y="1517904"/>
            <a:ext cx="7733809" cy="8321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2" y="2798064"/>
            <a:ext cx="7733809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092" y="5568696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F76E4-BB15-4ADE-AABC-2B313BBC43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  <p:sp>
        <p:nvSpPr>
          <p:cNvPr id="9" name="Parallelogram 1">
            <a:extLst>
              <a:ext uri="{FF2B5EF4-FFF2-40B4-BE49-F238E27FC236}">
                <a16:creationId xmlns:a16="http://schemas.microsoft.com/office/drawing/2014/main" id="{BF0C7808-B700-4322-BC29-49ED8C337F0E}"/>
              </a:ext>
            </a:extLst>
          </p:cNvPr>
          <p:cNvSpPr/>
          <p:nvPr userDrawn="1"/>
        </p:nvSpPr>
        <p:spPr>
          <a:xfrm flipH="1" flipV="1">
            <a:off x="10281372" y="437167"/>
            <a:ext cx="1904279" cy="3681663"/>
          </a:xfrm>
          <a:custGeom>
            <a:avLst/>
            <a:gdLst>
              <a:gd name="connsiteX0" fmla="*/ 0 w 2286000"/>
              <a:gd name="connsiteY0" fmla="*/ 2454442 h 2454442"/>
              <a:gd name="connsiteX1" fmla="*/ 571500 w 2286000"/>
              <a:gd name="connsiteY1" fmla="*/ 0 h 2454442"/>
              <a:gd name="connsiteX2" fmla="*/ 2286000 w 2286000"/>
              <a:gd name="connsiteY2" fmla="*/ 0 h 2454442"/>
              <a:gd name="connsiteX3" fmla="*/ 1714500 w 2286000"/>
              <a:gd name="connsiteY3" fmla="*/ 2454442 h 2454442"/>
              <a:gd name="connsiteX4" fmla="*/ 0 w 2286000"/>
              <a:gd name="connsiteY4" fmla="*/ 2454442 h 2454442"/>
              <a:gd name="connsiteX0" fmla="*/ 0 w 3579395"/>
              <a:gd name="connsiteY0" fmla="*/ 2454442 h 2454442"/>
              <a:gd name="connsiteX1" fmla="*/ 571500 w 3579395"/>
              <a:gd name="connsiteY1" fmla="*/ 0 h 2454442"/>
              <a:gd name="connsiteX2" fmla="*/ 2286000 w 3579395"/>
              <a:gd name="connsiteY2" fmla="*/ 0 h 2454442"/>
              <a:gd name="connsiteX3" fmla="*/ 3579395 w 3579395"/>
              <a:gd name="connsiteY3" fmla="*/ 1648326 h 2454442"/>
              <a:gd name="connsiteX4" fmla="*/ 0 w 3579395"/>
              <a:gd name="connsiteY4" fmla="*/ 2454442 h 2454442"/>
              <a:gd name="connsiteX0" fmla="*/ 0 w 3579395"/>
              <a:gd name="connsiteY0" fmla="*/ 3200400 h 3200400"/>
              <a:gd name="connsiteX1" fmla="*/ 571500 w 3579395"/>
              <a:gd name="connsiteY1" fmla="*/ 745958 h 3200400"/>
              <a:gd name="connsiteX2" fmla="*/ 3537284 w 3579395"/>
              <a:gd name="connsiteY2" fmla="*/ 0 h 3200400"/>
              <a:gd name="connsiteX3" fmla="*/ 3579395 w 3579395"/>
              <a:gd name="connsiteY3" fmla="*/ 2394284 h 3200400"/>
              <a:gd name="connsiteX4" fmla="*/ 0 w 3579395"/>
              <a:gd name="connsiteY4" fmla="*/ 3200400 h 3200400"/>
              <a:gd name="connsiteX0" fmla="*/ 0 w 3639553"/>
              <a:gd name="connsiteY0" fmla="*/ 3200400 h 3200400"/>
              <a:gd name="connsiteX1" fmla="*/ 571500 w 3639553"/>
              <a:gd name="connsiteY1" fmla="*/ 745958 h 3200400"/>
              <a:gd name="connsiteX2" fmla="*/ 3537284 w 3639553"/>
              <a:gd name="connsiteY2" fmla="*/ 0 h 3200400"/>
              <a:gd name="connsiteX3" fmla="*/ 3639553 w 3639553"/>
              <a:gd name="connsiteY3" fmla="*/ 2406316 h 3200400"/>
              <a:gd name="connsiteX4" fmla="*/ 0 w 3639553"/>
              <a:gd name="connsiteY4" fmla="*/ 3200400 h 3200400"/>
              <a:gd name="connsiteX0" fmla="*/ 0 w 3639553"/>
              <a:gd name="connsiteY0" fmla="*/ 3200400 h 3200400"/>
              <a:gd name="connsiteX1" fmla="*/ 571500 w 3639553"/>
              <a:gd name="connsiteY1" fmla="*/ 745958 h 3200400"/>
              <a:gd name="connsiteX2" fmla="*/ 3609473 w 3639553"/>
              <a:gd name="connsiteY2" fmla="*/ 0 h 3200400"/>
              <a:gd name="connsiteX3" fmla="*/ 3639553 w 3639553"/>
              <a:gd name="connsiteY3" fmla="*/ 2406316 h 3200400"/>
              <a:gd name="connsiteX4" fmla="*/ 0 w 3639553"/>
              <a:gd name="connsiteY4" fmla="*/ 3200400 h 3200400"/>
              <a:gd name="connsiteX0" fmla="*/ 1221206 w 3068053"/>
              <a:gd name="connsiteY0" fmla="*/ 3392905 h 3392905"/>
              <a:gd name="connsiteX1" fmla="*/ 0 w 3068053"/>
              <a:gd name="connsiteY1" fmla="*/ 745958 h 3392905"/>
              <a:gd name="connsiteX2" fmla="*/ 3037973 w 3068053"/>
              <a:gd name="connsiteY2" fmla="*/ 0 h 3392905"/>
              <a:gd name="connsiteX3" fmla="*/ 3068053 w 3068053"/>
              <a:gd name="connsiteY3" fmla="*/ 2406316 h 3392905"/>
              <a:gd name="connsiteX4" fmla="*/ 1221206 w 3068053"/>
              <a:gd name="connsiteY4" fmla="*/ 3392905 h 3392905"/>
              <a:gd name="connsiteX0" fmla="*/ 0 w 1846847"/>
              <a:gd name="connsiteY0" fmla="*/ 3392905 h 3392905"/>
              <a:gd name="connsiteX1" fmla="*/ 6015 w 1846847"/>
              <a:gd name="connsiteY1" fmla="*/ 1130969 h 3392905"/>
              <a:gd name="connsiteX2" fmla="*/ 1816767 w 1846847"/>
              <a:gd name="connsiteY2" fmla="*/ 0 h 3392905"/>
              <a:gd name="connsiteX3" fmla="*/ 1846847 w 1846847"/>
              <a:gd name="connsiteY3" fmla="*/ 2406316 h 3392905"/>
              <a:gd name="connsiteX4" fmla="*/ 0 w 1846847"/>
              <a:gd name="connsiteY4" fmla="*/ 3392905 h 3392905"/>
              <a:gd name="connsiteX0" fmla="*/ 0 w 1846847"/>
              <a:gd name="connsiteY0" fmla="*/ 3392905 h 3392905"/>
              <a:gd name="connsiteX1" fmla="*/ 6015 w 1846847"/>
              <a:gd name="connsiteY1" fmla="*/ 1082843 h 3392905"/>
              <a:gd name="connsiteX2" fmla="*/ 1816767 w 1846847"/>
              <a:gd name="connsiteY2" fmla="*/ 0 h 3392905"/>
              <a:gd name="connsiteX3" fmla="*/ 1846847 w 1846847"/>
              <a:gd name="connsiteY3" fmla="*/ 2406316 h 3392905"/>
              <a:gd name="connsiteX4" fmla="*/ 0 w 1846847"/>
              <a:gd name="connsiteY4" fmla="*/ 3392905 h 3392905"/>
              <a:gd name="connsiteX0" fmla="*/ 0 w 1846847"/>
              <a:gd name="connsiteY0" fmla="*/ 3392905 h 3392905"/>
              <a:gd name="connsiteX1" fmla="*/ 6015 w 1846847"/>
              <a:gd name="connsiteY1" fmla="*/ 1082843 h 3392905"/>
              <a:gd name="connsiteX2" fmla="*/ 1816767 w 1846847"/>
              <a:gd name="connsiteY2" fmla="*/ 0 h 3392905"/>
              <a:gd name="connsiteX3" fmla="*/ 1846847 w 1846847"/>
              <a:gd name="connsiteY3" fmla="*/ 2406316 h 3392905"/>
              <a:gd name="connsiteX4" fmla="*/ 0 w 1846847"/>
              <a:gd name="connsiteY4" fmla="*/ 3392905 h 3392905"/>
              <a:gd name="connsiteX0" fmla="*/ 15649 w 1840832"/>
              <a:gd name="connsiteY0" fmla="*/ 3459650 h 3459650"/>
              <a:gd name="connsiteX1" fmla="*/ 0 w 1840832"/>
              <a:gd name="connsiteY1" fmla="*/ 1082843 h 3459650"/>
              <a:gd name="connsiteX2" fmla="*/ 1810752 w 1840832"/>
              <a:gd name="connsiteY2" fmla="*/ 0 h 3459650"/>
              <a:gd name="connsiteX3" fmla="*/ 1840832 w 1840832"/>
              <a:gd name="connsiteY3" fmla="*/ 2406316 h 3459650"/>
              <a:gd name="connsiteX4" fmla="*/ 15649 w 1840832"/>
              <a:gd name="connsiteY4" fmla="*/ 3459650 h 3459650"/>
              <a:gd name="connsiteX0" fmla="*/ 27494 w 1840832"/>
              <a:gd name="connsiteY0" fmla="*/ 3437401 h 3437401"/>
              <a:gd name="connsiteX1" fmla="*/ 0 w 1840832"/>
              <a:gd name="connsiteY1" fmla="*/ 1082843 h 3437401"/>
              <a:gd name="connsiteX2" fmla="*/ 1810752 w 1840832"/>
              <a:gd name="connsiteY2" fmla="*/ 0 h 3437401"/>
              <a:gd name="connsiteX3" fmla="*/ 1840832 w 1840832"/>
              <a:gd name="connsiteY3" fmla="*/ 2406316 h 3437401"/>
              <a:gd name="connsiteX4" fmla="*/ 27494 w 1840832"/>
              <a:gd name="connsiteY4" fmla="*/ 3437401 h 3437401"/>
              <a:gd name="connsiteX0" fmla="*/ 3804 w 1840832"/>
              <a:gd name="connsiteY0" fmla="*/ 3437401 h 3437401"/>
              <a:gd name="connsiteX1" fmla="*/ 0 w 1840832"/>
              <a:gd name="connsiteY1" fmla="*/ 1082843 h 3437401"/>
              <a:gd name="connsiteX2" fmla="*/ 1810752 w 1840832"/>
              <a:gd name="connsiteY2" fmla="*/ 0 h 3437401"/>
              <a:gd name="connsiteX3" fmla="*/ 1840832 w 1840832"/>
              <a:gd name="connsiteY3" fmla="*/ 2406316 h 3437401"/>
              <a:gd name="connsiteX4" fmla="*/ 3804 w 1840832"/>
              <a:gd name="connsiteY4" fmla="*/ 3437401 h 3437401"/>
              <a:gd name="connsiteX0" fmla="*/ 3804 w 1840832"/>
              <a:gd name="connsiteY0" fmla="*/ 3470774 h 3470774"/>
              <a:gd name="connsiteX1" fmla="*/ 0 w 1840832"/>
              <a:gd name="connsiteY1" fmla="*/ 1116216 h 3470774"/>
              <a:gd name="connsiteX2" fmla="*/ 1810752 w 1840832"/>
              <a:gd name="connsiteY2" fmla="*/ 0 h 3470774"/>
              <a:gd name="connsiteX3" fmla="*/ 1840832 w 1840832"/>
              <a:gd name="connsiteY3" fmla="*/ 2439689 h 3470774"/>
              <a:gd name="connsiteX4" fmla="*/ 3804 w 1840832"/>
              <a:gd name="connsiteY4" fmla="*/ 3470774 h 3470774"/>
              <a:gd name="connsiteX0" fmla="*/ 0 w 1837028"/>
              <a:gd name="connsiteY0" fmla="*/ 3470774 h 3470774"/>
              <a:gd name="connsiteX1" fmla="*/ 8040 w 1837028"/>
              <a:gd name="connsiteY1" fmla="*/ 1082843 h 3470774"/>
              <a:gd name="connsiteX2" fmla="*/ 1806948 w 1837028"/>
              <a:gd name="connsiteY2" fmla="*/ 0 h 3470774"/>
              <a:gd name="connsiteX3" fmla="*/ 1837028 w 1837028"/>
              <a:gd name="connsiteY3" fmla="*/ 2439689 h 3470774"/>
              <a:gd name="connsiteX4" fmla="*/ 0 w 1837028"/>
              <a:gd name="connsiteY4" fmla="*/ 3470774 h 3470774"/>
              <a:gd name="connsiteX0" fmla="*/ 0 w 1866172"/>
              <a:gd name="connsiteY0" fmla="*/ 3404028 h 3404028"/>
              <a:gd name="connsiteX1" fmla="*/ 8040 w 1866172"/>
              <a:gd name="connsiteY1" fmla="*/ 1016097 h 3404028"/>
              <a:gd name="connsiteX2" fmla="*/ 1866172 w 1866172"/>
              <a:gd name="connsiteY2" fmla="*/ 0 h 3404028"/>
              <a:gd name="connsiteX3" fmla="*/ 1837028 w 1866172"/>
              <a:gd name="connsiteY3" fmla="*/ 2372943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19886 w 1866172"/>
              <a:gd name="connsiteY1" fmla="*/ 982724 h 3404028"/>
              <a:gd name="connsiteX2" fmla="*/ 1866172 w 1866172"/>
              <a:gd name="connsiteY2" fmla="*/ 0 h 3404028"/>
              <a:gd name="connsiteX3" fmla="*/ 1837028 w 1866172"/>
              <a:gd name="connsiteY3" fmla="*/ 2372943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19886 w 1866172"/>
              <a:gd name="connsiteY1" fmla="*/ 982724 h 3404028"/>
              <a:gd name="connsiteX2" fmla="*/ 1866172 w 1866172"/>
              <a:gd name="connsiteY2" fmla="*/ 0 h 3404028"/>
              <a:gd name="connsiteX3" fmla="*/ 1837028 w 1866172"/>
              <a:gd name="connsiteY3" fmla="*/ 2384067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19886 w 1866172"/>
              <a:gd name="connsiteY1" fmla="*/ 982724 h 3404028"/>
              <a:gd name="connsiteX2" fmla="*/ 1866172 w 1866172"/>
              <a:gd name="connsiteY2" fmla="*/ 0 h 3404028"/>
              <a:gd name="connsiteX3" fmla="*/ 1860719 w 1866172"/>
              <a:gd name="connsiteY3" fmla="*/ 2384067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8040 w 1866172"/>
              <a:gd name="connsiteY1" fmla="*/ 993848 h 3404028"/>
              <a:gd name="connsiteX2" fmla="*/ 1866172 w 1866172"/>
              <a:gd name="connsiteY2" fmla="*/ 0 h 3404028"/>
              <a:gd name="connsiteX3" fmla="*/ 1860719 w 1866172"/>
              <a:gd name="connsiteY3" fmla="*/ 2384067 h 3404028"/>
              <a:gd name="connsiteX4" fmla="*/ 0 w 1866172"/>
              <a:gd name="connsiteY4" fmla="*/ 3404028 h 3404028"/>
              <a:gd name="connsiteX0" fmla="*/ 15650 w 1881822"/>
              <a:gd name="connsiteY0" fmla="*/ 3404028 h 3404028"/>
              <a:gd name="connsiteX1" fmla="*/ 0 w 1881822"/>
              <a:gd name="connsiteY1" fmla="*/ 1004973 h 3404028"/>
              <a:gd name="connsiteX2" fmla="*/ 1881822 w 1881822"/>
              <a:gd name="connsiteY2" fmla="*/ 0 h 3404028"/>
              <a:gd name="connsiteX3" fmla="*/ 1876369 w 1881822"/>
              <a:gd name="connsiteY3" fmla="*/ 2384067 h 3404028"/>
              <a:gd name="connsiteX4" fmla="*/ 15650 w 1881822"/>
              <a:gd name="connsiteY4" fmla="*/ 3404028 h 3404028"/>
              <a:gd name="connsiteX0" fmla="*/ 15650 w 1888435"/>
              <a:gd name="connsiteY0" fmla="*/ 3404028 h 3404028"/>
              <a:gd name="connsiteX1" fmla="*/ 0 w 1888435"/>
              <a:gd name="connsiteY1" fmla="*/ 1004973 h 3404028"/>
              <a:gd name="connsiteX2" fmla="*/ 1881822 w 1888435"/>
              <a:gd name="connsiteY2" fmla="*/ 0 h 3404028"/>
              <a:gd name="connsiteX3" fmla="*/ 1888214 w 1888435"/>
              <a:gd name="connsiteY3" fmla="*/ 2384067 h 3404028"/>
              <a:gd name="connsiteX4" fmla="*/ 15650 w 1888435"/>
              <a:gd name="connsiteY4" fmla="*/ 3404028 h 3404028"/>
              <a:gd name="connsiteX0" fmla="*/ 3806 w 1876591"/>
              <a:gd name="connsiteY0" fmla="*/ 3404028 h 3404028"/>
              <a:gd name="connsiteX1" fmla="*/ 0 w 1876591"/>
              <a:gd name="connsiteY1" fmla="*/ 1004973 h 3404028"/>
              <a:gd name="connsiteX2" fmla="*/ 1869978 w 1876591"/>
              <a:gd name="connsiteY2" fmla="*/ 0 h 3404028"/>
              <a:gd name="connsiteX3" fmla="*/ 1876370 w 1876591"/>
              <a:gd name="connsiteY3" fmla="*/ 2384067 h 3404028"/>
              <a:gd name="connsiteX4" fmla="*/ 3806 w 1876591"/>
              <a:gd name="connsiteY4" fmla="*/ 3404028 h 3404028"/>
              <a:gd name="connsiteX0" fmla="*/ 0 w 1872785"/>
              <a:gd name="connsiteY0" fmla="*/ 3404028 h 3404028"/>
              <a:gd name="connsiteX1" fmla="*/ 8039 w 1872785"/>
              <a:gd name="connsiteY1" fmla="*/ 1004973 h 3404028"/>
              <a:gd name="connsiteX2" fmla="*/ 1866172 w 1872785"/>
              <a:gd name="connsiteY2" fmla="*/ 0 h 3404028"/>
              <a:gd name="connsiteX3" fmla="*/ 1872564 w 1872785"/>
              <a:gd name="connsiteY3" fmla="*/ 2384067 h 3404028"/>
              <a:gd name="connsiteX4" fmla="*/ 0 w 1872785"/>
              <a:gd name="connsiteY4" fmla="*/ 3404028 h 3404028"/>
              <a:gd name="connsiteX0" fmla="*/ 0 w 1872947"/>
              <a:gd name="connsiteY0" fmla="*/ 3404028 h 3404028"/>
              <a:gd name="connsiteX1" fmla="*/ 8039 w 1872947"/>
              <a:gd name="connsiteY1" fmla="*/ 1004973 h 3404028"/>
              <a:gd name="connsiteX2" fmla="*/ 1870860 w 1872947"/>
              <a:gd name="connsiteY2" fmla="*/ 0 h 3404028"/>
              <a:gd name="connsiteX3" fmla="*/ 1872564 w 1872947"/>
              <a:gd name="connsiteY3" fmla="*/ 2384067 h 3404028"/>
              <a:gd name="connsiteX4" fmla="*/ 0 w 1872947"/>
              <a:gd name="connsiteY4" fmla="*/ 3404028 h 3404028"/>
              <a:gd name="connsiteX0" fmla="*/ 1338 w 1874285"/>
              <a:gd name="connsiteY0" fmla="*/ 3404028 h 3404028"/>
              <a:gd name="connsiteX1" fmla="*/ 0 w 1874285"/>
              <a:gd name="connsiteY1" fmla="*/ 1004973 h 3404028"/>
              <a:gd name="connsiteX2" fmla="*/ 1872198 w 1874285"/>
              <a:gd name="connsiteY2" fmla="*/ 0 h 3404028"/>
              <a:gd name="connsiteX3" fmla="*/ 1873902 w 1874285"/>
              <a:gd name="connsiteY3" fmla="*/ 2384067 h 3404028"/>
              <a:gd name="connsiteX4" fmla="*/ 1338 w 1874285"/>
              <a:gd name="connsiteY4" fmla="*/ 3404028 h 3404028"/>
              <a:gd name="connsiteX0" fmla="*/ 10715 w 1883662"/>
              <a:gd name="connsiteY0" fmla="*/ 3404028 h 3404028"/>
              <a:gd name="connsiteX1" fmla="*/ 0 w 1883662"/>
              <a:gd name="connsiteY1" fmla="*/ 1009377 h 3404028"/>
              <a:gd name="connsiteX2" fmla="*/ 1881575 w 1883662"/>
              <a:gd name="connsiteY2" fmla="*/ 0 h 3404028"/>
              <a:gd name="connsiteX3" fmla="*/ 1883279 w 1883662"/>
              <a:gd name="connsiteY3" fmla="*/ 2384067 h 3404028"/>
              <a:gd name="connsiteX4" fmla="*/ 10715 w 1883662"/>
              <a:gd name="connsiteY4" fmla="*/ 3404028 h 3404028"/>
              <a:gd name="connsiteX0" fmla="*/ 1338 w 1874285"/>
              <a:gd name="connsiteY0" fmla="*/ 3404028 h 3404028"/>
              <a:gd name="connsiteX1" fmla="*/ 0 w 1874285"/>
              <a:gd name="connsiteY1" fmla="*/ 1009377 h 3404028"/>
              <a:gd name="connsiteX2" fmla="*/ 1872198 w 1874285"/>
              <a:gd name="connsiteY2" fmla="*/ 0 h 3404028"/>
              <a:gd name="connsiteX3" fmla="*/ 1873902 w 1874285"/>
              <a:gd name="connsiteY3" fmla="*/ 2384067 h 3404028"/>
              <a:gd name="connsiteX4" fmla="*/ 1338 w 1874285"/>
              <a:gd name="connsiteY4" fmla="*/ 3404028 h 3404028"/>
              <a:gd name="connsiteX0" fmla="*/ 10715 w 1874285"/>
              <a:gd name="connsiteY0" fmla="*/ 3399625 h 3399625"/>
              <a:gd name="connsiteX1" fmla="*/ 0 w 1874285"/>
              <a:gd name="connsiteY1" fmla="*/ 1009377 h 3399625"/>
              <a:gd name="connsiteX2" fmla="*/ 1872198 w 1874285"/>
              <a:gd name="connsiteY2" fmla="*/ 0 h 3399625"/>
              <a:gd name="connsiteX3" fmla="*/ 1873902 w 1874285"/>
              <a:gd name="connsiteY3" fmla="*/ 2384067 h 3399625"/>
              <a:gd name="connsiteX4" fmla="*/ 10715 w 1874285"/>
              <a:gd name="connsiteY4" fmla="*/ 3399625 h 3399625"/>
              <a:gd name="connsiteX0" fmla="*/ 1338 w 1874285"/>
              <a:gd name="connsiteY0" fmla="*/ 3404029 h 3404029"/>
              <a:gd name="connsiteX1" fmla="*/ 0 w 1874285"/>
              <a:gd name="connsiteY1" fmla="*/ 1009377 h 3404029"/>
              <a:gd name="connsiteX2" fmla="*/ 1872198 w 1874285"/>
              <a:gd name="connsiteY2" fmla="*/ 0 h 3404029"/>
              <a:gd name="connsiteX3" fmla="*/ 1873902 w 1874285"/>
              <a:gd name="connsiteY3" fmla="*/ 2384067 h 3404029"/>
              <a:gd name="connsiteX4" fmla="*/ 1338 w 1874285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9377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6530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  <a:gd name="connsiteX0" fmla="*/ 36517 w 1910408"/>
              <a:gd name="connsiteY0" fmla="*/ 3404029 h 3404029"/>
              <a:gd name="connsiteX1" fmla="*/ 35179 w 1910408"/>
              <a:gd name="connsiteY1" fmla="*/ 1006530 h 3404029"/>
              <a:gd name="connsiteX2" fmla="*/ 1910408 w 1910408"/>
              <a:gd name="connsiteY2" fmla="*/ 0 h 3404029"/>
              <a:gd name="connsiteX3" fmla="*/ 1909081 w 1910408"/>
              <a:gd name="connsiteY3" fmla="*/ 2384067 h 3404029"/>
              <a:gd name="connsiteX4" fmla="*/ 36517 w 1910408"/>
              <a:gd name="connsiteY4" fmla="*/ 3404029 h 3404029"/>
              <a:gd name="connsiteX0" fmla="*/ 36517 w 1910408"/>
              <a:gd name="connsiteY0" fmla="*/ 3404029 h 3404029"/>
              <a:gd name="connsiteX1" fmla="*/ 35179 w 1910408"/>
              <a:gd name="connsiteY1" fmla="*/ 1006530 h 3404029"/>
              <a:gd name="connsiteX2" fmla="*/ 1910408 w 1910408"/>
              <a:gd name="connsiteY2" fmla="*/ 0 h 3404029"/>
              <a:gd name="connsiteX3" fmla="*/ 1909081 w 1910408"/>
              <a:gd name="connsiteY3" fmla="*/ 2384067 h 3404029"/>
              <a:gd name="connsiteX4" fmla="*/ 36517 w 1910408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6530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6530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5229" h="3404029">
                <a:moveTo>
                  <a:pt x="1338" y="3404029"/>
                </a:moveTo>
                <a:cubicBezTo>
                  <a:pt x="3343" y="2634008"/>
                  <a:pt x="6996" y="1722465"/>
                  <a:pt x="0" y="1006530"/>
                </a:cubicBezTo>
                <a:lnTo>
                  <a:pt x="1875229" y="0"/>
                </a:lnTo>
                <a:cubicBezTo>
                  <a:pt x="1873411" y="794689"/>
                  <a:pt x="1875720" y="1589378"/>
                  <a:pt x="1873902" y="2384067"/>
                </a:cubicBezTo>
                <a:lnTo>
                  <a:pt x="1338" y="3404029"/>
                </a:lnTo>
                <a:close/>
              </a:path>
            </a:pathLst>
          </a:custGeom>
          <a:solidFill>
            <a:srgbClr val="0073E6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8A452C94-F932-4FA4-B966-A02152BA5F2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5553270" y="4114800"/>
            <a:ext cx="4735942" cy="2743200"/>
          </a:xfrm>
          <a:prstGeom prst="rtTriangle">
            <a:avLst/>
          </a:prstGeom>
          <a:solidFill>
            <a:srgbClr val="CCCCCD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C13A8-E413-4F55-862A-C511CF8F1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444"/>
          <a:stretch/>
        </p:blipFill>
        <p:spPr>
          <a:xfrm>
            <a:off x="10289212" y="5303386"/>
            <a:ext cx="1896439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39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720F23D-BAF3-4E5D-A3BF-187B578A0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2C1DA93-2ED6-413B-8AB2-3F4D2DB18CE6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800">
                <a:solidFill>
                  <a:schemeClr val="accent5"/>
                </a:solidFill>
              </a:rPr>
              <a:t>ZEBRA TECHNOLOGIES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6BA26990-31A4-4496-9687-D387F36B3A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19664" y="1744586"/>
            <a:ext cx="2273300" cy="536575"/>
          </a:xfrm>
          <a:prstGeom prst="rect">
            <a:avLst/>
          </a:prstGeom>
          <a:solidFill>
            <a:schemeClr val="tx1"/>
          </a:solidFill>
        </p:spPr>
        <p:txBody>
          <a:bodyPr lIns="457200" tIns="91416" rIns="91416" bIns="91416"/>
          <a:lstStyle/>
          <a:p>
            <a:r>
              <a:rPr lang="en-US" sz="2799">
                <a:solidFill>
                  <a:schemeClr val="bg1"/>
                </a:solidFill>
              </a:rPr>
              <a:t>Overlay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028F3C-F527-4525-AE9D-319438BCAC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9664" y="2408199"/>
            <a:ext cx="3638550" cy="29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000"/>
              <a:t>Click to enter image size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2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d 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F08EA5-4D48-4D48-8228-9A10C78FD2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7AD1C1C-A3A9-4D31-8E6C-2418DF14BD78}"/>
              </a:ext>
            </a:extLst>
          </p:cNvPr>
          <p:cNvSpPr txBox="1">
            <a:spLocks/>
          </p:cNvSpPr>
          <p:nvPr userDrawn="1"/>
        </p:nvSpPr>
        <p:spPr>
          <a:xfrm>
            <a:off x="10921623" y="6314298"/>
            <a:ext cx="1054189" cy="3661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44E51-BF79-AF42-BAC5-B771B1D9D8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4779F-B41E-4191-B887-C19504DE940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AAAFA79D-0CD4-4ED4-841D-71409F0CB99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5068058" y="4403761"/>
            <a:ext cx="4237073" cy="245424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C1639-CF78-4C0D-BF70-E0AD93858952}"/>
              </a:ext>
            </a:extLst>
          </p:cNvPr>
          <p:cNvSpPr/>
          <p:nvPr userDrawn="1"/>
        </p:nvSpPr>
        <p:spPr>
          <a:xfrm>
            <a:off x="9305131" y="0"/>
            <a:ext cx="288051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C9D0D1B-1556-45DE-8E62-58DF6823BCE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293261" y="5189519"/>
            <a:ext cx="2880517" cy="1668482"/>
          </a:xfrm>
          <a:prstGeom prst="rtTriangle">
            <a:avLst/>
          </a:prstGeom>
          <a:solidFill>
            <a:srgbClr val="66666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A9089262-F6A2-4435-9664-EDC788B685C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9305130" y="1477258"/>
            <a:ext cx="2880519" cy="1668483"/>
          </a:xfrm>
          <a:prstGeom prst="rtTriangle">
            <a:avLst/>
          </a:prstGeom>
          <a:solidFill>
            <a:srgbClr val="CCCCCC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C51C97-1B13-4560-8381-70F9ADDDF195}"/>
              </a:ext>
            </a:extLst>
          </p:cNvPr>
          <p:cNvSpPr/>
          <p:nvPr userDrawn="1"/>
        </p:nvSpPr>
        <p:spPr>
          <a:xfrm>
            <a:off x="9305130" y="1"/>
            <a:ext cx="2880519" cy="1476651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50998-929C-4644-BB91-330DFDB89C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250" y="3493008"/>
            <a:ext cx="2881313" cy="333375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en-US"/>
              <a:t>Enter Month,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6A3CC-D0F4-4DEB-AFEA-B07A0366D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4" y="2788920"/>
            <a:ext cx="7130564" cy="480131"/>
          </a:xfrm>
        </p:spPr>
        <p:txBody>
          <a:bodyPr lIns="0" rIns="0">
            <a:normAutofit/>
          </a:bodyPr>
          <a:lstStyle>
            <a:lvl1pPr>
              <a:defRPr/>
            </a:lvl1pPr>
          </a:lstStyle>
          <a:p>
            <a:r>
              <a:rPr lang="en-US"/>
              <a:t>Enter title</a:t>
            </a:r>
          </a:p>
        </p:txBody>
      </p:sp>
    </p:spTree>
    <p:extLst>
      <p:ext uri="{BB962C8B-B14F-4D97-AF65-F5344CB8AC3E}">
        <p14:creationId xmlns:p14="http://schemas.microsoft.com/office/powerpoint/2010/main" val="3370469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06E8-A757-4D7D-BA29-B00E4D670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divider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9BC03B-4C9A-4C64-92B4-10A027EE2F2F}"/>
              </a:ext>
            </a:extLst>
          </p:cNvPr>
          <p:cNvSpPr/>
          <p:nvPr userDrawn="1"/>
        </p:nvSpPr>
        <p:spPr>
          <a:xfrm>
            <a:off x="9901443" y="893"/>
            <a:ext cx="2307103" cy="6856214"/>
          </a:xfrm>
          <a:prstGeom prst="rect">
            <a:avLst/>
          </a:prstGeom>
          <a:solidFill>
            <a:srgbClr val="0073E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9C5831F1-3A81-49F1-A28E-A83FC662F0C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 flipV="1">
            <a:off x="7594345" y="-1"/>
            <a:ext cx="2318970" cy="1343219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E23220-23CE-4C57-B25F-29B45A16F08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9889571" y="-2"/>
            <a:ext cx="2318973" cy="1343221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CAAD04-268E-4987-A8D4-4F6D39BC6FCD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ZEBRA TECHNOLOGIES</a:t>
            </a:r>
          </a:p>
        </p:txBody>
      </p:sp>
    </p:spTree>
    <p:extLst>
      <p:ext uri="{BB962C8B-B14F-4D97-AF65-F5344CB8AC3E}">
        <p14:creationId xmlns:p14="http://schemas.microsoft.com/office/powerpoint/2010/main" val="12919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1A8F-1784-4881-B45F-FC94A0852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6" y="1344168"/>
            <a:ext cx="8721104" cy="923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divider slide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2D2C2-B670-4548-98A6-464D571842BA}"/>
              </a:ext>
            </a:extLst>
          </p:cNvPr>
          <p:cNvSpPr/>
          <p:nvPr userDrawn="1"/>
        </p:nvSpPr>
        <p:spPr>
          <a:xfrm>
            <a:off x="10487921" y="0"/>
            <a:ext cx="1697730" cy="6858000"/>
          </a:xfrm>
          <a:prstGeom prst="rect">
            <a:avLst/>
          </a:prstGeom>
          <a:solidFill>
            <a:srgbClr val="0073E6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0AEBD-6812-4AA1-AFCB-BB7CF467D339}"/>
              </a:ext>
            </a:extLst>
          </p:cNvPr>
          <p:cNvSpPr/>
          <p:nvPr userDrawn="1"/>
        </p:nvSpPr>
        <p:spPr>
          <a:xfrm>
            <a:off x="10487921" y="0"/>
            <a:ext cx="1697730" cy="34499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506B7F3-32B6-4800-9FAF-E17558EDB79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10486662" y="344994"/>
            <a:ext cx="1713036" cy="992242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2C695D-D94C-4079-8824-3C6A27EB2D34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800">
                <a:solidFill>
                  <a:schemeClr val="accent5"/>
                </a:solidFill>
              </a:rPr>
              <a:t>ZEBRA TECHNOLOGIES</a:t>
            </a:r>
          </a:p>
        </p:txBody>
      </p:sp>
    </p:spTree>
    <p:extLst>
      <p:ext uri="{BB962C8B-B14F-4D97-AF65-F5344CB8AC3E}">
        <p14:creationId xmlns:p14="http://schemas.microsoft.com/office/powerpoint/2010/main" val="85586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6" y="1517904"/>
            <a:ext cx="10980212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47" y="2542783"/>
            <a:ext cx="10980211" cy="1578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3D4F2-E8F0-A4BA-DB59-0CB2F169B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A7E02-50D1-0443-B346-08645CA2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5" r:id="rId6"/>
    <p:sldLayoutId id="2147484237" r:id="rId7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rgbClr val="0073E6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1775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6" y="1344168"/>
            <a:ext cx="6070035" cy="9235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enter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FF35A-829B-4AB3-A2FA-785D3A778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9F85D4-6AC3-4CF9-A1A5-831DFC2C2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43" r:id="rId3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1" y="457200"/>
            <a:ext cx="11198483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2" y="1691640"/>
            <a:ext cx="11225908" cy="44695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DA1E6-F92D-4563-8D9B-4B23C69F9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0671101-ABFA-8D45-B8EF-6216E21BBD2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4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5" r:id="rId10"/>
    <p:sldLayoutId id="2147484196" r:id="rId11"/>
    <p:sldLayoutId id="2147484197" r:id="rId12"/>
    <p:sldLayoutId id="2147484236" r:id="rId13"/>
    <p:sldLayoutId id="2147484235" r:id="rId14"/>
    <p:sldLayoutId id="2147484198" r:id="rId15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rgbClr val="0073E6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188" algn="l" defTabSz="914126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1" y="457200"/>
            <a:ext cx="11198483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2" y="1691640"/>
            <a:ext cx="11198482" cy="4306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DA1E6-F92D-4563-8D9B-4B23C69F9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564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39" r:id="rId11"/>
    <p:sldLayoutId id="2147484240" r:id="rId12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188" algn="l" defTabSz="914126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1" y="457200"/>
            <a:ext cx="4479393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2" y="1413895"/>
            <a:ext cx="4479393" cy="1578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40F8-9011-5380-7BAD-F240F0E88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5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  <p:sldLayoutId id="2147484242" r:id="rId16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188" algn="l" defTabSz="914126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B6C62-CAD2-4608-A684-F81B21140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8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9F85D4-6AC3-4CF9-A1A5-831DFC2C2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01583681-9777-EE80-7165-434D5088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5148D7-4C2E-3DBD-E2C6-92A5E68CC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6" r:id="rId3"/>
    <p:sldLayoutId id="2147484107" r:id="rId4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4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F20DCA7-7F25-4016-A85F-017C8645D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45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229" r:id="rId2"/>
    <p:sldLayoutId id="2147484015" r:id="rId3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F5E1E5-CEDE-D71E-1E54-87BDACAB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7" y="1517904"/>
            <a:ext cx="4578253" cy="868680"/>
          </a:xfrm>
        </p:spPr>
        <p:txBody>
          <a:bodyPr/>
          <a:lstStyle/>
          <a:p>
            <a:r>
              <a:rPr lang="en-US" sz="2800" dirty="0"/>
              <a:t>Zebra Warehouse Solutions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07309-828E-BB2E-4EE7-694EEDA04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Forklift Scanning</a:t>
            </a:r>
          </a:p>
        </p:txBody>
      </p:sp>
      <p:pic>
        <p:nvPicPr>
          <p:cNvPr id="23" name="Picture Placeholder 22" descr="A person driving a forklift in a warehouse&#10;&#10;Description automatically generated">
            <a:extLst>
              <a:ext uri="{FF2B5EF4-FFF2-40B4-BE49-F238E27FC236}">
                <a16:creationId xmlns:a16="http://schemas.microsoft.com/office/drawing/2014/main" id="{4241E35E-2B8E-A315-D7A2-5E42A33037E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1" r="20218" b="13273"/>
          <a:stretch/>
        </p:blipFill>
        <p:spPr>
          <a:xfrm>
            <a:off x="6692335" y="0"/>
            <a:ext cx="5484971" cy="6858000"/>
          </a:xfrm>
        </p:spPr>
      </p:pic>
    </p:spTree>
    <p:extLst>
      <p:ext uri="{BB962C8B-B14F-4D97-AF65-F5344CB8AC3E}">
        <p14:creationId xmlns:p14="http://schemas.microsoft.com/office/powerpoint/2010/main" val="167825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37EA-4CA7-2CFE-A382-370E177A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Sure Path to Smarter Warehousing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A09E8-AC36-881B-D10F-0FC1B6E34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From gaining basic control of operations to achieving predictability and </a:t>
            </a:r>
            <a:br>
              <a:rPr lang="en-US" dirty="0"/>
            </a:br>
            <a:r>
              <a:rPr lang="en-US" dirty="0"/>
              <a:t>adaptability, let us help guide your journey with a new standard for accelerating warehouse modernization</a:t>
            </a:r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69C1A49-DDC6-27F6-D1FA-17FDDDC9E636}"/>
              </a:ext>
            </a:extLst>
          </p:cNvPr>
          <p:cNvSpPr txBox="1">
            <a:spLocks/>
          </p:cNvSpPr>
          <p:nvPr/>
        </p:nvSpPr>
        <p:spPr>
          <a:xfrm>
            <a:off x="603347" y="2259122"/>
            <a:ext cx="10712353" cy="502630"/>
          </a:xfrm>
          <a:prstGeom prst="rect">
            <a:avLst/>
          </a:prstGeom>
        </p:spPr>
        <p:txBody>
          <a:bodyPr lIns="0" rIns="0"/>
          <a:lstStyle>
            <a:lvl1pPr marL="228531" indent="-228531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188" algn="l" defTabSz="914126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730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/>
              <a:t>Your way forward starts with:</a:t>
            </a:r>
            <a:endParaRPr lang="en-US" sz="16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684021-2267-4005-4178-4D61018EDDD4}"/>
              </a:ext>
            </a:extLst>
          </p:cNvPr>
          <p:cNvSpPr txBox="1">
            <a:spLocks/>
          </p:cNvSpPr>
          <p:nvPr/>
        </p:nvSpPr>
        <p:spPr>
          <a:xfrm>
            <a:off x="1262062" y="2819400"/>
            <a:ext cx="9664700" cy="3392030"/>
          </a:xfrm>
          <a:prstGeom prst="rect">
            <a:avLst/>
          </a:prstGeom>
        </p:spPr>
        <p:txBody>
          <a:bodyPr lIns="0" rIns="0"/>
          <a:lstStyle>
            <a:lvl1pPr marL="228531" indent="-228531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188" algn="l" defTabSz="914126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730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Decades of field-proven innovation </a:t>
            </a:r>
            <a:r>
              <a:rPr lang="en-US" sz="1600" dirty="0"/>
              <a:t>in warehousing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An outcome-driven approach </a:t>
            </a:r>
            <a:r>
              <a:rPr lang="en-US" sz="1600" dirty="0"/>
              <a:t>based on your strategic journey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A focus on continuous improvement </a:t>
            </a:r>
            <a:r>
              <a:rPr lang="en-US" sz="1600" dirty="0"/>
              <a:t>of your business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A comprehensive portfolio </a:t>
            </a:r>
            <a:r>
              <a:rPr lang="en-US" sz="1600" dirty="0"/>
              <a:t>to configure the right technology solution for your operations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An extensive partner network </a:t>
            </a:r>
            <a:r>
              <a:rPr lang="en-US" sz="1600" dirty="0"/>
              <a:t>to support every aspect of your journey—as you control and set the pace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9DB22D-6211-967D-9DAB-EC20C98A431C}"/>
              </a:ext>
            </a:extLst>
          </p:cNvPr>
          <p:cNvGrpSpPr/>
          <p:nvPr/>
        </p:nvGrpSpPr>
        <p:grpSpPr>
          <a:xfrm>
            <a:off x="603347" y="276226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27CA1D-5891-97A6-3BA6-1533F1DA98F1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solidFill>
              <a:srgbClr val="007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0E158E-4434-9592-329A-1B822F857460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 dirty="0">
                  <a:solidFill>
                    <a:schemeClr val="bg1"/>
                  </a:solidFill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3280DE-259A-5743-A2F4-73A3B67437E2}"/>
              </a:ext>
            </a:extLst>
          </p:cNvPr>
          <p:cNvGrpSpPr/>
          <p:nvPr/>
        </p:nvGrpSpPr>
        <p:grpSpPr>
          <a:xfrm>
            <a:off x="603347" y="345474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9D201E-B901-F902-09BB-B008C7C69D49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872DDA-7537-926E-3E31-13173577CFA2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>
                  <a:solidFill>
                    <a:schemeClr val="bg1"/>
                  </a:solidFill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3F5A8-0B86-9CBB-DD7A-355181E48DD0}"/>
              </a:ext>
            </a:extLst>
          </p:cNvPr>
          <p:cNvGrpSpPr/>
          <p:nvPr/>
        </p:nvGrpSpPr>
        <p:grpSpPr>
          <a:xfrm>
            <a:off x="603347" y="414722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A18EF9-51B6-FC30-6E75-8BC8D7F7FAA7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5A2A20-9553-BAC6-4C34-7127C1674210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>
                  <a:solidFill>
                    <a:schemeClr val="bg1"/>
                  </a:solidFill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EDD93-0B6A-C6C6-6C33-55C52E264821}"/>
              </a:ext>
            </a:extLst>
          </p:cNvPr>
          <p:cNvGrpSpPr/>
          <p:nvPr/>
        </p:nvGrpSpPr>
        <p:grpSpPr>
          <a:xfrm>
            <a:off x="603347" y="483970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35A0CE-0543-3C4C-880F-A10A313C1CE8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3DB242-E556-3D22-CB44-BE072C2EFFC7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>
                  <a:solidFill>
                    <a:schemeClr val="bg1"/>
                  </a:solidFill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634D07-1B5C-887D-8ADB-24935E40591B}"/>
              </a:ext>
            </a:extLst>
          </p:cNvPr>
          <p:cNvGrpSpPr/>
          <p:nvPr/>
        </p:nvGrpSpPr>
        <p:grpSpPr>
          <a:xfrm>
            <a:off x="603347" y="5532188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59A953-65CF-F2D0-98C6-D14778129028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285C71-0649-12F5-7649-2F72B66CC086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>
                  <a:solidFill>
                    <a:schemeClr val="bg1"/>
                  </a:solidFill>
                  <a:cs typeface="Calibri" panose="020F0502020204030204" pitchFamily="34" charset="0"/>
                </a:rPr>
                <a:t>5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C31FCC-7BFD-56F3-43D4-EAA895405465}"/>
              </a:ext>
            </a:extLst>
          </p:cNvPr>
          <p:cNvCxnSpPr>
            <a:cxnSpLocks/>
          </p:cNvCxnSpPr>
          <p:nvPr/>
        </p:nvCxnSpPr>
        <p:spPr>
          <a:xfrm>
            <a:off x="661517" y="3320374"/>
            <a:ext cx="10009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6A12F2-AE50-0AA9-70C2-1625EC0064CD}"/>
              </a:ext>
            </a:extLst>
          </p:cNvPr>
          <p:cNvCxnSpPr>
            <a:cxnSpLocks/>
          </p:cNvCxnSpPr>
          <p:nvPr/>
        </p:nvCxnSpPr>
        <p:spPr>
          <a:xfrm>
            <a:off x="661517" y="4012854"/>
            <a:ext cx="100291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3808BD-F0E4-F304-7321-113BFE4260C0}"/>
              </a:ext>
            </a:extLst>
          </p:cNvPr>
          <p:cNvCxnSpPr>
            <a:cxnSpLocks/>
          </p:cNvCxnSpPr>
          <p:nvPr/>
        </p:nvCxnSpPr>
        <p:spPr>
          <a:xfrm>
            <a:off x="661517" y="4705334"/>
            <a:ext cx="1001945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5FB5F3-06BE-14A2-AD07-5F97DC421478}"/>
              </a:ext>
            </a:extLst>
          </p:cNvPr>
          <p:cNvCxnSpPr>
            <a:cxnSpLocks/>
          </p:cNvCxnSpPr>
          <p:nvPr/>
        </p:nvCxnSpPr>
        <p:spPr>
          <a:xfrm>
            <a:off x="661517" y="5397814"/>
            <a:ext cx="100291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4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ED86-9F00-8BB5-5748-DDE9C954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260" y="1243584"/>
            <a:ext cx="5521538" cy="2852166"/>
          </a:xfrm>
        </p:spPr>
        <p:txBody>
          <a:bodyPr>
            <a:normAutofit fontScale="90000"/>
          </a:bodyPr>
          <a:lstStyle/>
          <a:p>
            <a:r>
              <a:rPr lang="en-US" dirty="0"/>
              <a:t>For more information, please </a:t>
            </a:r>
            <a:r>
              <a:rPr lang="en-US" dirty="0">
                <a:solidFill>
                  <a:srgbClr val="FF0000"/>
                </a:solidFill>
              </a:rPr>
              <a:t>contact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XXX / visit zebra.com to learn more</a:t>
            </a:r>
          </a:p>
        </p:txBody>
      </p:sp>
    </p:spTree>
    <p:extLst>
      <p:ext uri="{BB962C8B-B14F-4D97-AF65-F5344CB8AC3E}">
        <p14:creationId xmlns:p14="http://schemas.microsoft.com/office/powerpoint/2010/main" val="69444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96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A703-BCC2-D287-E0C5-9531195A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Product-specific slides if needed</a:t>
            </a:r>
          </a:p>
        </p:txBody>
      </p:sp>
    </p:spTree>
    <p:extLst>
      <p:ext uri="{BB962C8B-B14F-4D97-AF65-F5344CB8AC3E}">
        <p14:creationId xmlns:p14="http://schemas.microsoft.com/office/powerpoint/2010/main" val="56700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Your Forklift Scanner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FS40 fixed industrial scanners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074607" cy="3644859"/>
          </a:xfrm>
        </p:spPr>
        <p:txBody>
          <a:bodyPr/>
          <a:lstStyle/>
          <a:p>
            <a:r>
              <a:rPr lang="en-US" sz="1800"/>
              <a:t>First-time every-time capture of barcodes and DPMs in any condition at high speeds</a:t>
            </a:r>
          </a:p>
          <a:p>
            <a:r>
              <a:rPr lang="en-US" sz="1800"/>
              <a:t>Pair with Zebra Aurora Focus™ software to set up, control and run the device</a:t>
            </a:r>
          </a:p>
          <a:p>
            <a:r>
              <a:rPr lang="en-US" sz="1800"/>
              <a:t>Easy license upgrades to add on decoder packages and machine vision toolsets to build your </a:t>
            </a:r>
            <a:r>
              <a:rPr lang="en-US" sz="1800" err="1"/>
              <a:t>folklift</a:t>
            </a:r>
            <a:r>
              <a:rPr lang="en-US" sz="1800"/>
              <a:t> scanning solution</a:t>
            </a:r>
          </a:p>
          <a:p>
            <a:r>
              <a:rPr lang="en-US" sz="1800"/>
              <a:t>PoE connectivity to reduce need for peripheral equipment</a:t>
            </a:r>
          </a:p>
          <a:p>
            <a:endParaRPr lang="en-US" sz="1600"/>
          </a:p>
        </p:txBody>
      </p:sp>
      <p:pic>
        <p:nvPicPr>
          <p:cNvPr id="11" name="Picture Placeholder 10" descr="A green and black cube with a black and white label&#10;&#10;Description automatically generated">
            <a:extLst>
              <a:ext uri="{FF2B5EF4-FFF2-40B4-BE49-F238E27FC236}">
                <a16:creationId xmlns:a16="http://schemas.microsoft.com/office/drawing/2014/main" id="{121AA3ED-0B57-4B81-55B6-972A72B53E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r="17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572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Your Forklift Scanner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VS40 smart cameras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134465" cy="3644859"/>
          </a:xfrm>
        </p:spPr>
        <p:txBody>
          <a:bodyPr/>
          <a:lstStyle/>
          <a:p>
            <a:r>
              <a:rPr lang="en-US" sz="1800"/>
              <a:t>Capture up to 16 unique high-speed images with </a:t>
            </a:r>
            <a:r>
              <a:rPr lang="en-US" sz="1800" err="1"/>
              <a:t>ImagePerfect</a:t>
            </a:r>
            <a:r>
              <a:rPr lang="en-US" sz="1800"/>
              <a:t>+ and eliminate false rejects</a:t>
            </a:r>
          </a:p>
          <a:p>
            <a:r>
              <a:rPr lang="en-US" sz="1800"/>
              <a:t>Troubleshoot failed image captures immediately with Golden Image Compare</a:t>
            </a:r>
          </a:p>
          <a:p>
            <a:r>
              <a:rPr lang="en-US" sz="1800"/>
              <a:t>Pair with Aurora Focus software to set up, control and run the device</a:t>
            </a:r>
          </a:p>
          <a:p>
            <a:r>
              <a:rPr lang="en-US" sz="1800"/>
              <a:t>Upgradeable software to easily add support for new </a:t>
            </a:r>
            <a:r>
              <a:rPr lang="en-US" sz="1800" err="1"/>
              <a:t>symbologies</a:t>
            </a:r>
            <a:r>
              <a:rPr lang="en-US" sz="1800"/>
              <a:t>, faster speeds or machine vision toolsets</a:t>
            </a:r>
            <a:endParaRPr lang="en-US" sz="1600"/>
          </a:p>
        </p:txBody>
      </p:sp>
      <p:pic>
        <p:nvPicPr>
          <p:cNvPr id="8" name="Picture Placeholder 7" descr="A close-up of a green and black square device&#10;&#10;Description automatically generated">
            <a:extLst>
              <a:ext uri="{FF2B5EF4-FFF2-40B4-BE49-F238E27FC236}">
                <a16:creationId xmlns:a16="http://schemas.microsoft.com/office/drawing/2014/main" id="{2822CE5C-222A-22FB-EE3B-A74E94E339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7" r="23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19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Your Forklift Scanner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Aurora Focus software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396154" cy="3644859"/>
          </a:xfrm>
        </p:spPr>
        <p:txBody>
          <a:bodyPr/>
          <a:lstStyle/>
          <a:p>
            <a:r>
              <a:rPr lang="en-US" sz="1800"/>
              <a:t>Ready-made for barcode reading and verification, OCR, and presence/absence vision inspection</a:t>
            </a:r>
          </a:p>
          <a:p>
            <a:pPr lvl="1"/>
            <a:r>
              <a:rPr lang="en-US" sz="1600"/>
              <a:t>Purpose-built to </a:t>
            </a:r>
            <a:r>
              <a:rPr lang="en-US" sz="1600">
                <a:ea typeface="Calibri"/>
                <a:cs typeface="Calibri"/>
              </a:rPr>
              <a:t>scan and compare barcodes to determine code quality and assess if quality impacts scan ability</a:t>
            </a:r>
            <a:endParaRPr lang="en-US" sz="1600"/>
          </a:p>
          <a:p>
            <a:r>
              <a:rPr lang="en-US" sz="1800"/>
              <a:t>Deploy directly from FS scanners and VS smart cameras</a:t>
            </a:r>
          </a:p>
          <a:p>
            <a:r>
              <a:rPr lang="en-US" sz="1800"/>
              <a:t>Intuitive interface designed to make it easy to build, deploy and adjust jobs, and configure scanner connections</a:t>
            </a:r>
          </a:p>
          <a:p>
            <a:endParaRPr lang="en-US" sz="1800"/>
          </a:p>
          <a:p>
            <a:endParaRPr lang="en-US" sz="1800"/>
          </a:p>
        </p:txBody>
      </p:sp>
      <p:pic>
        <p:nvPicPr>
          <p:cNvPr id="9" name="Picture Placeholder 8" descr="A close-up of a logo&#10;&#10;Description automatically generated">
            <a:extLst>
              <a:ext uri="{FF2B5EF4-FFF2-40B4-BE49-F238E27FC236}">
                <a16:creationId xmlns:a16="http://schemas.microsoft.com/office/drawing/2014/main" id="{62CE8F31-ADF2-0A49-EE83-CEE9D0CF28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t="-28606" r="1" b="-38264"/>
          <a:stretch/>
        </p:blipFill>
        <p:spPr>
          <a:xfrm>
            <a:off x="6692335" y="0"/>
            <a:ext cx="5496490" cy="6858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1502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7678-25DB-0DC3-E87B-05103E31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FE5C-E538-0160-EC5F-E29C84A72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Zebra warehouse solutions: Forklift scanning</a:t>
            </a:r>
          </a:p>
          <a:p>
            <a:endParaRPr lang="en-US" dirty="0"/>
          </a:p>
        </p:txBody>
      </p:sp>
      <p:pic>
        <p:nvPicPr>
          <p:cNvPr id="7" name="Picture 6" descr="A blue forklift truck with a black background&#10;&#10;Description automatically generated">
            <a:extLst>
              <a:ext uri="{FF2B5EF4-FFF2-40B4-BE49-F238E27FC236}">
                <a16:creationId xmlns:a16="http://schemas.microsoft.com/office/drawing/2014/main" id="{43951330-5CD0-DA79-D75E-FC720FDA7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1692275"/>
            <a:ext cx="4219575" cy="421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077DBD1-0464-D133-2352-156E57524460}"/>
              </a:ext>
            </a:extLst>
          </p:cNvPr>
          <p:cNvSpPr txBox="1">
            <a:spLocks/>
          </p:cNvSpPr>
          <p:nvPr/>
        </p:nvSpPr>
        <p:spPr>
          <a:xfrm>
            <a:off x="457200" y="1692275"/>
            <a:ext cx="6526530" cy="4306888"/>
          </a:xfrm>
          <a:prstGeom prst="rect">
            <a:avLst/>
          </a:prstGeom>
        </p:spPr>
        <p:txBody>
          <a:bodyPr/>
          <a:lstStyle>
            <a:lvl1pPr marL="228531" indent="-228531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188" algn="l" defTabSz="914126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730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Challenges in the warehouse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Today’s supply chain is complex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Warehouse operations must keep pace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What do you need to solve to get to where you want to be?</a:t>
            </a:r>
          </a:p>
          <a:p>
            <a:pPr fontAlgn="auto">
              <a:spcAft>
                <a:spcPts val="0"/>
              </a:spcAft>
            </a:pPr>
            <a:r>
              <a:rPr lang="en-US"/>
              <a:t>Forklift scanning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How does it work? What can it help you achieve? </a:t>
            </a:r>
          </a:p>
          <a:p>
            <a:pPr fontAlgn="auto">
              <a:spcAft>
                <a:spcPts val="0"/>
              </a:spcAft>
            </a:pPr>
            <a:r>
              <a:rPr lang="en-US" sz="2000"/>
              <a:t>Why choose Zebra to build your forklift scanner?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How our solutions stand apart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Benefits of our </a:t>
            </a:r>
            <a:r>
              <a:rPr lang="en-US" sz="1800"/>
              <a:t>forklift scanning </a:t>
            </a:r>
            <a:r>
              <a:rPr lang="en-US"/>
              <a:t>solutions</a:t>
            </a:r>
          </a:p>
          <a:p>
            <a:pPr fontAlgn="auto">
              <a:spcAft>
                <a:spcPts val="0"/>
              </a:spcAft>
            </a:pPr>
            <a:r>
              <a:rPr lang="en-US"/>
              <a:t>The sure path to smarter warehousing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9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CDB7-0B7C-CBE1-6B3D-4928A3BE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Supply Chain is Complex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9AD8A-B39E-4557-E535-71D6C638D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Satisfying customers is no simple matter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8F6A9B-D8D0-A036-C09D-ABFCE004CE14}"/>
              </a:ext>
            </a:extLst>
          </p:cNvPr>
          <p:cNvGrpSpPr/>
          <p:nvPr/>
        </p:nvGrpSpPr>
        <p:grpSpPr>
          <a:xfrm>
            <a:off x="1779769" y="1542352"/>
            <a:ext cx="8629285" cy="4858448"/>
            <a:chOff x="488424" y="1579605"/>
            <a:chExt cx="8629285" cy="48584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06A2A9-064F-35F1-365C-F0B2F270BC9A}"/>
                </a:ext>
              </a:extLst>
            </p:cNvPr>
            <p:cNvGrpSpPr/>
            <p:nvPr/>
          </p:nvGrpSpPr>
          <p:grpSpPr>
            <a:xfrm>
              <a:off x="488424" y="1579605"/>
              <a:ext cx="8497696" cy="4858448"/>
              <a:chOff x="2796924" y="1579124"/>
              <a:chExt cx="8499910" cy="485971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3C11411-F75E-EA55-7123-0F3D967AE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4122" y="1695820"/>
                <a:ext cx="6646985" cy="4466855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1317DF-FAA8-0577-55ED-50CBD6055818}"/>
                  </a:ext>
                </a:extLst>
              </p:cNvPr>
              <p:cNvSpPr txBox="1"/>
              <p:nvPr/>
            </p:nvSpPr>
            <p:spPr>
              <a:xfrm>
                <a:off x="10395625" y="2701048"/>
                <a:ext cx="901209" cy="25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Customer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EBB5B6-FA7B-1588-C020-FE01CE97CD78}"/>
                  </a:ext>
                </a:extLst>
              </p:cNvPr>
              <p:cNvSpPr txBox="1"/>
              <p:nvPr/>
            </p:nvSpPr>
            <p:spPr>
              <a:xfrm>
                <a:off x="9526621" y="5137828"/>
                <a:ext cx="577401" cy="25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Store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755148-9FEF-8297-5BA5-358FEC919F89}"/>
                  </a:ext>
                </a:extLst>
              </p:cNvPr>
              <p:cNvSpPr txBox="1"/>
              <p:nvPr/>
            </p:nvSpPr>
            <p:spPr>
              <a:xfrm>
                <a:off x="4490945" y="5137828"/>
                <a:ext cx="1005403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Third-Party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Logistics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01E532-0A64-348D-B2DA-75D9CFB737BD}"/>
                  </a:ext>
                </a:extLst>
              </p:cNvPr>
              <p:cNvSpPr txBox="1"/>
              <p:nvPr/>
            </p:nvSpPr>
            <p:spPr>
              <a:xfrm>
                <a:off x="2796924" y="2624848"/>
                <a:ext cx="1514261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Manufacturer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Plant / Warehouse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23F758-7214-960E-8A19-8D83C70351C8}"/>
                  </a:ext>
                </a:extLst>
              </p:cNvPr>
              <p:cNvSpPr txBox="1"/>
              <p:nvPr/>
            </p:nvSpPr>
            <p:spPr>
              <a:xfrm>
                <a:off x="5418512" y="6180309"/>
                <a:ext cx="3971664" cy="25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/>
                  <a:t>Warehouse / Distribution Center / Fulfillment Center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4C44E1-FE39-00E3-D36A-F7595915101C}"/>
                  </a:ext>
                </a:extLst>
              </p:cNvPr>
              <p:cNvSpPr txBox="1"/>
              <p:nvPr/>
            </p:nvSpPr>
            <p:spPr>
              <a:xfrm>
                <a:off x="7795097" y="1579124"/>
                <a:ext cx="2680542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Retail or Wholesale Customer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Service and Corporate Operations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496C7F-CB3D-C254-1156-31B8EE6EB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557" y="1693632"/>
              <a:ext cx="6645254" cy="446568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BFC0A6D-4571-0E5E-01A9-CEADACD1C64D}"/>
                </a:ext>
              </a:extLst>
            </p:cNvPr>
            <p:cNvGrpSpPr/>
            <p:nvPr/>
          </p:nvGrpSpPr>
          <p:grpSpPr>
            <a:xfrm>
              <a:off x="1031585" y="1923204"/>
              <a:ext cx="8086124" cy="3708956"/>
              <a:chOff x="3339357" y="1923204"/>
              <a:chExt cx="8086124" cy="3708956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15000E82-012C-CFB0-37B7-9ADA6378C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97728" y="3638226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3EC99D10-69F1-E1B8-1ACE-32BB7CD1C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35702" y="3587844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DEB9627C-0B61-0443-C8A6-03F0709F3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360501" y="3942811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F6BA6E79-F407-FAD2-D24E-FA990B6AB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36053" y="5289740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ABFAF0C5-27CA-41F1-BF19-EADFA464B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8874178" y="4241048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F8A943DE-E23F-4DCC-07B4-DA39816D6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908558" y="2993660"/>
                <a:ext cx="228540" cy="228540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AADBF86A-855E-DD08-917B-8D373F229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546584" y="2744154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98E4CB3D-EDDB-5EFB-B2DA-562033F27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555498" y="3592154"/>
                <a:ext cx="292024" cy="165057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5492FD-ACE2-B13B-3C20-0342BABAF94B}"/>
                  </a:ext>
                </a:extLst>
              </p:cNvPr>
              <p:cNvSpPr txBox="1"/>
              <p:nvPr/>
            </p:nvSpPr>
            <p:spPr>
              <a:xfrm>
                <a:off x="5418049" y="1923204"/>
                <a:ext cx="11077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New shipping mandates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2C50DB-CFAD-9D52-DB78-7DF64A395A27}"/>
                  </a:ext>
                </a:extLst>
              </p:cNvPr>
              <p:cNvSpPr txBox="1"/>
              <p:nvPr/>
            </p:nvSpPr>
            <p:spPr>
              <a:xfrm>
                <a:off x="3433106" y="2066128"/>
                <a:ext cx="545200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Suppliers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871D81-653A-6095-83E3-095C715C50D2}"/>
                  </a:ext>
                </a:extLst>
              </p:cNvPr>
              <p:cNvSpPr txBox="1"/>
              <p:nvPr/>
            </p:nvSpPr>
            <p:spPr>
              <a:xfrm>
                <a:off x="3339357" y="2174957"/>
                <a:ext cx="732703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Raw Materials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625854-1041-C5E7-C5B0-7DFD325D708B}"/>
                  </a:ext>
                </a:extLst>
              </p:cNvPr>
              <p:cNvSpPr txBox="1"/>
              <p:nvPr/>
            </p:nvSpPr>
            <p:spPr>
              <a:xfrm>
                <a:off x="4372111" y="3599777"/>
                <a:ext cx="795204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/>
                  <a:t>Inventory status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573B8C-4232-8EC9-F56C-A6A030854C08}"/>
                  </a:ext>
                </a:extLst>
              </p:cNvPr>
              <p:cNvSpPr txBox="1"/>
              <p:nvPr/>
            </p:nvSpPr>
            <p:spPr>
              <a:xfrm>
                <a:off x="6065383" y="2353269"/>
                <a:ext cx="1069246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Ship direct to customer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21990E-6988-831D-0360-118C3DE6F045}"/>
                  </a:ext>
                </a:extLst>
              </p:cNvPr>
              <p:cNvSpPr txBox="1"/>
              <p:nvPr/>
            </p:nvSpPr>
            <p:spPr>
              <a:xfrm>
                <a:off x="6360907" y="2901599"/>
                <a:ext cx="670201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Ship to store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B6DD8-4B58-E702-BE17-163BCE1FA734}"/>
                  </a:ext>
                </a:extLst>
              </p:cNvPr>
              <p:cNvSpPr txBox="1"/>
              <p:nvPr/>
            </p:nvSpPr>
            <p:spPr>
              <a:xfrm>
                <a:off x="5256319" y="2662837"/>
                <a:ext cx="670201" cy="280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Finished goods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FE7B7B-7480-79D1-ACF0-7C074979F19F}"/>
                  </a:ext>
                </a:extLst>
              </p:cNvPr>
              <p:cNvSpPr txBox="1"/>
              <p:nvPr/>
            </p:nvSpPr>
            <p:spPr>
              <a:xfrm>
                <a:off x="5472114" y="3749626"/>
                <a:ext cx="4875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Returns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01819F-6BF9-D29B-C349-47665BB77D7F}"/>
                  </a:ext>
                </a:extLst>
              </p:cNvPr>
              <p:cNvSpPr txBox="1"/>
              <p:nvPr/>
            </p:nvSpPr>
            <p:spPr>
              <a:xfrm>
                <a:off x="5398745" y="4144758"/>
                <a:ext cx="4875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Returns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794242-CCD8-21B9-C366-8838923C3446}"/>
                  </a:ext>
                </a:extLst>
              </p:cNvPr>
              <p:cNvSpPr txBox="1"/>
              <p:nvPr/>
            </p:nvSpPr>
            <p:spPr>
              <a:xfrm>
                <a:off x="5960592" y="3552439"/>
                <a:ext cx="653971" cy="2806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/>
                  <a:t>item status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05D654-9E9E-FADA-A2B8-A61671BFF7C7}"/>
                  </a:ext>
                </a:extLst>
              </p:cNvPr>
              <p:cNvSpPr txBox="1"/>
              <p:nvPr/>
            </p:nvSpPr>
            <p:spPr>
              <a:xfrm>
                <a:off x="6645690" y="3833238"/>
                <a:ext cx="747125" cy="18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Pallet shipping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61F4C33-679C-A3A8-2EBE-334ABD98D2EA}"/>
                  </a:ext>
                </a:extLst>
              </p:cNvPr>
              <p:cNvSpPr txBox="1"/>
              <p:nvPr/>
            </p:nvSpPr>
            <p:spPr>
              <a:xfrm>
                <a:off x="6063121" y="4198336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/>
                  <a:t>Inventory status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84577A-4F33-128B-1FA2-D6969C0E54AF}"/>
                  </a:ext>
                </a:extLst>
              </p:cNvPr>
              <p:cNvSpPr txBox="1"/>
              <p:nvPr/>
            </p:nvSpPr>
            <p:spPr>
              <a:xfrm>
                <a:off x="5718534" y="4616907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/>
                  <a:t>Inventory status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B4DD57-954A-7C27-48B6-9AA7B605C43D}"/>
                  </a:ext>
                </a:extLst>
              </p:cNvPr>
              <p:cNvSpPr txBox="1"/>
              <p:nvPr/>
            </p:nvSpPr>
            <p:spPr>
              <a:xfrm>
                <a:off x="7399520" y="3159438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680"/>
                  <a:t>Real time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680"/>
                  <a:t>Inventory status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6109A4-FD41-ACDE-7B5A-4531898F5218}"/>
                  </a:ext>
                </a:extLst>
              </p:cNvPr>
              <p:cNvSpPr txBox="1"/>
              <p:nvPr/>
            </p:nvSpPr>
            <p:spPr>
              <a:xfrm>
                <a:off x="7815580" y="4353207"/>
                <a:ext cx="487507" cy="18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Returns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44D9BA-DF1F-D8EA-4B38-63DF2F22D05F}"/>
                  </a:ext>
                </a:extLst>
              </p:cNvPr>
              <p:cNvSpPr txBox="1"/>
              <p:nvPr/>
            </p:nvSpPr>
            <p:spPr>
              <a:xfrm>
                <a:off x="8348841" y="4790197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/>
                  <a:t>Inventory status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4A7056-3E6E-41E6-DB8A-DDCF4411D580}"/>
                  </a:ext>
                </a:extLst>
              </p:cNvPr>
              <p:cNvSpPr txBox="1"/>
              <p:nvPr/>
            </p:nvSpPr>
            <p:spPr>
              <a:xfrm>
                <a:off x="8790854" y="4394229"/>
                <a:ext cx="4875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Returns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93F17D-2C42-B9A4-940D-486DBE32E9FB}"/>
                  </a:ext>
                </a:extLst>
              </p:cNvPr>
              <p:cNvSpPr txBox="1"/>
              <p:nvPr/>
            </p:nvSpPr>
            <p:spPr>
              <a:xfrm>
                <a:off x="8156299" y="5445683"/>
                <a:ext cx="670201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Ship to store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B50416-0BFE-EF47-9700-5B217FA43973}"/>
                  </a:ext>
                </a:extLst>
              </p:cNvPr>
              <p:cNvSpPr txBox="1"/>
              <p:nvPr/>
            </p:nvSpPr>
            <p:spPr>
              <a:xfrm>
                <a:off x="7596533" y="3776346"/>
                <a:ext cx="742319" cy="18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Ground orders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6AB7181-E2B1-28D2-8962-DEC08C127432}"/>
                  </a:ext>
                </a:extLst>
              </p:cNvPr>
              <p:cNvSpPr txBox="1"/>
              <p:nvPr/>
            </p:nvSpPr>
            <p:spPr>
              <a:xfrm>
                <a:off x="8657626" y="3188776"/>
                <a:ext cx="655779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Rush orders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8251304-6E73-8AF5-0576-1FD0597F31D5}"/>
                  </a:ext>
                </a:extLst>
              </p:cNvPr>
              <p:cNvSpPr txBox="1"/>
              <p:nvPr/>
            </p:nvSpPr>
            <p:spPr>
              <a:xfrm>
                <a:off x="9594147" y="3660052"/>
                <a:ext cx="564430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Pick-up in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/>
                  <a:t>store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6EFB08-735A-BA47-7E15-3B8D36E2DF88}"/>
                  </a:ext>
                </a:extLst>
              </p:cNvPr>
              <p:cNvSpPr txBox="1"/>
              <p:nvPr/>
            </p:nvSpPr>
            <p:spPr>
              <a:xfrm>
                <a:off x="10635085" y="3876036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680"/>
                  <a:t>Shipment from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680"/>
                  <a:t>closest location</a:t>
                </a:r>
              </a:p>
            </p:txBody>
          </p:sp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5C834BE4-0CBC-3893-DD71-4A9E00882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7909769" y="4197285"/>
                <a:ext cx="292024" cy="1650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869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1FF6EC-EEE4-F93A-1C8C-F98E9033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Warehouse Operations</a:t>
            </a:r>
            <a:br>
              <a:rPr lang="en-US" dirty="0"/>
            </a:br>
            <a:r>
              <a:rPr lang="en-US" dirty="0"/>
              <a:t>Must Keep Pace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B7A4D-29CE-721E-6B9D-C908A2811B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By solving today’s 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F1D77-A2D1-712B-8787-30DD5E42E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Isolated systems and visibility gaps</a:t>
            </a:r>
          </a:p>
          <a:p>
            <a:r>
              <a:rPr lang="en-US" sz="1600" dirty="0"/>
              <a:t>Labor shortages and more volume</a:t>
            </a:r>
          </a:p>
          <a:p>
            <a:pPr lvl="1"/>
            <a:r>
              <a:rPr lang="en-US" sz="1400" dirty="0"/>
              <a:t>~50% of all warehouse labor invested in picking operations</a:t>
            </a:r>
          </a:p>
          <a:p>
            <a:r>
              <a:rPr lang="en-US" sz="1600" dirty="0"/>
              <a:t>Disconnected workers and workflows</a:t>
            </a:r>
          </a:p>
          <a:p>
            <a:pPr lvl="1"/>
            <a:r>
              <a:rPr lang="en-US" sz="1400" dirty="0"/>
              <a:t>Annual warehouse turnover rates are 30+%</a:t>
            </a:r>
          </a:p>
          <a:p>
            <a:r>
              <a:rPr lang="en-US" sz="1600" dirty="0"/>
              <a:t>Bottlenecks and asset inventory </a:t>
            </a:r>
            <a:br>
              <a:rPr lang="en-US" sz="1600" dirty="0"/>
            </a:br>
            <a:r>
              <a:rPr lang="en-US" sz="1600" dirty="0"/>
              <a:t>blind spots</a:t>
            </a:r>
          </a:p>
          <a:p>
            <a:r>
              <a:rPr lang="en-US" sz="1600" dirty="0"/>
              <a:t>Rising workflow complexity</a:t>
            </a:r>
          </a:p>
          <a:p>
            <a:r>
              <a:rPr lang="en-US" sz="1600" dirty="0"/>
              <a:t>Errors and non-compliance are costly</a:t>
            </a:r>
          </a:p>
          <a:p>
            <a:pPr lvl="1"/>
            <a:r>
              <a:rPr lang="en-US" sz="1400" dirty="0"/>
              <a:t>Onboarding workers may involve a </a:t>
            </a:r>
            <a:br>
              <a:rPr lang="en-US" sz="1400" dirty="0"/>
            </a:br>
            <a:r>
              <a:rPr lang="en-US" sz="1400" dirty="0"/>
              <a:t>90-day ramp up </a:t>
            </a:r>
          </a:p>
          <a:p>
            <a:endParaRPr lang="en-US" sz="16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9DF4E81-7F02-1588-60FA-6F90B38107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r="2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71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CDB7-0B7C-CBE1-6B3D-4928A3BE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You Need To Solve To Get To Where You Want To Be?</a:t>
            </a:r>
          </a:p>
        </p:txBody>
      </p:sp>
      <p:pic>
        <p:nvPicPr>
          <p:cNvPr id="48" name="Picture 47" descr="ZGL-WarehouseEnvironment-V5_110619_0003.jpg">
            <a:extLst>
              <a:ext uri="{FF2B5EF4-FFF2-40B4-BE49-F238E27FC236}">
                <a16:creationId xmlns:a16="http://schemas.microsoft.com/office/drawing/2014/main" id="{8A9415E4-4540-246C-15E4-E86B83559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9" r="6043" b="9771"/>
          <a:stretch/>
        </p:blipFill>
        <p:spPr>
          <a:xfrm>
            <a:off x="-1" y="1356534"/>
            <a:ext cx="12188825" cy="490644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220D53B-DB9A-AC88-2D79-8872E1D5D9C1}"/>
              </a:ext>
            </a:extLst>
          </p:cNvPr>
          <p:cNvGrpSpPr/>
          <p:nvPr/>
        </p:nvGrpSpPr>
        <p:grpSpPr>
          <a:xfrm>
            <a:off x="288894" y="1355598"/>
            <a:ext cx="1828800" cy="2468880"/>
            <a:chOff x="10110430" y="4533410"/>
            <a:chExt cx="1828800" cy="273148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DC358EA-6B21-0EED-56CF-9296ED0C76EE}"/>
                </a:ext>
              </a:extLst>
            </p:cNvPr>
            <p:cNvSpPr/>
            <p:nvPr/>
          </p:nvSpPr>
          <p:spPr>
            <a:xfrm>
              <a:off x="10110430" y="4533410"/>
              <a:ext cx="1828800" cy="2731481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00F7EA-9794-E234-C810-A6DFD6D03EB7}"/>
                </a:ext>
              </a:extLst>
            </p:cNvPr>
            <p:cNvSpPr/>
            <p:nvPr/>
          </p:nvSpPr>
          <p:spPr>
            <a:xfrm>
              <a:off x="10429078" y="4603424"/>
              <a:ext cx="1158072" cy="4392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Reduced labor force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6482C4-8CC5-01EB-5596-2677563395E1}"/>
              </a:ext>
            </a:extLst>
          </p:cNvPr>
          <p:cNvGrpSpPr/>
          <p:nvPr/>
        </p:nvGrpSpPr>
        <p:grpSpPr>
          <a:xfrm>
            <a:off x="10015392" y="3808139"/>
            <a:ext cx="1828800" cy="2468880"/>
            <a:chOff x="10015392" y="4354239"/>
            <a:chExt cx="1828800" cy="246888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0FE9628-69F8-C5A9-2F85-FF1B264B4283}"/>
                </a:ext>
              </a:extLst>
            </p:cNvPr>
            <p:cNvSpPr/>
            <p:nvPr/>
          </p:nvSpPr>
          <p:spPr>
            <a:xfrm>
              <a:off x="10015392" y="4354239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15ADCF-3315-663F-1E05-5C4D0083885F}"/>
                </a:ext>
              </a:extLst>
            </p:cNvPr>
            <p:cNvSpPr/>
            <p:nvPr/>
          </p:nvSpPr>
          <p:spPr>
            <a:xfrm>
              <a:off x="10015392" y="4423408"/>
              <a:ext cx="1828800" cy="244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Swiftly handling returns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71BA3DD-AE29-4792-95BD-845E562FE53A}"/>
              </a:ext>
            </a:extLst>
          </p:cNvPr>
          <p:cNvGrpSpPr/>
          <p:nvPr/>
        </p:nvGrpSpPr>
        <p:grpSpPr>
          <a:xfrm>
            <a:off x="10161049" y="4239855"/>
            <a:ext cx="1531717" cy="1477022"/>
            <a:chOff x="947115" y="3914237"/>
            <a:chExt cx="2984327" cy="2303341"/>
          </a:xfrm>
        </p:grpSpPr>
        <p:graphicFrame>
          <p:nvGraphicFramePr>
            <p:cNvPr id="58" name="Chart 57">
              <a:extLst>
                <a:ext uri="{FF2B5EF4-FFF2-40B4-BE49-F238E27FC236}">
                  <a16:creationId xmlns:a16="http://schemas.microsoft.com/office/drawing/2014/main" id="{9DA49E92-BED1-0B8B-19ED-9745D7839E18}"/>
                </a:ext>
              </a:extLst>
            </p:cNvPr>
            <p:cNvGraphicFramePr/>
            <p:nvPr/>
          </p:nvGraphicFramePr>
          <p:xfrm>
            <a:off x="947115" y="3914237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5075C51-AA84-12DF-1256-11F03B90A4D7}"/>
                </a:ext>
              </a:extLst>
            </p:cNvPr>
            <p:cNvSpPr/>
            <p:nvPr/>
          </p:nvSpPr>
          <p:spPr>
            <a:xfrm>
              <a:off x="1752629" y="4777930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81% 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99922AA5-83B8-BB5D-38A3-2947C31313DC}"/>
              </a:ext>
            </a:extLst>
          </p:cNvPr>
          <p:cNvSpPr/>
          <p:nvPr/>
        </p:nvSpPr>
        <p:spPr>
          <a:xfrm>
            <a:off x="10015392" y="5660545"/>
            <a:ext cx="182880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expand </a:t>
            </a:r>
            <a:b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management operations by 2024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16B64A0-904F-6CF3-F36F-E48B96AFA5E5}"/>
              </a:ext>
            </a:extLst>
          </p:cNvPr>
          <p:cNvSpPr/>
          <p:nvPr/>
        </p:nvSpPr>
        <p:spPr>
          <a:xfrm>
            <a:off x="301309" y="3190340"/>
            <a:ext cx="182880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rely on a combination of humans and technology by 2024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963C87C-EFD0-D6D5-B95D-27895FBBB6B1}"/>
              </a:ext>
            </a:extLst>
          </p:cNvPr>
          <p:cNvGrpSpPr/>
          <p:nvPr/>
        </p:nvGrpSpPr>
        <p:grpSpPr>
          <a:xfrm>
            <a:off x="425969" y="1720397"/>
            <a:ext cx="1531717" cy="1477022"/>
            <a:chOff x="1170373" y="4196521"/>
            <a:chExt cx="2984327" cy="2303341"/>
          </a:xfrm>
        </p:grpSpPr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1CFBC1F6-7BB8-2919-049F-0929953D3011}"/>
                </a:ext>
              </a:extLst>
            </p:cNvPr>
            <p:cNvGraphicFramePr/>
            <p:nvPr/>
          </p:nvGraphicFramePr>
          <p:xfrm>
            <a:off x="1170373" y="4196521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4BF74ED-2F53-BE4C-EC65-EC4B1DAEBADA}"/>
                </a:ext>
              </a:extLst>
            </p:cNvPr>
            <p:cNvSpPr/>
            <p:nvPr/>
          </p:nvSpPr>
          <p:spPr>
            <a:xfrm>
              <a:off x="1975887" y="5060214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61%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C2E3853-9DEF-15B6-E775-4570C268F2F5}"/>
              </a:ext>
            </a:extLst>
          </p:cNvPr>
          <p:cNvGrpSpPr/>
          <p:nvPr/>
        </p:nvGrpSpPr>
        <p:grpSpPr>
          <a:xfrm>
            <a:off x="2355828" y="1354669"/>
            <a:ext cx="1828800" cy="2468880"/>
            <a:chOff x="3194028" y="1297519"/>
            <a:chExt cx="1828800" cy="246888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4F8906-F571-815D-8451-6B1C58E99E7E}"/>
                </a:ext>
              </a:extLst>
            </p:cNvPr>
            <p:cNvSpPr/>
            <p:nvPr/>
          </p:nvSpPr>
          <p:spPr>
            <a:xfrm>
              <a:off x="3194028" y="1297519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7BBA11F-33BA-852B-416E-DB0E8D9B07E4}"/>
                </a:ext>
              </a:extLst>
            </p:cNvPr>
            <p:cNvSpPr/>
            <p:nvPr/>
          </p:nvSpPr>
          <p:spPr>
            <a:xfrm>
              <a:off x="3345851" y="1356555"/>
              <a:ext cx="1531718" cy="397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Streamlining picking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60B32AE-8D4F-2137-83F8-E9B92733C00A}"/>
              </a:ext>
            </a:extLst>
          </p:cNvPr>
          <p:cNvGrpSpPr/>
          <p:nvPr/>
        </p:nvGrpSpPr>
        <p:grpSpPr>
          <a:xfrm>
            <a:off x="2510642" y="1749577"/>
            <a:ext cx="1531717" cy="1477022"/>
            <a:chOff x="947115" y="4077631"/>
            <a:chExt cx="2984327" cy="2303341"/>
          </a:xfrm>
        </p:grpSpPr>
        <p:graphicFrame>
          <p:nvGraphicFramePr>
            <p:cNvPr id="71" name="Chart 70">
              <a:extLst>
                <a:ext uri="{FF2B5EF4-FFF2-40B4-BE49-F238E27FC236}">
                  <a16:creationId xmlns:a16="http://schemas.microsoft.com/office/drawing/2014/main" id="{1A6A8771-F363-4C53-F01D-0B9820FAFB80}"/>
                </a:ext>
              </a:extLst>
            </p:cNvPr>
            <p:cNvGraphicFramePr/>
            <p:nvPr/>
          </p:nvGraphicFramePr>
          <p:xfrm>
            <a:off x="947115" y="4077631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512D9A9-FA65-922F-4E22-455A9183C31C}"/>
                </a:ext>
              </a:extLst>
            </p:cNvPr>
            <p:cNvSpPr/>
            <p:nvPr/>
          </p:nvSpPr>
          <p:spPr>
            <a:xfrm>
              <a:off x="1752629" y="4941324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60% 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7D9E6BBD-5D3C-1D31-2674-7A44114291C6}"/>
              </a:ext>
            </a:extLst>
          </p:cNvPr>
          <p:cNvSpPr/>
          <p:nvPr/>
        </p:nvSpPr>
        <p:spPr>
          <a:xfrm>
            <a:off x="2368243" y="3190340"/>
            <a:ext cx="182880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labor efficiency and productivity as a top challenge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5752949-81E7-A5F4-BB38-1CA05B582B16}"/>
              </a:ext>
            </a:extLst>
          </p:cNvPr>
          <p:cNvGrpSpPr/>
          <p:nvPr/>
        </p:nvGrpSpPr>
        <p:grpSpPr>
          <a:xfrm>
            <a:off x="4429080" y="1354669"/>
            <a:ext cx="1828800" cy="2468880"/>
            <a:chOff x="6184584" y="1298448"/>
            <a:chExt cx="1828800" cy="246888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E20F0B-B872-1DE3-1D54-AE66EF631488}"/>
                </a:ext>
              </a:extLst>
            </p:cNvPr>
            <p:cNvSpPr/>
            <p:nvPr/>
          </p:nvSpPr>
          <p:spPr>
            <a:xfrm>
              <a:off x="6184584" y="1298448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D7118E6-B4F1-8121-CEAD-C5462AE2662A}"/>
                </a:ext>
              </a:extLst>
            </p:cNvPr>
            <p:cNvSpPr/>
            <p:nvPr/>
          </p:nvSpPr>
          <p:spPr>
            <a:xfrm>
              <a:off x="6249152" y="1354878"/>
              <a:ext cx="1750931" cy="397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/>
                  <a:cs typeface="Arial"/>
                </a:rPr>
                <a:t>Turning around 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/>
                  <a:cs typeface="Arial"/>
                </a:rPr>
                <a:t>outbound processes  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74931B7-DD39-A61C-257B-A6E5C0904D1B}"/>
              </a:ext>
            </a:extLst>
          </p:cNvPr>
          <p:cNvGrpSpPr/>
          <p:nvPr/>
        </p:nvGrpSpPr>
        <p:grpSpPr>
          <a:xfrm>
            <a:off x="4538508" y="1770575"/>
            <a:ext cx="1531717" cy="1477022"/>
            <a:chOff x="354426" y="-3698362"/>
            <a:chExt cx="2984327" cy="2303341"/>
          </a:xfrm>
        </p:grpSpPr>
        <p:graphicFrame>
          <p:nvGraphicFramePr>
            <p:cNvPr id="79" name="Chart 78">
              <a:extLst>
                <a:ext uri="{FF2B5EF4-FFF2-40B4-BE49-F238E27FC236}">
                  <a16:creationId xmlns:a16="http://schemas.microsoft.com/office/drawing/2014/main" id="{01333609-39E9-5870-01FC-56204C304C24}"/>
                </a:ext>
              </a:extLst>
            </p:cNvPr>
            <p:cNvGraphicFramePr/>
            <p:nvPr/>
          </p:nvGraphicFramePr>
          <p:xfrm>
            <a:off x="354426" y="-3698362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A509F-63E2-92D6-EC88-BC0369053FF5}"/>
                </a:ext>
              </a:extLst>
            </p:cNvPr>
            <p:cNvSpPr/>
            <p:nvPr/>
          </p:nvSpPr>
          <p:spPr>
            <a:xfrm>
              <a:off x="1159940" y="-2834921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86% 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06F1C56E-A9A4-7DFF-93D1-537D8B380233}"/>
              </a:ext>
            </a:extLst>
          </p:cNvPr>
          <p:cNvSpPr/>
          <p:nvPr/>
        </p:nvSpPr>
        <p:spPr>
          <a:xfrm>
            <a:off x="4456302" y="3190340"/>
            <a:ext cx="1754601" cy="39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increase volume of items shipped by 2024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2311B35-7BB0-30EF-52BF-CD5AB03F443D}"/>
              </a:ext>
            </a:extLst>
          </p:cNvPr>
          <p:cNvGrpSpPr/>
          <p:nvPr/>
        </p:nvGrpSpPr>
        <p:grpSpPr>
          <a:xfrm>
            <a:off x="7934821" y="3807258"/>
            <a:ext cx="1828800" cy="2468880"/>
            <a:chOff x="7934821" y="4353358"/>
            <a:chExt cx="1828800" cy="246888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B0D8E85-7751-7D6D-EEE0-90882BDEE934}"/>
                </a:ext>
              </a:extLst>
            </p:cNvPr>
            <p:cNvSpPr/>
            <p:nvPr/>
          </p:nvSpPr>
          <p:spPr>
            <a:xfrm>
              <a:off x="7934821" y="4353358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1A4E708-27C8-3444-1323-128674778549}"/>
                </a:ext>
              </a:extLst>
            </p:cNvPr>
            <p:cNvSpPr/>
            <p:nvPr/>
          </p:nvSpPr>
          <p:spPr>
            <a:xfrm>
              <a:off x="7934821" y="4423408"/>
              <a:ext cx="1828800" cy="397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Reducing inbound 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congestion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A2C71AA-C505-472F-D5A9-6943544EC2DC}"/>
              </a:ext>
            </a:extLst>
          </p:cNvPr>
          <p:cNvGrpSpPr/>
          <p:nvPr/>
        </p:nvGrpSpPr>
        <p:grpSpPr>
          <a:xfrm>
            <a:off x="8083362" y="4239855"/>
            <a:ext cx="1531717" cy="1477022"/>
            <a:chOff x="1170373" y="4196521"/>
            <a:chExt cx="2984327" cy="2303341"/>
          </a:xfrm>
        </p:grpSpPr>
        <p:graphicFrame>
          <p:nvGraphicFramePr>
            <p:cNvPr id="87" name="Chart 86">
              <a:extLst>
                <a:ext uri="{FF2B5EF4-FFF2-40B4-BE49-F238E27FC236}">
                  <a16:creationId xmlns:a16="http://schemas.microsoft.com/office/drawing/2014/main" id="{7274BBE5-486A-CB6A-B195-16239A9ADF62}"/>
                </a:ext>
              </a:extLst>
            </p:cNvPr>
            <p:cNvGraphicFramePr/>
            <p:nvPr/>
          </p:nvGraphicFramePr>
          <p:xfrm>
            <a:off x="1170373" y="4196521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5E61FCD-8807-92C8-BD23-0CABFEBD4B4B}"/>
                </a:ext>
              </a:extLst>
            </p:cNvPr>
            <p:cNvSpPr/>
            <p:nvPr/>
          </p:nvSpPr>
          <p:spPr>
            <a:xfrm>
              <a:off x="1975887" y="5060214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83% 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CF95F0BF-1EE6-5FCA-4573-2DE2B86EF21B}"/>
              </a:ext>
            </a:extLst>
          </p:cNvPr>
          <p:cNvSpPr/>
          <p:nvPr/>
        </p:nvSpPr>
        <p:spPr>
          <a:xfrm>
            <a:off x="8039111" y="5660545"/>
            <a:ext cx="172451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have Increased number of SKUs by 2024</a:t>
            </a:r>
          </a:p>
        </p:txBody>
      </p:sp>
      <p:sp>
        <p:nvSpPr>
          <p:cNvPr id="90" name="Date Placeholder 3">
            <a:extLst>
              <a:ext uri="{FF2B5EF4-FFF2-40B4-BE49-F238E27FC236}">
                <a16:creationId xmlns:a16="http://schemas.microsoft.com/office/drawing/2014/main" id="{7134291E-F607-E238-1AC6-6F74CAB3A233}"/>
              </a:ext>
            </a:extLst>
          </p:cNvPr>
          <p:cNvSpPr txBox="1">
            <a:spLocks/>
          </p:cNvSpPr>
          <p:nvPr/>
        </p:nvSpPr>
        <p:spPr>
          <a:xfrm>
            <a:off x="4721143" y="6407080"/>
            <a:ext cx="2746539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Warehousing Vision Study, Zebra Technologies, 2019.</a:t>
            </a:r>
          </a:p>
        </p:txBody>
      </p:sp>
    </p:spTree>
    <p:extLst>
      <p:ext uri="{BB962C8B-B14F-4D97-AF65-F5344CB8AC3E}">
        <p14:creationId xmlns:p14="http://schemas.microsoft.com/office/powerpoint/2010/main" val="197015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90C60-3D30-7963-14A7-E41AE62D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Zebra Warehouse Solutions: Forklift Scanning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90800-4325-E20A-D66E-390B6E569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How does it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94A50-71F6-6123-5384-6019ED432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124075"/>
            <a:ext cx="4479925" cy="3353181"/>
          </a:xfrm>
        </p:spPr>
        <p:txBody>
          <a:bodyPr vert="horz" lIns="0" tIns="0" rIns="0" bIns="0" rtlCol="0" anchor="t">
            <a:noAutofit/>
          </a:bodyPr>
          <a:lstStyle/>
          <a:p>
            <a:pPr marL="227965" indent="-227965"/>
            <a:r>
              <a:rPr lang="en-US" sz="1600" dirty="0"/>
              <a:t>Two fixed industrial scanners or smart cameras are mounted on the front of the forklift between its tines, acting as the eyes of the vehicle</a:t>
            </a:r>
            <a:endParaRPr lang="en-US" sz="1800" dirty="0"/>
          </a:p>
          <a:p>
            <a:pPr lvl="1" indent="-229870"/>
            <a:r>
              <a:rPr lang="en-US" sz="1400" dirty="0"/>
              <a:t>Hands-free scanning streamlines the scan process</a:t>
            </a:r>
            <a:endParaRPr lang="en-US" sz="1400" dirty="0">
              <a:cs typeface="Arial" panose="020B0604020202020204"/>
            </a:endParaRPr>
          </a:p>
          <a:p>
            <a:pPr marL="227965" indent="-227965"/>
            <a:r>
              <a:rPr lang="en-US" sz="1600" dirty="0"/>
              <a:t>When the forklift approaches a pallet, the scanners automatically scan labels and transmit the captured data to the forklift’s onboard computer</a:t>
            </a:r>
            <a:endParaRPr lang="en-US" sz="1600" dirty="0">
              <a:cs typeface="Arial" panose="020B0604020202020204"/>
            </a:endParaRPr>
          </a:p>
          <a:p>
            <a:pPr lvl="1" indent="-229870"/>
            <a:r>
              <a:rPr lang="en-US" sz="1400" dirty="0"/>
              <a:t>This saves time, reduces read errors and misloads and improves loading efficiency and shipping volume</a:t>
            </a:r>
          </a:p>
          <a:p>
            <a:pPr lvl="1" indent="-229870"/>
            <a:r>
              <a:rPr lang="en-US" sz="1400" dirty="0"/>
              <a:t>Scanners also connect directly to handheld devices, vehicle-mount computers or tablets</a:t>
            </a:r>
          </a:p>
          <a:p>
            <a:pPr indent="-229870"/>
            <a:r>
              <a:rPr lang="en-US" sz="1600" dirty="0"/>
              <a:t>Data transfer is wired or wireless, </a:t>
            </a:r>
            <a:br>
              <a:rPr lang="en-US" sz="1600" dirty="0"/>
            </a:br>
            <a:r>
              <a:rPr lang="en-US" sz="1600" dirty="0"/>
              <a:t>depending on region and unique </a:t>
            </a:r>
            <a:br>
              <a:rPr lang="en-US" sz="1600" dirty="0"/>
            </a:br>
            <a:r>
              <a:rPr lang="en-US" sz="1600" dirty="0"/>
              <a:t>installation requirements</a:t>
            </a:r>
          </a:p>
          <a:p>
            <a:pPr lvl="1" indent="-229870"/>
            <a:endParaRPr lang="en-US" sz="1400" dirty="0">
              <a:cs typeface="Arial"/>
            </a:endParaRPr>
          </a:p>
          <a:p>
            <a:pPr marL="227965" indent="-227965"/>
            <a:endParaRPr lang="en-US" sz="1600" dirty="0">
              <a:cs typeface="Arial" panose="020B0604020202020204"/>
            </a:endParaRPr>
          </a:p>
        </p:txBody>
      </p:sp>
      <p:pic>
        <p:nvPicPr>
          <p:cNvPr id="8" name="Picture Placeholder 7" descr="A forklift loading a truck&#10;&#10;Description automatically generated">
            <a:extLst>
              <a:ext uri="{FF2B5EF4-FFF2-40B4-BE49-F238E27FC236}">
                <a16:creationId xmlns:a16="http://schemas.microsoft.com/office/drawing/2014/main" id="{708307B1-CF71-3BD6-8F46-22840287CD0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5056"/>
          <a:stretch/>
        </p:blipFill>
        <p:spPr>
          <a:xfrm>
            <a:off x="5417611" y="0"/>
            <a:ext cx="6771214" cy="6858000"/>
          </a:xfrm>
        </p:spPr>
      </p:pic>
    </p:spTree>
    <p:extLst>
      <p:ext uri="{BB962C8B-B14F-4D97-AF65-F5344CB8AC3E}">
        <p14:creationId xmlns:p14="http://schemas.microsoft.com/office/powerpoint/2010/main" val="88782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7678-25DB-0DC3-E87B-05103E31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Zebra Warehouse Solutions: Forklift Scanning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FE5C-E538-0160-EC5F-E29C84A72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can it help you achieve?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FE69E-8AB5-B956-0806-49078CCC6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0810876" cy="4050792"/>
          </a:xfrm>
        </p:spPr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Better inventory accuracy: </a:t>
            </a:r>
            <a:r>
              <a:rPr lang="en-US" sz="2000" dirty="0"/>
              <a:t>Machine vision-equipped forklifts automatically capture data from barcodes, RFID tags, or visual cues, reducing need for manual documentation and improving inventory accuracy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Picking and </a:t>
            </a:r>
            <a:r>
              <a:rPr lang="en-US" sz="2000" b="1" dirty="0" err="1">
                <a:solidFill>
                  <a:schemeClr val="accent1"/>
                </a:solidFill>
              </a:rPr>
              <a:t>putaway</a:t>
            </a:r>
            <a:r>
              <a:rPr lang="en-US" sz="2000" b="1" dirty="0">
                <a:solidFill>
                  <a:schemeClr val="accent1"/>
                </a:solidFill>
              </a:rPr>
              <a:t> efficiency: </a:t>
            </a:r>
            <a:r>
              <a:rPr lang="en-US" sz="2000" dirty="0"/>
              <a:t>Forklift operators need to locate, pick, and put away items quickly. Machine vision technology guides operators to the precise location of items, improving picking and </a:t>
            </a:r>
            <a:r>
              <a:rPr lang="en-US" sz="2000" dirty="0" err="1"/>
              <a:t>putaway</a:t>
            </a:r>
            <a:r>
              <a:rPr lang="en-US" sz="2000" dirty="0"/>
              <a:t> efficiency and reducing the likelihood of errors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Labor reduction and cost savings: </a:t>
            </a:r>
            <a:r>
              <a:rPr lang="en-US" sz="2000" dirty="0"/>
              <a:t>Forklift scanners reduce the need for manual inspection and handling, leading to cost savings and increased processing speeds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Fewer operational errors: </a:t>
            </a:r>
            <a:r>
              <a:rPr lang="en-US" sz="2000" dirty="0"/>
              <a:t>Reduced human intervention improves data quality and accuracy, and </a:t>
            </a:r>
            <a:r>
              <a:rPr lang="en-US" sz="2000"/>
              <a:t>streamlines operations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143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6A1408-11D9-A389-981A-87FA4A77B7D7}"/>
              </a:ext>
            </a:extLst>
          </p:cNvPr>
          <p:cNvGraphicFramePr/>
          <p:nvPr/>
        </p:nvGraphicFramePr>
        <p:xfrm>
          <a:off x="1" y="1712468"/>
          <a:ext cx="6794500" cy="444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B8BCC-C8D8-9702-493B-CA99784A78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our solutions stand apart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A37D2D4-D9F9-954C-7A96-7690D0D33048}"/>
              </a:ext>
            </a:extLst>
          </p:cNvPr>
          <p:cNvSpPr txBox="1">
            <a:spLocks/>
          </p:cNvSpPr>
          <p:nvPr/>
        </p:nvSpPr>
        <p:spPr>
          <a:xfrm>
            <a:off x="505836" y="429768"/>
            <a:ext cx="8263483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1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7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Why Choose Zebra To Build Your Forklift Scanner?</a:t>
            </a:r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D727D9E-CAAA-711F-FAA0-7169ADB25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505126"/>
              </p:ext>
            </p:extLst>
          </p:nvPr>
        </p:nvGraphicFramePr>
        <p:xfrm>
          <a:off x="5791201" y="1697736"/>
          <a:ext cx="6794500" cy="444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265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7678-25DB-0DC3-E87B-05103E31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Boosting Warehouse Productivity With Zebra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FE5C-E538-0160-EC5F-E29C84A72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Benefits of our forklift scanning solutions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FE69E-8AB5-B956-0806-49078CCC6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b="1" dirty="0">
                <a:latin typeface="+mj-lt"/>
                <a:cs typeface="Arial" panose="020B0604020202020204"/>
              </a:rPr>
              <a:t>Savings valued at up to 3x the investment after 6 months</a:t>
            </a:r>
            <a:r>
              <a:rPr lang="en-US" sz="1800" dirty="0">
                <a:latin typeface="+mj-lt"/>
                <a:cs typeface="Arial" panose="020B0604020202020204"/>
              </a:rPr>
              <a:t>, </a:t>
            </a:r>
            <a:r>
              <a:rPr lang="en-US" sz="1800" dirty="0">
                <a:latin typeface="+mj-lt"/>
                <a:ea typeface="+mn-lt"/>
                <a:cs typeface="+mn-lt"/>
              </a:rPr>
              <a:t>for an exceptional return on investment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>
                <a:latin typeface="+mj-lt"/>
                <a:ea typeface="+mn-lt"/>
                <a:cs typeface="+mn-lt"/>
              </a:rPr>
              <a:t>Shorter ramp-up time </a:t>
            </a:r>
            <a:r>
              <a:rPr lang="en-US" sz="1800" dirty="0">
                <a:latin typeface="+mj-lt"/>
                <a:ea typeface="+mn-lt"/>
                <a:cs typeface="+mn-lt"/>
              </a:rPr>
              <a:t>with default out-of-the-box software settings that reduce the learning curve and ensure faster deployments every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>
                <a:latin typeface="+mj-lt"/>
                <a:ea typeface="+mn-lt"/>
                <a:cs typeface="+mn-lt"/>
              </a:rPr>
              <a:t>SR and WA lens options optimized to handle 80% of warehouse use cases</a:t>
            </a:r>
            <a:r>
              <a:rPr lang="en-US" sz="1800" dirty="0">
                <a:latin typeface="+mj-lt"/>
                <a:ea typeface="+mn-lt"/>
                <a:cs typeface="+mn-lt"/>
              </a:rPr>
              <a:t>, reducing the number of configurations the customer needs to purchase and manage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>
                <a:latin typeface="+mj-lt"/>
                <a:ea typeface="+mn-lt"/>
                <a:cs typeface="+mn-lt"/>
              </a:rPr>
              <a:t>Easier troubleshooting and optimization </a:t>
            </a:r>
            <a:r>
              <a:rPr lang="en-US" sz="1800" dirty="0">
                <a:latin typeface="+mj-lt"/>
                <a:ea typeface="+mn-lt"/>
                <a:cs typeface="+mn-lt"/>
              </a:rPr>
              <a:t>with features like Golden Image Compare and a feasibility setup assistant. Minimize downtime and ensures that captured images meet best practice metrics, leading to more efficient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>
                <a:latin typeface="+mj-lt"/>
                <a:ea typeface="+mn-lt"/>
                <a:cs typeface="+mn-lt"/>
              </a:rPr>
              <a:t>IP65 and IP67 ratings for scanners and sensors are optimized for challenging environments </a:t>
            </a:r>
            <a:r>
              <a:rPr lang="en-US" sz="1800" dirty="0">
                <a:latin typeface="+mj-lt"/>
                <a:ea typeface="+mn-lt"/>
                <a:cs typeface="+mn-lt"/>
              </a:rPr>
              <a:t>seen in warehouses, distribution centers and manufacturing plants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Top-of-the-line </a:t>
            </a:r>
            <a:r>
              <a:rPr lang="en-US" sz="1800" b="1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="1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ptical quality</a:t>
            </a:r>
            <a:r>
              <a:rPr lang="en-US" sz="18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—enhanced to assess barcode quality and ensure superior image quality at label edges—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enables verification and optical character recognition via a simple software license</a:t>
            </a:r>
            <a:endParaRPr lang="en-US" sz="1800" dirty="0">
              <a:solidFill>
                <a:schemeClr val="accent3"/>
              </a:solidFill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910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heme/theme1.xml><?xml version="1.0" encoding="utf-8"?>
<a:theme xmlns:a="http://schemas.openxmlformats.org/drawingml/2006/main" name="Covers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2.xml><?xml version="1.0" encoding="utf-8"?>
<a:theme xmlns:a="http://schemas.openxmlformats.org/drawingml/2006/main" name="Dividers">
  <a:themeElements>
    <a:clrScheme name="Zebra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FF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3.xml><?xml version="1.0" encoding="utf-8"?>
<a:theme xmlns:a="http://schemas.openxmlformats.org/drawingml/2006/main" name="Content Basic 1 column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4.xml><?xml version="1.0" encoding="utf-8"?>
<a:theme xmlns:a="http://schemas.openxmlformats.org/drawingml/2006/main" name="Content Basic 2 column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5.xml><?xml version="1.0" encoding="utf-8"?>
<a:theme xmlns:a="http://schemas.openxmlformats.org/drawingml/2006/main" name="Content with Images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6.xml><?xml version="1.0" encoding="utf-8"?>
<a:theme xmlns:a="http://schemas.openxmlformats.org/drawingml/2006/main" name="End Slides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7.xml><?xml version="1.0" encoding="utf-8"?>
<a:theme xmlns:a="http://schemas.openxmlformats.org/drawingml/2006/main" name="FOR BRAND USE ONLY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FF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97e232-b5c3-41e4-bde0-d5e2d6080acf">
      <UserInfo>
        <DisplayName>Ponce, Sandra</DisplayName>
        <AccountId>1285</AccountId>
        <AccountType/>
      </UserInfo>
      <UserInfo>
        <DisplayName>Pastor, Victor</DisplayName>
        <AccountId>4688</AccountId>
        <AccountType/>
      </UserInfo>
      <UserInfo>
        <DisplayName>Pithers, Claire</DisplayName>
        <AccountId>1456</AccountId>
        <AccountType/>
      </UserInfo>
      <UserInfo>
        <DisplayName>O'donnell, David</DisplayName>
        <AccountId>5475</AccountId>
        <AccountType/>
      </UserInfo>
      <UserInfo>
        <DisplayName>Hilliard, Amy</DisplayName>
        <AccountId>1871</AccountId>
        <AccountType/>
      </UserInfo>
      <UserInfo>
        <DisplayName>Dombach, Daniel</DisplayName>
        <AccountId>2993</AccountId>
        <AccountType/>
      </UserInfo>
      <UserInfo>
        <DisplayName>Joyce, Kelly</DisplayName>
        <AccountId>1922</AccountId>
        <AccountType/>
      </UserInfo>
      <UserInfo>
        <DisplayName>TIMMAN, MITCHEL</DisplayName>
        <AccountId>694</AccountId>
        <AccountType/>
      </UserInfo>
      <UserInfo>
        <DisplayName>Lagescarde, Frederique</DisplayName>
        <AccountId>4782</AccountId>
        <AccountType/>
      </UserInfo>
      <UserInfo>
        <DisplayName>Caballeros,Gina</DisplayName>
        <AccountId>102</AccountId>
        <AccountType/>
      </UserInfo>
      <UserInfo>
        <DisplayName>Parmegiani, Cristina</DisplayName>
        <AccountId>840</AccountId>
        <AccountType/>
      </UserInfo>
    </SharedWithUsers>
    <lcf76f155ced4ddcb4097134ff3c332f xmlns="b858a5b1-d70b-43be-a626-972d6f94cb9f">
      <Terms xmlns="http://schemas.microsoft.com/office/infopath/2007/PartnerControls"/>
    </lcf76f155ced4ddcb4097134ff3c332f>
    <TaxCatchAll xmlns="8597e232-b5c3-41e4-bde0-d5e2d6080a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93D11DC2165F4E833C7E81853BE844" ma:contentTypeVersion="17" ma:contentTypeDescription="Create a new document." ma:contentTypeScope="" ma:versionID="1d861a2d5e70a05f9c30e9dee95428be">
  <xsd:schema xmlns:xsd="http://www.w3.org/2001/XMLSchema" xmlns:xs="http://www.w3.org/2001/XMLSchema" xmlns:p="http://schemas.microsoft.com/office/2006/metadata/properties" xmlns:ns2="b858a5b1-d70b-43be-a626-972d6f94cb9f" xmlns:ns3="8597e232-b5c3-41e4-bde0-d5e2d6080acf" targetNamespace="http://schemas.microsoft.com/office/2006/metadata/properties" ma:root="true" ma:fieldsID="47c50fc7d403432057ed741284c5787c" ns2:_="" ns3:_="">
    <xsd:import namespace="b858a5b1-d70b-43be-a626-972d6f94cb9f"/>
    <xsd:import namespace="8597e232-b5c3-41e4-bde0-d5e2d6080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8a5b1-d70b-43be-a626-972d6f94c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d1b9f02-2e42-4fff-9a04-4fa9bed0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7e232-b5c3-41e4-bde0-d5e2d6080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4cc111-ee40-48f1-802b-1b55ef075dcd}" ma:internalName="TaxCatchAll" ma:showField="CatchAllData" ma:web="8597e232-b5c3-41e4-bde0-d5e2d6080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A789AF-1536-4A3C-859D-EA9D4247A762}">
  <ds:schemaRefs>
    <ds:schemaRef ds:uri="8597e232-b5c3-41e4-bde0-d5e2d6080acf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b858a5b1-d70b-43be-a626-972d6f94cb9f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B844C28-E65C-427C-A6DE-A988920E84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0D4F4A-11FD-4A86-82FC-205BCE92E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58a5b1-d70b-43be-a626-972d6f94cb9f"/>
    <ds:schemaRef ds:uri="8597e232-b5c3-41e4-bde0-d5e2d6080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3080</TotalTime>
  <Words>1152</Words>
  <Application>Microsoft Office PowerPoint</Application>
  <PresentationFormat>Custom</PresentationFormat>
  <Paragraphs>151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Times New Roman</vt:lpstr>
      <vt:lpstr>Covers</vt:lpstr>
      <vt:lpstr>Dividers</vt:lpstr>
      <vt:lpstr>Content Basic 1 column</vt:lpstr>
      <vt:lpstr>Content Basic 2 column</vt:lpstr>
      <vt:lpstr>Content with Images</vt:lpstr>
      <vt:lpstr>End Slides</vt:lpstr>
      <vt:lpstr>FOR BRAND USE ONLY</vt:lpstr>
      <vt:lpstr>Zebra Warehouse Solutions</vt:lpstr>
      <vt:lpstr>Agenda</vt:lpstr>
      <vt:lpstr>Today’s Supply Chain is Complex</vt:lpstr>
      <vt:lpstr>Warehouse Operations Must Keep Pace </vt:lpstr>
      <vt:lpstr>What Do You Need To Solve To Get To Where You Want To Be?</vt:lpstr>
      <vt:lpstr>Zebra Warehouse Solutions: Forklift Scanning</vt:lpstr>
      <vt:lpstr>Zebra Warehouse Solutions: Forklift Scanning</vt:lpstr>
      <vt:lpstr>PowerPoint Presentation</vt:lpstr>
      <vt:lpstr>Boosting Warehouse Productivity With Zebra</vt:lpstr>
      <vt:lpstr>The Sure Path to Smarter Warehousing  </vt:lpstr>
      <vt:lpstr>For more information, please contact XXX / visit zebra.com to learn more</vt:lpstr>
      <vt:lpstr>PowerPoint Presentation</vt:lpstr>
      <vt:lpstr>APPENDIX  Product-specific slides if needed</vt:lpstr>
      <vt:lpstr>Building Your Forklift Scanner</vt:lpstr>
      <vt:lpstr>Building Your Forklift Scanner</vt:lpstr>
      <vt:lpstr>Building Your Forklift Scanner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Zebra Technologies</dc:creator>
  <cp:keywords>Zebra</cp:keywords>
  <dc:description/>
  <cp:lastModifiedBy>James Davis</cp:lastModifiedBy>
  <cp:revision>36</cp:revision>
  <cp:lastPrinted>2017-02-06T15:53:43Z</cp:lastPrinted>
  <dcterms:created xsi:type="dcterms:W3CDTF">2015-05-18T18:27:32Z</dcterms:created>
  <dcterms:modified xsi:type="dcterms:W3CDTF">2024-10-03T19:50:55Z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MJKR87</vt:lpwstr>
  </property>
  <property fmtid="{D5CDD505-2E9C-101B-9397-08002B2CF9AE}" pid="3" name="Jive_VersionGuid">
    <vt:lpwstr>a759ce4afa7b412b8f56064706434417</vt:lpwstr>
  </property>
  <property fmtid="{D5CDD505-2E9C-101B-9397-08002B2CF9AE}" pid="4" name="Offisync_ProviderInitializationData">
    <vt:lpwstr>https://converge.motorolasolutions.com/</vt:lpwstr>
  </property>
  <property fmtid="{D5CDD505-2E9C-101B-9397-08002B2CF9AE}" pid="5" name="Offisync_UpdateToken">
    <vt:lpwstr>19</vt:lpwstr>
  </property>
  <property fmtid="{D5CDD505-2E9C-101B-9397-08002B2CF9AE}" pid="6" name="Offisync_UniqueId">
    <vt:lpwstr>11173</vt:lpwstr>
  </property>
  <property fmtid="{D5CDD505-2E9C-101B-9397-08002B2CF9AE}" pid="7" name="Offisync_ServerID">
    <vt:lpwstr>39a82eb6-1e4f-428c-8f1d-2c845380d46e</vt:lpwstr>
  </property>
  <property fmtid="{D5CDD505-2E9C-101B-9397-08002B2CF9AE}" pid="8" name="Jive_ModifiedButNotPublished">
    <vt:lpwstr>True</vt:lpwstr>
  </property>
  <property fmtid="{D5CDD505-2E9C-101B-9397-08002B2CF9AE}" pid="9" name="Jive_PrevVersionNumber">
    <vt:lpwstr>18</vt:lpwstr>
  </property>
  <property fmtid="{D5CDD505-2E9C-101B-9397-08002B2CF9AE}" pid="10" name="Jive_VersionGuid_v2.5">
    <vt:lpwstr>b9e2730569124030957a3451e80ce56d</vt:lpwstr>
  </property>
  <property fmtid="{D5CDD505-2E9C-101B-9397-08002B2CF9AE}" pid="11" name="Jive_LatestFileFullName">
    <vt:lpwstr>a8a41b6573493e2f413a80f93a1cdfc8</vt:lpwstr>
  </property>
  <property fmtid="{D5CDD505-2E9C-101B-9397-08002B2CF9AE}" pid="12" name="ContentTypeId">
    <vt:lpwstr>0x0101000093D11DC2165F4E833C7E81853BE844</vt:lpwstr>
  </property>
  <property fmtid="{D5CDD505-2E9C-101B-9397-08002B2CF9AE}" pid="13" name="MediaServiceImageTags">
    <vt:lpwstr/>
  </property>
</Properties>
</file>