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1474735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6BC05-FA94-1644-93F0-E34B72A08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1"/>
            <a:ext cx="9144000" cy="2387600"/>
          </a:xfrm>
        </p:spPr>
        <p:txBody>
          <a:bodyPr anchor="ctr"/>
          <a:lstStyle>
            <a:lvl1pPr algn="ctr">
              <a:defRPr sz="6000" b="0">
                <a:solidFill>
                  <a:srgbClr val="80828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712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66E7C45-14B5-A8A7-445E-8722AF0D304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5373967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5" progId="TCLayout.ActiveDocument.1">
                  <p:embed/>
                </p:oleObj>
              </mc:Choice>
              <mc:Fallback>
                <p:oleObj name="think-cell Slide" r:id="rId4" imgW="592" imgH="595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66E7C45-14B5-A8A7-445E-8722AF0D30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Google Shape;14;p107">
            <a:extLst>
              <a:ext uri="{FF2B5EF4-FFF2-40B4-BE49-F238E27FC236}">
                <a16:creationId xmlns:a16="http://schemas.microsoft.com/office/drawing/2014/main" id="{BC082FEB-2BFA-9900-6112-FDF722C8350F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85002" y="6455286"/>
            <a:ext cx="64935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1" i="0" u="none" strike="noStrike" cap="none">
                <a:solidFill>
                  <a:srgbClr val="003398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oogle Shape;99;p2">
            <a:extLst>
              <a:ext uri="{FF2B5EF4-FFF2-40B4-BE49-F238E27FC236}">
                <a16:creationId xmlns:a16="http://schemas.microsoft.com/office/drawing/2014/main" id="{3FDB240A-AC67-025A-DFD0-ACCE35F5AB02}"/>
              </a:ext>
            </a:extLst>
          </p:cNvPr>
          <p:cNvPicPr preferRelativeResize="0"/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>
            <a:off x="11257960" y="6532083"/>
            <a:ext cx="762000" cy="215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2;p2">
            <a:extLst>
              <a:ext uri="{FF2B5EF4-FFF2-40B4-BE49-F238E27FC236}">
                <a16:creationId xmlns:a16="http://schemas.microsoft.com/office/drawing/2014/main" id="{CE0A1A4B-CEAE-08E6-D263-6663EF64B410}"/>
              </a:ext>
            </a:extLst>
          </p:cNvPr>
          <p:cNvCxnSpPr/>
          <p:nvPr userDrawn="1"/>
        </p:nvCxnSpPr>
        <p:spPr>
          <a:xfrm>
            <a:off x="185003" y="6410728"/>
            <a:ext cx="11821997" cy="0"/>
          </a:xfrm>
          <a:prstGeom prst="straightConnector1">
            <a:avLst/>
          </a:prstGeom>
          <a:noFill/>
          <a:ln w="9525" cap="flat" cmpd="sng">
            <a:solidFill>
              <a:srgbClr val="75707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26871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364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0" indent="-228590" algn="l" defTabSz="9143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72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54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36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17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99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4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1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95F98DC-686E-43F2-9E34-D0EE2D55C0A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611505" y="1905"/>
          <a:ext cx="1906" cy="1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95F98DC-686E-43F2-9E34-D0EE2D55C0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05" y="1905"/>
                        <a:ext cx="1906" cy="1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BAA0FEA-5A2B-4EB8-8F07-CB9BB6EAAD6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09600" y="0"/>
            <a:ext cx="190500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C55CAA-2C12-4C86-A1D0-7EB71F63D9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en-US"/>
              <a:t>T88V vs T88VI vs T88VII Comparison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68DC79-B7B3-4150-9E30-C9C8BEAC2A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91275"/>
            <a:ext cx="390525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CDAAEE-A9DE-FC47-AAC8-03389D2351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1B75B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1B75B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44AD7D2-871D-4CCA-B76D-13195B901D33}"/>
              </a:ext>
            </a:extLst>
          </p:cNvPr>
          <p:cNvGraphicFramePr>
            <a:graphicFrameLocks noGrp="1"/>
          </p:cNvGraphicFramePr>
          <p:nvPr/>
        </p:nvGraphicFramePr>
        <p:xfrm>
          <a:off x="1021081" y="2136681"/>
          <a:ext cx="10149838" cy="3758471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2427904">
                  <a:extLst>
                    <a:ext uri="{9D8B030D-6E8A-4147-A177-3AD203B41FA5}">
                      <a16:colId xmlns:a16="http://schemas.microsoft.com/office/drawing/2014/main" val="2917015382"/>
                    </a:ext>
                  </a:extLst>
                </a:gridCol>
                <a:gridCol w="2427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275">
                  <a:extLst>
                    <a:ext uri="{9D8B030D-6E8A-4147-A177-3AD203B41FA5}">
                      <a16:colId xmlns:a16="http://schemas.microsoft.com/office/drawing/2014/main" val="2555565803"/>
                    </a:ext>
                  </a:extLst>
                </a:gridCol>
                <a:gridCol w="1791275">
                  <a:extLst>
                    <a:ext uri="{9D8B030D-6E8A-4147-A177-3AD203B41FA5}">
                      <a16:colId xmlns:a16="http://schemas.microsoft.com/office/drawing/2014/main" val="222274205"/>
                    </a:ext>
                  </a:extLst>
                </a:gridCol>
                <a:gridCol w="1711480">
                  <a:extLst>
                    <a:ext uri="{9D8B030D-6E8A-4147-A177-3AD203B41FA5}">
                      <a16:colId xmlns:a16="http://schemas.microsoft.com/office/drawing/2014/main" val="3844352406"/>
                    </a:ext>
                  </a:extLst>
                </a:gridCol>
              </a:tblGrid>
              <a:tr h="335567">
                <a:tc>
                  <a:txBody>
                    <a:bodyPr/>
                    <a:lstStyle/>
                    <a:p>
                      <a:pPr algn="ctr"/>
                      <a:endParaRPr lang="en-US" sz="1300" b="1">
                        <a:solidFill>
                          <a:schemeClr val="bg1"/>
                        </a:solidFill>
                      </a:endParaRP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Model</a:t>
                      </a:r>
                    </a:p>
                  </a:txBody>
                  <a:tcPr marL="82296" marR="82296" marT="41148" marB="4114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T88V</a:t>
                      </a:r>
                    </a:p>
                  </a:txBody>
                  <a:tcPr marL="82296" marR="82296" marT="41148" marB="4114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>
                          <a:solidFill>
                            <a:schemeClr val="bg1"/>
                          </a:solidFill>
                        </a:rPr>
                        <a:t>T88VI</a:t>
                      </a:r>
                      <a:endParaRPr lang="en-US" sz="13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296" marR="82296" marT="41148" marB="41148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300" b="1" kern="1200">
                          <a:solidFill>
                            <a:schemeClr val="bg1"/>
                          </a:solidFill>
                        </a:rPr>
                        <a:t>New T88VII</a:t>
                      </a:r>
                      <a:endParaRPr lang="en-US" sz="13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296" marR="82296" marT="41148" marB="41148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 rowSpan="10">
                  <a:txBody>
                    <a:bodyPr/>
                    <a:lstStyle/>
                    <a:p>
                      <a:pPr algn="ctr"/>
                      <a:r>
                        <a:rPr lang="en-US" sz="2200" b="1">
                          <a:solidFill>
                            <a:schemeClr val="tx1"/>
                          </a:solidFill>
                        </a:rPr>
                        <a:t>Key Features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Maximum Print</a:t>
                      </a:r>
                      <a:r>
                        <a:rPr lang="en-US" sz="13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Speed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300mm/s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350mm/s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500mm/s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544375"/>
                  </a:ext>
                </a:extLst>
              </a:tr>
              <a:tr h="283464">
                <a:tc vMerge="1">
                  <a:txBody>
                    <a:bodyPr/>
                    <a:lstStyle/>
                    <a:p>
                      <a:pPr algn="ctr"/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Warranty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4yrs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4 yrs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4 yrs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371878"/>
                  </a:ext>
                </a:extLst>
              </a:tr>
              <a:tr h="283464">
                <a:tc vMerge="1">
                  <a:txBody>
                    <a:bodyPr/>
                    <a:lstStyle/>
                    <a:p>
                      <a:pPr algn="ctr"/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Thermal Head Reliability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150km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200km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200km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72294"/>
                  </a:ext>
                </a:extLst>
              </a:tr>
              <a:tr h="2834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err="1">
                          <a:solidFill>
                            <a:schemeClr val="tx1"/>
                          </a:solidFill>
                        </a:rPr>
                        <a:t>Autocutter</a:t>
                      </a: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 Reliability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2m cuts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3m cuts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3m cuts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46818"/>
                  </a:ext>
                </a:extLst>
              </a:tr>
              <a:tr h="283464">
                <a:tc vMerge="1">
                  <a:txBody>
                    <a:bodyPr/>
                    <a:lstStyle/>
                    <a:p>
                      <a:pPr algn="ctr"/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Online Order Ready</a:t>
                      </a:r>
                      <a:r>
                        <a:rPr lang="en-US" sz="1300" b="0" baseline="300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748423"/>
                  </a:ext>
                </a:extLst>
              </a:tr>
              <a:tr h="251608">
                <a:tc vMerge="1">
                  <a:txBody>
                    <a:bodyPr/>
                    <a:lstStyle/>
                    <a:p>
                      <a:pPr algn="ctr"/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Connect-it UIB Interface Option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b="1" baseline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61203"/>
                  </a:ext>
                </a:extLst>
              </a:tr>
              <a:tr h="4846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Fixed Interface Option</a:t>
                      </a:r>
                    </a:p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(USB + Eth + 2 USB-A Ports)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b="0" baseline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972136"/>
                  </a:ext>
                </a:extLst>
              </a:tr>
              <a:tr h="283464">
                <a:tc vMerge="1">
                  <a:txBody>
                    <a:bodyPr/>
                    <a:lstStyle/>
                    <a:p>
                      <a:pPr algn="ctr"/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NFC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286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USB-A Ports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(Peripheral Device Support)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1 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Up to 2 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6828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Improved Case and LEDs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L="82296" marR="82296" marT="41148" marB="41148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 marL="82296" marR="82296" marT="41148" marB="41148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66275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1D11FFE-A7F1-DEE0-67E0-3E59685B6756}"/>
              </a:ext>
            </a:extLst>
          </p:cNvPr>
          <p:cNvSpPr txBox="1"/>
          <p:nvPr/>
        </p:nvSpPr>
        <p:spPr>
          <a:xfrm>
            <a:off x="390525" y="6443032"/>
            <a:ext cx="39319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>
                <a:ln>
                  <a:noFill/>
                </a:ln>
                <a:solidFill>
                  <a:srgbClr val="1D1C1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 Through use of Epson Server Direct Print technology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9333226-D975-B347-15BC-4BAFD15B10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86373" y="457099"/>
            <a:ext cx="1905005" cy="1902240"/>
          </a:xfrm>
          <a:prstGeom prst="rect">
            <a:avLst/>
          </a:prstGeom>
        </p:spPr>
      </p:pic>
      <p:pic>
        <p:nvPicPr>
          <p:cNvPr id="1026" name="Picture 2" descr="OmniLink TM-T88VI Single-station Thermal Receipt Printer">
            <a:extLst>
              <a:ext uri="{FF2B5EF4-FFF2-40B4-BE49-F238E27FC236}">
                <a16:creationId xmlns:a16="http://schemas.microsoft.com/office/drawing/2014/main" id="{D8255CDD-C913-06F4-5ACA-7FED00C013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38" t="11873" r="24225" b="11271"/>
          <a:stretch/>
        </p:blipFill>
        <p:spPr bwMode="auto">
          <a:xfrm>
            <a:off x="7877497" y="762573"/>
            <a:ext cx="1229335" cy="122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5D7C9B1-8543-182B-1FB8-FBB249CA811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5680" t="13637" r="26302" b="12238"/>
          <a:stretch/>
        </p:blipFill>
        <p:spPr>
          <a:xfrm>
            <a:off x="6135548" y="686068"/>
            <a:ext cx="1268883" cy="1305840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5D6BEA28-781A-6BC1-A27C-1F9970D8DBC6}"/>
              </a:ext>
            </a:extLst>
          </p:cNvPr>
          <p:cNvSpPr txBox="1">
            <a:spLocks/>
          </p:cNvSpPr>
          <p:nvPr/>
        </p:nvSpPr>
        <p:spPr>
          <a:xfrm>
            <a:off x="255775" y="733175"/>
            <a:ext cx="6010331" cy="1021782"/>
          </a:xfrm>
        </p:spPr>
        <p:txBody>
          <a:bodyPr anchor="ctr"/>
          <a:lstStyle>
            <a:lvl1pPr algn="ctr" defTabSz="91436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rgbClr val="80828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36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3398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TM-T88 Comparison</a:t>
            </a:r>
          </a:p>
        </p:txBody>
      </p:sp>
    </p:spTree>
    <p:extLst>
      <p:ext uri="{BB962C8B-B14F-4D97-AF65-F5344CB8AC3E}">
        <p14:creationId xmlns:p14="http://schemas.microsoft.com/office/powerpoint/2010/main" val="21891525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bTOIWCsD_EbsipoXcRwLQ"/>
</p:tagLst>
</file>

<file path=ppt/theme/theme1.xml><?xml version="1.0" encoding="utf-8"?>
<a:theme xmlns:a="http://schemas.openxmlformats.org/drawingml/2006/main" name="1_Content Slides - General">
  <a:themeElements>
    <a:clrScheme name="Epson">
      <a:dk1>
        <a:srgbClr val="1D1C1D"/>
      </a:dk1>
      <a:lt1>
        <a:srgbClr val="FFFFFF"/>
      </a:lt1>
      <a:dk2>
        <a:srgbClr val="003398"/>
      </a:dk2>
      <a:lt2>
        <a:srgbClr val="F1F3F5"/>
      </a:lt2>
      <a:accent1>
        <a:srgbClr val="61CCFF"/>
      </a:accent1>
      <a:accent2>
        <a:srgbClr val="A20200"/>
      </a:accent2>
      <a:accent3>
        <a:srgbClr val="FEA301"/>
      </a:accent3>
      <a:accent4>
        <a:srgbClr val="0C670C"/>
      </a:accent4>
      <a:accent5>
        <a:srgbClr val="4F34E1"/>
      </a:accent5>
      <a:accent6>
        <a:srgbClr val="040079"/>
      </a:accent6>
      <a:hlink>
        <a:srgbClr val="003398"/>
      </a:hlink>
      <a:folHlink>
        <a:srgbClr val="61CC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A2A8FE50-44D1-4DDD-A68A-B81CD5FDF524}" vid="{3FC9B21E-C618-4D9E-9B2A-9CF75F9D025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108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1_Content Slides - General</vt:lpstr>
      <vt:lpstr>think-cell Slide</vt:lpstr>
      <vt:lpstr>T88V vs T88VI vs T88VII Comparison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T88V vs T88VI vs T88VII Comparison</dc:title>
  <dc:creator>David Vander Dussen</dc:creator>
  <cp:lastModifiedBy>David Vander Dussen</cp:lastModifiedBy>
  <cp:revision>1</cp:revision>
  <dcterms:created xsi:type="dcterms:W3CDTF">2024-05-24T15:12:29Z</dcterms:created>
  <dcterms:modified xsi:type="dcterms:W3CDTF">2024-05-24T15:13:39Z</dcterms:modified>
</cp:coreProperties>
</file>