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3" r:id="rId4"/>
    <p:sldMasterId id="2147484295" r:id="rId5"/>
    <p:sldMasterId id="2147484392" r:id="rId6"/>
    <p:sldMasterId id="2147484465" r:id="rId7"/>
    <p:sldMasterId id="2147484520" r:id="rId8"/>
  </p:sldMasterIdLst>
  <p:notesMasterIdLst>
    <p:notesMasterId r:id="rId23"/>
  </p:notesMasterIdLst>
  <p:handoutMasterIdLst>
    <p:handoutMasterId r:id="rId24"/>
  </p:handoutMasterIdLst>
  <p:sldIdLst>
    <p:sldId id="2147478394" r:id="rId9"/>
    <p:sldId id="2147478378" r:id="rId10"/>
    <p:sldId id="2147478400" r:id="rId11"/>
    <p:sldId id="2147478419" r:id="rId12"/>
    <p:sldId id="2147478372" r:id="rId13"/>
    <p:sldId id="2147478360" r:id="rId14"/>
    <p:sldId id="2147478397" r:id="rId15"/>
    <p:sldId id="2147478418" r:id="rId16"/>
    <p:sldId id="2147478402" r:id="rId17"/>
    <p:sldId id="2147470730" r:id="rId18"/>
    <p:sldId id="2147478417" r:id="rId19"/>
    <p:sldId id="2147478408" r:id="rId20"/>
    <p:sldId id="6518" r:id="rId21"/>
    <p:sldId id="2147478388" r:id="rId22"/>
  </p:sldIdLst>
  <p:sldSz cx="12188825" cy="6858000"/>
  <p:notesSz cx="7010400" cy="9296400"/>
  <p:custDataLst>
    <p:tags r:id="rId25"/>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576" userDrawn="1">
          <p15:clr>
            <a:srgbClr val="A4A3A4"/>
          </p15:clr>
        </p15:guide>
        <p15:guide id="2" pos="407" userDrawn="1">
          <p15:clr>
            <a:srgbClr val="A4A3A4"/>
          </p15:clr>
        </p15:guide>
        <p15:guide id="4" pos="3767" userDrawn="1">
          <p15:clr>
            <a:srgbClr val="A4A3A4"/>
          </p15:clr>
        </p15:guide>
        <p15:guide id="5" orient="horz" pos="3552" userDrawn="1">
          <p15:clr>
            <a:srgbClr val="A4A3A4"/>
          </p15:clr>
        </p15:guide>
        <p15:guide id="6" orient="horz" pos="3960" userDrawn="1">
          <p15:clr>
            <a:srgbClr val="A4A3A4"/>
          </p15:clr>
        </p15:guide>
        <p15:guide id="7" orient="horz" pos="1824" userDrawn="1">
          <p15:clr>
            <a:srgbClr val="A4A3A4"/>
          </p15:clr>
        </p15:guide>
        <p15:guide id="8" orient="horz" pos="15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877522-5D43-411D-5810-D4F35914DBBF}" name="Jasmin Peart" initials="JP" userId="S::jasmin@rab2b.com::df6319ad-bc27-4d5a-a433-ab8b6ca766ac" providerId="AD"/>
  <p188:author id="{AFC2903E-9EE0-00F0-9124-FD7A2635B331}" name="Claudia Melendez" initials="" userId="S::Claudia@RAB2B.COM::a22f6588-7786-4a6e-8151-c9735d203bc3" providerId="AD"/>
  <p188:author id="{DDBAE544-DA31-54C8-5002-0A65847947F7}" name="Juan Andres Rodriguez" initials="JAR" userId="S::juan@rabinovicionline.com::a9591155-1451-4fd8-a509-a79fdb234b91" providerId="AD"/>
  <p188:author id="{E2103A53-CFAA-2EBD-1C67-5EAEBFCA86FE}" name="Kirk, Liz" initials="LK" userId="S::LK5398@zebra.com::6a59fba0-1e35-4d6c-a035-09f4fece4e1c" providerId="AD"/>
  <p188:author id="{56021E56-7B3A-4668-356D-7CD2A2169FD9}" name="Ximena Melendez" initials="XM" userId="S::ximena@rab2b.com::aefc7ce7-295f-4567-b8f3-6d823b7d619b" providerId="AD"/>
  <p188:author id="{AD2D085D-4F0E-AC53-358C-9FC0D9B4DE02}" name="Damian Fernandez" initials="DF" userId="S::damian@RAB2B.COM::f976cedb-8971-4d26-b204-627dbbad130d" providerId="AD"/>
  <p188:author id="{F4805778-2849-1EE4-A955-06B8148F961A}" name="Juan Andres Rodriguez" initials="JA" userId="S::juan@RAB2B.COM::a9591155-1451-4fd8-a509-a79fdb234b91" providerId="AD"/>
  <p188:author id="{8DEC8093-EABA-CE4E-C558-1DAFA1FE64CB}" name="Danielle Barcilon" initials="DB" userId="S::Danielle@RAB2B.COM::aa96582d-4d2d-4fcd-85a9-f24ef79b1b90" providerId="AD"/>
  <p188:author id="{BD31E296-B496-0F9A-8E06-DA1D182C6458}" name="Lorna Shepard" initials="LS" userId="S::lorna@rab2b.com::99f06d05-9514-4b20-b4f6-0fc05d0d4ed4" providerId="AD"/>
  <p188:author id="{D432B5B6-B75D-A53E-5869-0EDBA9753564}" name="Danielle Barcilon" initials="DB" userId="S::danielle@rab2b.com::aa96582d-4d2d-4fcd-85a9-f24ef79b1b90" providerId="AD"/>
  <p188:author id="{3730EAC2-41A3-DAAA-C723-09489F190D3C}" name="Kay Cosgrove" initials="KC" userId="S::Kay@RAB2B.COM::912fa523-c592-4ac9-8808-269ae285b6ee" providerId="AD"/>
  <p188:author id="{7A6182C7-4337-B715-A53D-CE8E57500ABD}" name="Jasmin Peart" initials="JP" userId="S::Jasmin@RAB2B.COM::df6319ad-bc27-4d5a-a433-ab8b6ca766ac" providerId="AD"/>
  <p188:author id="{5498B1D8-CA20-BD59-BE6C-A5DE52ECE857}" name="Ximena Melendez" initials="XM" userId="S::ximena@RAB2B.COM::aefc7ce7-295f-4567-b8f3-6d823b7d619b" providerId="AD"/>
  <p188:author id="{4DA85FEA-3CF6-B684-425B-2C9D96B2C394}" name="Claudia Melendez" initials="" userId="S::claudia@rab2b.com::a22f6588-7786-4a6e-8151-c9735d203bc3" providerId="AD"/>
  <p188:author id="{16320FED-43AF-08D4-9CCD-580C43840FFD}" name="Giana Longo" initials="GL" userId="S::giana@rab2b.com::c77fb7fd-0239-44e1-aefb-9a1cc214d19b" providerId="AD"/>
  <p188:author id="{6A2ACAF3-6502-62A1-330B-F7218F7E823F}" name="Damian Fernandez" initials="DF" userId="S::damian@rab2b.com::f976cedb-8971-4d26-b204-627dbbad130d" providerId="AD"/>
  <p188:author id="{36222BF8-E3B8-EEF2-2248-90CEF18803B4}" name="Kay Cosgrove" initials="KC" userId="S::kay@rabinovicionline.com::912fa523-c592-4ac9-8808-269ae285b6ee" providerId="AD"/>
  <p188:author id="{13FCD4FB-5AB1-157B-C9E5-172F7A2D6628}" name="Damian Fernandez" initials="DF" userId="S::damian@rabinovicionline.com::f976cedb-8971-4d26-b204-627dbbad13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88C1F5"/>
    <a:srgbClr val="F5FAFF"/>
    <a:srgbClr val="BFD4E3"/>
    <a:srgbClr val="E2EEF2"/>
    <a:srgbClr val="BACDE0"/>
    <a:srgbClr val="8BBFF2"/>
    <a:srgbClr val="0071E8"/>
    <a:srgbClr val="D7EBFC"/>
    <a:srgbClr val="BAD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25E60-F3AB-7E7D-2AEC-E60C0B7CC2D1}" v="2" dt="2024-10-02T20:04:09.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540" y="144"/>
      </p:cViewPr>
      <p:guideLst>
        <p:guide orient="horz" pos="576"/>
        <p:guide pos="407"/>
        <p:guide pos="3767"/>
        <p:guide orient="horz" pos="3552"/>
        <p:guide orient="horz" pos="3960"/>
        <p:guide orient="horz" pos="1824"/>
        <p:guide orient="horz" pos="1512"/>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10/2/2024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b="0" i="0">
                <a:latin typeface="Arial" panose="020B0604020202020204" pitchFamily="34" charset="0"/>
                <a:ea typeface="+mn-ea"/>
                <a:cs typeface="+mn-cs"/>
              </a:defRPr>
            </a:lvl1pPr>
          </a:lstStyle>
          <a:p>
            <a:pPr>
              <a:defRPr/>
            </a:pPr>
            <a:fld id="{597ABE1A-152E-4D2B-BFD4-19B96461C82C}" type="datetimeFigureOut">
              <a:rPr lang="en-US" smtClean="0"/>
              <a:pPr>
                <a:defRPr/>
              </a:pPr>
              <a:t>10/2/2024</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b="0" i="0">
                <a:latin typeface="Arial" panose="020B0604020202020204"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b="0" i="0">
                <a:latin typeface="Arial" panose="020B0604020202020204" pitchFamily="34" charset="0"/>
                <a:ea typeface="+mn-ea"/>
                <a:cs typeface="+mn-cs"/>
              </a:defRPr>
            </a:lvl1pPr>
          </a:lstStyle>
          <a:p>
            <a:pPr>
              <a:defRPr/>
            </a:pPr>
            <a:fld id="{A311E8DB-6A4C-4C83-82CD-75B2E805777B}" type="slidenum">
              <a:rPr lang="en-US" smtClean="0"/>
              <a:pPr>
                <a:defRPr/>
              </a:pPr>
              <a:t>‹#›</a:t>
            </a:fld>
            <a:endParaRPr lang="en-US"/>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1pPr>
    <a:lvl2pPr marL="60949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2pPr>
    <a:lvl3pPr marL="1218987"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3pPr>
    <a:lvl4pPr marL="1828480"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4pPr>
    <a:lvl5pPr marL="2437973" algn="l" rtl="0" eaLnBrk="0" fontAlgn="base" hangingPunct="0">
      <a:spcBef>
        <a:spcPct val="30000"/>
      </a:spcBef>
      <a:spcAft>
        <a:spcPct val="0"/>
      </a:spcAft>
      <a:defRPr sz="1600" b="0" i="0" kern="1200">
        <a:solidFill>
          <a:schemeClr val="tx1"/>
        </a:solidFill>
        <a:latin typeface="Arial" panose="020B0604020202020204" pitchFamily="34" charset="0"/>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[Sales: Fill in the template above with your information to personalize your presentation]</a:t>
            </a: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a:t>
            </a:fld>
            <a:endParaRPr lang="en-US"/>
          </a:p>
        </p:txBody>
      </p:sp>
    </p:spTree>
    <p:extLst>
      <p:ext uri="{BB962C8B-B14F-4D97-AF65-F5344CB8AC3E}">
        <p14:creationId xmlns:p14="http://schemas.microsoft.com/office/powerpoint/2010/main" val="287055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E0A3-55F4-7E8A-D496-F4259179F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FEF68-AB39-5A16-CBB7-4D02D1240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7F622-A4B5-E710-BAA8-A101ADCD98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B96016-DA44-3B2B-14C8-0900C8707CDA}"/>
              </a:ext>
            </a:extLst>
          </p:cNvPr>
          <p:cNvSpPr>
            <a:spLocks noGrp="1"/>
          </p:cNvSpPr>
          <p:nvPr>
            <p:ph type="sldNum" sz="quarter" idx="10"/>
          </p:nvPr>
        </p:nvSpPr>
        <p:spPr/>
        <p:txBody>
          <a:bodyPr/>
          <a:lstStyle/>
          <a:p>
            <a:fld id="{6BB98AFB-CB0D-4DFE-87B9-B4B0D0DE73CD}" type="slidenum">
              <a:rPr lang="en-US" smtClean="0"/>
              <a:pPr/>
              <a:t>12</a:t>
            </a:fld>
            <a:endParaRPr lang="en-US"/>
          </a:p>
        </p:txBody>
      </p:sp>
    </p:spTree>
    <p:extLst>
      <p:ext uri="{BB962C8B-B14F-4D97-AF65-F5344CB8AC3E}">
        <p14:creationId xmlns:p14="http://schemas.microsoft.com/office/powerpoint/2010/main" val="995616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oppins" pitchFamily="2" charset="77"/>
                <a:cs typeface="Poppins" pitchFamily="2" charset="77"/>
              </a:rPr>
              <a:t>Be guided on your modernization journey by an industry leader. </a:t>
            </a:r>
          </a:p>
          <a:p>
            <a:endParaRPr lang="en-US">
              <a:latin typeface="Poppins" pitchFamily="2" charset="77"/>
              <a:cs typeface="Poppins" pitchFamily="2" charset="77"/>
            </a:endParaRPr>
          </a:p>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13</a:t>
            </a:fld>
            <a:endParaRPr lang="en-US"/>
          </a:p>
        </p:txBody>
      </p:sp>
    </p:spTree>
    <p:extLst>
      <p:ext uri="{BB962C8B-B14F-4D97-AF65-F5344CB8AC3E}">
        <p14:creationId xmlns:p14="http://schemas.microsoft.com/office/powerpoint/2010/main" val="206101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18687-B066-778B-0AB6-663CA768D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15E2-D0C8-06EF-849D-B51BE7E7A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145AB-7A40-E750-819F-1226B975A707}"/>
              </a:ext>
            </a:extLst>
          </p:cNvPr>
          <p:cNvSpPr>
            <a:spLocks noGrp="1"/>
          </p:cNvSpPr>
          <p:nvPr>
            <p:ph type="body" idx="1"/>
          </p:nvPr>
        </p:nvSpPr>
        <p:spPr/>
        <p:txBody>
          <a:bodyPr/>
          <a:lstStyle/>
          <a:p>
            <a:pPr marL="0" indent="0">
              <a:buFont typeface="Arial" panose="020B0604020202020204" pitchFamily="34" charset="0"/>
              <a:buNone/>
            </a:pPr>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30B7AC05-D4F5-BDD3-C291-9B761E2071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16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Sources: Forbes: </a:t>
            </a:r>
            <a:r>
              <a:rPr lang="en-US">
                <a:solidFill>
                  <a:srgbClr val="000000"/>
                </a:solidFill>
                <a:effectLst/>
                <a:latin typeface="Helvetica" pitchFamily="2" charset="0"/>
              </a:rPr>
              <a:t>https://</a:t>
            </a:r>
            <a:r>
              <a:rPr lang="en-US" err="1">
                <a:solidFill>
                  <a:srgbClr val="000000"/>
                </a:solidFill>
                <a:effectLst/>
                <a:latin typeface="Helvetica" pitchFamily="2" charset="0"/>
              </a:rPr>
              <a:t>www.forbes.com</a:t>
            </a:r>
            <a:r>
              <a:rPr lang="en-US">
                <a:solidFill>
                  <a:srgbClr val="000000"/>
                </a:solidFill>
                <a:effectLst/>
                <a:latin typeface="Helvetica" pitchFamily="2" charset="0"/>
              </a:rPr>
              <a:t>/sites/</a:t>
            </a:r>
            <a:r>
              <a:rPr lang="en-US" err="1">
                <a:solidFill>
                  <a:srgbClr val="000000"/>
                </a:solidFill>
                <a:effectLst/>
                <a:latin typeface="Helvetica" pitchFamily="2" charset="0"/>
              </a:rPr>
              <a:t>catherineerdly</a:t>
            </a:r>
            <a:r>
              <a:rPr lang="en-US">
                <a:solidFill>
                  <a:srgbClr val="000000"/>
                </a:solidFill>
                <a:effectLst/>
                <a:latin typeface="Helvetica" pitchFamily="2" charset="0"/>
              </a:rPr>
              <a:t>/2024/01/26/four-major-trends-that-will-shape-retail-in-2024/?</a:t>
            </a:r>
            <a:r>
              <a:rPr lang="en-US" err="1">
                <a:solidFill>
                  <a:srgbClr val="000000"/>
                </a:solidFill>
                <a:effectLst/>
                <a:latin typeface="Helvetica" pitchFamily="2" charset="0"/>
              </a:rPr>
              <a:t>sh</a:t>
            </a:r>
            <a:r>
              <a:rPr lang="en-US">
                <a:solidFill>
                  <a:srgbClr val="000000"/>
                </a:solidFill>
                <a:effectLst/>
                <a:latin typeface="Helvetica" pitchFamily="2" charset="0"/>
              </a:rPr>
              <a:t>=61991f0d64a5</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Forbes: </a:t>
            </a:r>
            <a:r>
              <a:rPr lang="en-US">
                <a:solidFill>
                  <a:srgbClr val="000000"/>
                </a:solidFill>
                <a:effectLst/>
                <a:latin typeface="Helvetica" pitchFamily="2" charset="0"/>
              </a:rPr>
              <a:t>https://</a:t>
            </a:r>
            <a:r>
              <a:rPr lang="en-US" err="1">
                <a:solidFill>
                  <a:srgbClr val="000000"/>
                </a:solidFill>
                <a:effectLst/>
                <a:latin typeface="Helvetica" pitchFamily="2" charset="0"/>
              </a:rPr>
              <a:t>www.forbes.com</a:t>
            </a:r>
            <a:r>
              <a:rPr lang="en-US">
                <a:solidFill>
                  <a:srgbClr val="000000"/>
                </a:solidFill>
                <a:effectLst/>
                <a:latin typeface="Helvetica" pitchFamily="2" charset="0"/>
              </a:rPr>
              <a:t>/sites/</a:t>
            </a:r>
            <a:r>
              <a:rPr lang="en-US" err="1">
                <a:solidFill>
                  <a:srgbClr val="000000"/>
                </a:solidFill>
                <a:effectLst/>
                <a:latin typeface="Helvetica" pitchFamily="2" charset="0"/>
              </a:rPr>
              <a:t>shelleykohan</a:t>
            </a:r>
            <a:r>
              <a:rPr lang="en-US">
                <a:solidFill>
                  <a:srgbClr val="000000"/>
                </a:solidFill>
                <a:effectLst/>
                <a:latin typeface="Helvetica" pitchFamily="2" charset="0"/>
              </a:rPr>
              <a:t>/2024/01/05/the-5-biggest-retail-trends-for-2024/?</a:t>
            </a:r>
            <a:r>
              <a:rPr lang="en-US" err="1">
                <a:solidFill>
                  <a:srgbClr val="000000"/>
                </a:solidFill>
                <a:effectLst/>
                <a:latin typeface="Helvetica" pitchFamily="2" charset="0"/>
              </a:rPr>
              <a:t>sh</a:t>
            </a:r>
            <a:r>
              <a:rPr lang="en-US">
                <a:solidFill>
                  <a:srgbClr val="000000"/>
                </a:solidFill>
                <a:effectLst/>
                <a:latin typeface="Helvetica" pitchFamily="2" charset="0"/>
              </a:rPr>
              <a:t>=72bd5d3a68b3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NRF: </a:t>
            </a:r>
            <a:r>
              <a:rPr lang="en-US">
                <a:solidFill>
                  <a:srgbClr val="000000"/>
                </a:solidFill>
                <a:effectLst/>
                <a:latin typeface="Helvetica" pitchFamily="2" charset="0"/>
              </a:rPr>
              <a:t>https://</a:t>
            </a:r>
            <a:r>
              <a:rPr lang="en-US" err="1">
                <a:solidFill>
                  <a:srgbClr val="000000"/>
                </a:solidFill>
                <a:effectLst/>
                <a:latin typeface="Helvetica" pitchFamily="2" charset="0"/>
              </a:rPr>
              <a:t>nrf.com</a:t>
            </a:r>
            <a:r>
              <a:rPr lang="en-US">
                <a:solidFill>
                  <a:srgbClr val="000000"/>
                </a:solidFill>
                <a:effectLst/>
                <a:latin typeface="Helvetica" pitchFamily="2" charset="0"/>
              </a:rPr>
              <a:t>/blog/7-retail-industry-predictions-2024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62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AB7EE-AD89-F507-40C0-8B5D13411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D89C5-626D-1E0C-7583-9B78B4CF8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ED260-3A46-A014-10E0-E288123AF8CC}"/>
              </a:ext>
            </a:extLst>
          </p:cNvPr>
          <p:cNvSpPr>
            <a:spLocks noGrp="1"/>
          </p:cNvSpPr>
          <p:nvPr>
            <p:ph type="body" idx="1"/>
          </p:nvPr>
        </p:nvSpPr>
        <p:spPr/>
        <p:txBody>
          <a:bodyPr/>
          <a:lstStyle/>
          <a:p>
            <a:r>
              <a:rPr lang="en-US" sz="1800">
                <a:effectLst/>
                <a:latin typeface="Segoe UI" panose="020B0502040204020203" pitchFamily="34" charset="0"/>
              </a:rPr>
              <a:t>Retail faces several challenges in today’s market, such as increasing uncertainty, numerous labor obstacles and disruptive dynamics exacerbated by surges in e-commerce and omnichannel fulfilment. Customer expectations are rapidly changing while labor shortages and high turnover in your stores create an urgent need for you to drive efficiencies with automation. </a:t>
            </a:r>
            <a:endParaRPr lang="en-US" sz="180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6DBF211-B7F3-24E3-2249-169AB4873E6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35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F4793-E66E-F28F-D801-275432049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BC6D3-5716-BECA-56B4-82509F347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A26F7-8D65-5CDD-1107-4F4DE236C99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a:extLst>
              <a:ext uri="{FF2B5EF4-FFF2-40B4-BE49-F238E27FC236}">
                <a16:creationId xmlns:a16="http://schemas.microsoft.com/office/drawing/2014/main" id="{F803B28A-39C3-3257-33EB-7C7FBC8059A5}"/>
              </a:ext>
            </a:extLst>
          </p:cNvPr>
          <p:cNvSpPr>
            <a:spLocks noGrp="1"/>
          </p:cNvSpPr>
          <p:nvPr>
            <p:ph type="sldNum" sz="quarter" idx="5"/>
          </p:nvPr>
        </p:nvSpPr>
        <p:spPr/>
        <p:txBody>
          <a:bodyPr/>
          <a:lstStyle/>
          <a:p>
            <a:pPr>
              <a:defRPr/>
            </a:pPr>
            <a:fld id="{A311E8DB-6A4C-4C83-82CD-75B2E805777B}" type="slidenum">
              <a:rPr lang="en-US" smtClean="0"/>
              <a:pPr>
                <a:defRPr/>
              </a:pPr>
              <a:t>4</a:t>
            </a:fld>
            <a:endParaRPr lang="en-US"/>
          </a:p>
        </p:txBody>
      </p:sp>
    </p:spTree>
    <p:extLst>
      <p:ext uri="{BB962C8B-B14F-4D97-AF65-F5344CB8AC3E}">
        <p14:creationId xmlns:p14="http://schemas.microsoft.com/office/powerpoint/2010/main" val="182035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5</a:t>
            </a:fld>
            <a:endParaRPr lang="en-US"/>
          </a:p>
        </p:txBody>
      </p:sp>
    </p:spTree>
    <p:extLst>
      <p:ext uri="{BB962C8B-B14F-4D97-AF65-F5344CB8AC3E}">
        <p14:creationId xmlns:p14="http://schemas.microsoft.com/office/powerpoint/2010/main" val="220094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a:solidFill>
                  <a:srgbClr val="D1D5DB"/>
                </a:solidFill>
                <a:effectLst/>
                <a:latin typeface="Söhne"/>
              </a:rPr>
              <a:t>A lack of inventory visibility and accuracy has a big impact on your operation.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8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CCB83-A4F3-C294-553F-39FACEFC4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F4E63-C956-07C4-33BB-D43F88640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25A324-DAA3-5660-25E9-E1F6A4B910F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Retailers like you know that optimizing your inventory is the underpinning of sales and customer service. When you streamline inventory management with RFID, your cycle counts are automatic and accurate. Picking and fulfilling orders are faster and your on-shelf stock is automatically updated and available for purchase. Shrink goes down and customer satisfaction goes up. That’s because your associates spend more time with shoppers and less time dealing with inventory challenges, making their jobs easier and more enjoyable.</a:t>
            </a:r>
          </a:p>
          <a:p>
            <a:pPr marL="0" indent="0">
              <a:buFont typeface="Arial" panose="020B0604020202020204" pitchFamily="34" charset="0"/>
              <a:buNone/>
            </a:pPr>
            <a:endParaRPr lang="en-US" b="0" i="0">
              <a:solidFill>
                <a:srgbClr val="D1D5DB"/>
              </a:solidFill>
              <a:effectLst/>
              <a:latin typeface="Söhne"/>
            </a:endParaRPr>
          </a:p>
        </p:txBody>
      </p:sp>
      <p:sp>
        <p:nvSpPr>
          <p:cNvPr id="4" name="Slide Number Placeholder 3">
            <a:extLst>
              <a:ext uri="{FF2B5EF4-FFF2-40B4-BE49-F238E27FC236}">
                <a16:creationId xmlns:a16="http://schemas.microsoft.com/office/drawing/2014/main" id="{D6ABF31B-7E20-0D22-5B6B-E6AFE9980C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3B6BE-E957-1844-9209-223F3ABA98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1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34448-3B5F-6187-2E1B-F7C9BA269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6C516-235B-A625-5030-8BD849273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8FEC-4BA0-D688-BEF4-F59F62CE5AB5}"/>
              </a:ext>
            </a:extLst>
          </p:cNvPr>
          <p:cNvSpPr>
            <a:spLocks noGrp="1"/>
          </p:cNvSpPr>
          <p:nvPr>
            <p:ph type="body" idx="1"/>
          </p:nvPr>
        </p:nvSpPr>
        <p:spPr/>
        <p:txBody>
          <a:bodyPr>
            <a:normAutofit/>
          </a:bodyPr>
          <a:lstStyle/>
          <a:p>
            <a:pPr marL="171450" indent="-171450">
              <a:buFont typeface="Arial" panose="020B0604020202020204" pitchFamily="34" charset="0"/>
              <a:buChar char="•"/>
            </a:pPr>
            <a:endParaRPr lang="en-US" sz="1000"/>
          </a:p>
        </p:txBody>
      </p:sp>
      <p:sp>
        <p:nvSpPr>
          <p:cNvPr id="4" name="Slide Number Placeholder 3">
            <a:extLst>
              <a:ext uri="{FF2B5EF4-FFF2-40B4-BE49-F238E27FC236}">
                <a16:creationId xmlns:a16="http://schemas.microsoft.com/office/drawing/2014/main" id="{F6CD713E-D3B0-8A5E-1FD7-095500003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1E8DB-6A4C-4C83-82CD-75B2E80577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264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a:t>As you can see, the results of partnering with Zebra were significant for this global retail giant. From increased order accuracy and less out-of-stocks to greater sales and higher margins, RFID created a better experience for both customers and store associates. </a:t>
            </a:r>
            <a:endParaRPr lang="en-US" b="0"/>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98AFB-CB0D-4DFE-87B9-B4B0D0DE7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87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 Id="rId5" Type="http://schemas.openxmlformats.org/officeDocument/2006/relationships/image" Target="../media/image39.png"/><Relationship Id="rId4" Type="http://schemas.openxmlformats.org/officeDocument/2006/relationships/image" Target="../media/image10.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4" name="Date Placeholder 3">
            <a:extLst>
              <a:ext uri="{FF2B5EF4-FFF2-40B4-BE49-F238E27FC236}">
                <a16:creationId xmlns:a16="http://schemas.microsoft.com/office/drawing/2014/main" id="{11049E16-FA82-C1D2-B35A-A4BFC3EF7269}"/>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46045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63"/>
          <a:stretch/>
        </p:blipFill>
        <p:spPr>
          <a:xfrm>
            <a:off x="0" y="0"/>
            <a:ext cx="12188825"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7" name="Picture 6">
            <a:extLst>
              <a:ext uri="{FF2B5EF4-FFF2-40B4-BE49-F238E27FC236}">
                <a16:creationId xmlns:a16="http://schemas.microsoft.com/office/drawing/2014/main" id="{1A4B1407-01A2-08EC-FD1E-958C9FFB9CD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234879" y="-32266"/>
            <a:ext cx="6953946" cy="6890266"/>
          </a:xfrm>
          <a:prstGeom prst="rect">
            <a:avLst/>
          </a:prstGeom>
        </p:spPr>
      </p:pic>
    </p:spTree>
    <p:extLst>
      <p:ext uri="{BB962C8B-B14F-4D97-AF65-F5344CB8AC3E}">
        <p14:creationId xmlns:p14="http://schemas.microsoft.com/office/powerpoint/2010/main" val="14046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62"/>
          <a:stretch/>
        </p:blipFill>
        <p:spPr>
          <a:xfrm>
            <a:off x="-1" y="0"/>
            <a:ext cx="12188825"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7" name="Picture 6" descr="A storefront with a person walking in the background&#10;&#10;Description automatically generated with medium confidence">
            <a:extLst>
              <a:ext uri="{FF2B5EF4-FFF2-40B4-BE49-F238E27FC236}">
                <a16:creationId xmlns:a16="http://schemas.microsoft.com/office/drawing/2014/main" id="{1A4B1407-01A2-08EC-FD1E-958C9FFB9CD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45636" y="-23469"/>
            <a:ext cx="6953947" cy="6890266"/>
          </a:xfrm>
          <a:prstGeom prst="rect">
            <a:avLst/>
          </a:prstGeom>
        </p:spPr>
      </p:pic>
    </p:spTree>
    <p:extLst>
      <p:ext uri="{BB962C8B-B14F-4D97-AF65-F5344CB8AC3E}">
        <p14:creationId xmlns:p14="http://schemas.microsoft.com/office/powerpoint/2010/main" val="221889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5" name="Picture 4" descr="A person in a blue shirt holding a device&#10;&#10;Description automatically generated">
            <a:extLst>
              <a:ext uri="{FF2B5EF4-FFF2-40B4-BE49-F238E27FC236}">
                <a16:creationId xmlns:a16="http://schemas.microsoft.com/office/drawing/2014/main" id="{3263C771-1124-91D3-1C81-BC78087900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62661" y="-16442"/>
            <a:ext cx="6943167" cy="6867008"/>
          </a:xfrm>
          <a:prstGeom prst="rect">
            <a:avLst/>
          </a:prstGeom>
        </p:spPr>
      </p:pic>
    </p:spTree>
    <p:extLst>
      <p:ext uri="{BB962C8B-B14F-4D97-AF65-F5344CB8AC3E}">
        <p14:creationId xmlns:p14="http://schemas.microsoft.com/office/powerpoint/2010/main" val="21775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3dRender">
    <p:spTree>
      <p:nvGrpSpPr>
        <p:cNvPr id="1" name=""/>
        <p:cNvGrpSpPr/>
        <p:nvPr/>
      </p:nvGrpSpPr>
      <p:grpSpPr>
        <a:xfrm>
          <a:off x="0" y="0"/>
          <a:ext cx="0" cy="0"/>
          <a:chOff x="0" y="0"/>
          <a:chExt cx="0" cy="0"/>
        </a:xfrm>
      </p:grpSpPr>
      <p:pic>
        <p:nvPicPr>
          <p:cNvPr id="4" name="Picture 3" descr="A store with many shelves and shelves&#10;&#10;Description automatically generated with medium confidence">
            <a:extLst>
              <a:ext uri="{FF2B5EF4-FFF2-40B4-BE49-F238E27FC236}">
                <a16:creationId xmlns:a16="http://schemas.microsoft.com/office/drawing/2014/main" id="{EE0F97BF-696B-B350-8D9B-34D56A792C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589" b="2165"/>
          <a:stretch/>
        </p:blipFill>
        <p:spPr>
          <a:xfrm>
            <a:off x="-1" y="0"/>
            <a:ext cx="12182519" cy="6868910"/>
          </a:xfrm>
          <a:prstGeom prst="rect">
            <a:avLst/>
          </a:prstGeom>
        </p:spPr>
      </p:pic>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8209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1E064-D9AE-AAD5-F44A-BD2C8100AE8A}"/>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4F32BF-4A2F-03B3-CA72-FF4194F51C46}"/>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D6EEA30-BA2F-2D72-6D87-8C276450A31E}"/>
              </a:ext>
            </a:extLst>
          </p:cNvPr>
          <p:cNvSpPr>
            <a:spLocks noGrp="1"/>
          </p:cNvSpPr>
          <p:nvPr>
            <p:ph type="sldNum" sz="quarter" idx="10"/>
          </p:nvPr>
        </p:nvSpPr>
        <p:spPr/>
        <p:txBody>
          <a:bodyPr/>
          <a:lstStyle/>
          <a:p>
            <a:fld id="{332A7E02-50D1-0443-B346-08645CA26EA6}" type="slidenum">
              <a:rPr lang="en-US" smtClean="0"/>
              <a:t>‹#›</a:t>
            </a:fld>
            <a:endParaRPr lang="en-US"/>
          </a:p>
        </p:txBody>
      </p:sp>
    </p:spTree>
    <p:extLst>
      <p:ext uri="{BB962C8B-B14F-4D97-AF65-F5344CB8AC3E}">
        <p14:creationId xmlns:p14="http://schemas.microsoft.com/office/powerpoint/2010/main" val="1255290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ver2">
    <p:spTree>
      <p:nvGrpSpPr>
        <p:cNvPr id="1" name=""/>
        <p:cNvGrpSpPr/>
        <p:nvPr/>
      </p:nvGrpSpPr>
      <p:grpSpPr>
        <a:xfrm>
          <a:off x="0" y="0"/>
          <a:ext cx="0" cy="0"/>
          <a:chOff x="0" y="0"/>
          <a:chExt cx="0" cy="0"/>
        </a:xfrm>
      </p:grpSpPr>
      <p:pic>
        <p:nvPicPr>
          <p:cNvPr id="9" name="Picture 8" descr="A blue background with white lines&#10;&#10;Description automatically generated">
            <a:extLst>
              <a:ext uri="{FF2B5EF4-FFF2-40B4-BE49-F238E27FC236}">
                <a16:creationId xmlns:a16="http://schemas.microsoft.com/office/drawing/2014/main" id="{B6B1B133-D0CE-D3AA-74B1-ABD98A5FD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92"/>
            <a:ext cx="12190415" cy="6857107"/>
          </a:xfrm>
          <a:prstGeom prst="rect">
            <a:avLst/>
          </a:prstGeom>
        </p:spPr>
      </p:pic>
    </p:spTree>
    <p:extLst>
      <p:ext uri="{BB962C8B-B14F-4D97-AF65-F5344CB8AC3E}">
        <p14:creationId xmlns:p14="http://schemas.microsoft.com/office/powerpoint/2010/main" val="1823253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ver V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FF57172-67E1-5FE4-8697-54FEEC5EDD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854" y="1320000"/>
            <a:ext cx="1825919" cy="619995"/>
          </a:xfrm>
          <a:prstGeom prst="rect">
            <a:avLst/>
          </a:prstGeom>
        </p:spPr>
      </p:pic>
      <p:pic>
        <p:nvPicPr>
          <p:cNvPr id="3" name="Picture 2" descr="A blue background with triangles&#10;&#10;Description automatically generated">
            <a:extLst>
              <a:ext uri="{FF2B5EF4-FFF2-40B4-BE49-F238E27FC236}">
                <a16:creationId xmlns:a16="http://schemas.microsoft.com/office/drawing/2014/main" id="{F8CAE405-CB21-EB2F-930A-B9D5E1296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507"/>
            <a:ext cx="12188825" cy="6850986"/>
          </a:xfrm>
          <a:prstGeom prst="rect">
            <a:avLst/>
          </a:prstGeom>
        </p:spPr>
      </p:pic>
      <p:pic>
        <p:nvPicPr>
          <p:cNvPr id="8" name="Graphic 7">
            <a:extLst>
              <a:ext uri="{FF2B5EF4-FFF2-40B4-BE49-F238E27FC236}">
                <a16:creationId xmlns:a16="http://schemas.microsoft.com/office/drawing/2014/main" id="{020030A7-1061-569E-2140-D38A9245C72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041" y="1244196"/>
            <a:ext cx="1825919" cy="619995"/>
          </a:xfrm>
          <a:prstGeom prst="rect">
            <a:avLst/>
          </a:prstGeom>
        </p:spPr>
      </p:pic>
      <p:pic>
        <p:nvPicPr>
          <p:cNvPr id="12" name="Picture 11">
            <a:extLst>
              <a:ext uri="{FF2B5EF4-FFF2-40B4-BE49-F238E27FC236}">
                <a16:creationId xmlns:a16="http://schemas.microsoft.com/office/drawing/2014/main" id="{7D1DDF3D-5400-0F19-0325-0A96033323D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462"/>
          <a:stretch/>
        </p:blipFill>
        <p:spPr>
          <a:xfrm>
            <a:off x="4690533" y="3507"/>
            <a:ext cx="7504531" cy="6854493"/>
          </a:xfrm>
          <a:prstGeom prst="rect">
            <a:avLst/>
          </a:prstGeom>
        </p:spPr>
      </p:pic>
    </p:spTree>
    <p:extLst>
      <p:ext uri="{BB962C8B-B14F-4D97-AF65-F5344CB8AC3E}">
        <p14:creationId xmlns:p14="http://schemas.microsoft.com/office/powerpoint/2010/main" val="2778013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spTree>
    <p:extLst>
      <p:ext uri="{BB962C8B-B14F-4D97-AF65-F5344CB8AC3E}">
        <p14:creationId xmlns:p14="http://schemas.microsoft.com/office/powerpoint/2010/main" val="77032107"/>
      </p:ext>
    </p:extLst>
  </p:cSld>
  <p:clrMapOvr>
    <a:masterClrMapping/>
  </p:clrMapOvr>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Date Placeholder 3">
            <a:extLst>
              <a:ext uri="{FF2B5EF4-FFF2-40B4-BE49-F238E27FC236}">
                <a16:creationId xmlns:a16="http://schemas.microsoft.com/office/drawing/2014/main" id="{92E20BC0-29C7-2B2F-8220-2D5CA927DBE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5" name="Date Placeholder 3">
            <a:extLst>
              <a:ext uri="{FF2B5EF4-FFF2-40B4-BE49-F238E27FC236}">
                <a16:creationId xmlns:a16="http://schemas.microsoft.com/office/drawing/2014/main" id="{4740A80D-3FD2-AECE-3B78-F0C8940F2F8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
        <p:nvSpPr>
          <p:cNvPr id="6" name="Title 1">
            <a:extLst>
              <a:ext uri="{FF2B5EF4-FFF2-40B4-BE49-F238E27FC236}">
                <a16:creationId xmlns:a16="http://schemas.microsoft.com/office/drawing/2014/main" id="{573F3D6B-5EAE-D329-3B85-4EF0EFDF9FAC}"/>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7" name="Text Placeholder 3">
            <a:extLst>
              <a:ext uri="{FF2B5EF4-FFF2-40B4-BE49-F238E27FC236}">
                <a16:creationId xmlns:a16="http://schemas.microsoft.com/office/drawing/2014/main" id="{79C35932-03D0-F6A9-E456-E5F6FE82F58A}"/>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8745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guide id="3" orient="horz" pos="41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manufaturing plant-image">
    <p:spTree>
      <p:nvGrpSpPr>
        <p:cNvPr id="1" name=""/>
        <p:cNvGrpSpPr/>
        <p:nvPr/>
      </p:nvGrpSpPr>
      <p:grpSpPr>
        <a:xfrm>
          <a:off x="0" y="0"/>
          <a:ext cx="0" cy="0"/>
          <a:chOff x="0" y="0"/>
          <a:chExt cx="0" cy="0"/>
        </a:xfrm>
      </p:grpSpPr>
      <p:pic>
        <p:nvPicPr>
          <p:cNvPr id="2" name="Picture 1" descr="A group of workers in a factory&#10;&#10;Description automatically generated">
            <a:extLst>
              <a:ext uri="{FF2B5EF4-FFF2-40B4-BE49-F238E27FC236}">
                <a16:creationId xmlns:a16="http://schemas.microsoft.com/office/drawing/2014/main" id="{3861C160-F71B-26A3-9089-C655E1ADC2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834"/>
          <a:stretch/>
        </p:blipFill>
        <p:spPr>
          <a:xfrm>
            <a:off x="0" y="690880"/>
            <a:ext cx="12188824" cy="616712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4487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31187-C1FF-92A0-4806-2FB6ED722421}"/>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646C2F9-3F21-17F9-8B64-F2C35995609A}"/>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8" name="Text Placeholder 3">
            <a:extLst>
              <a:ext uri="{FF2B5EF4-FFF2-40B4-BE49-F238E27FC236}">
                <a16:creationId xmlns:a16="http://schemas.microsoft.com/office/drawing/2014/main" id="{6AC5FB85-2776-DAD2-0857-58C6F3D00068}"/>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9" name="Date Placeholder 3">
            <a:extLst>
              <a:ext uri="{FF2B5EF4-FFF2-40B4-BE49-F238E27FC236}">
                <a16:creationId xmlns:a16="http://schemas.microsoft.com/office/drawing/2014/main" id="{3429A251-F7C4-DE9F-B99B-8E3816FBE75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0" name="Date Placeholder 3">
            <a:extLst>
              <a:ext uri="{FF2B5EF4-FFF2-40B4-BE49-F238E27FC236}">
                <a16:creationId xmlns:a16="http://schemas.microsoft.com/office/drawing/2014/main" id="{6C1C2E36-3B79-9793-9D88-6CE8761C647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081499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manufaturing plant-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9E640-B2D0-4E32-04ED-47597C2100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1" b="5652"/>
          <a:stretch/>
        </p:blipFill>
        <p:spPr>
          <a:xfrm>
            <a:off x="-75898" y="21830"/>
            <a:ext cx="12258416" cy="683617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98935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manufaturing plant-image">
    <p:spTree>
      <p:nvGrpSpPr>
        <p:cNvPr id="1" name=""/>
        <p:cNvGrpSpPr/>
        <p:nvPr/>
      </p:nvGrpSpPr>
      <p:grpSpPr>
        <a:xfrm>
          <a:off x="0" y="0"/>
          <a:ext cx="0" cy="0"/>
          <a:chOff x="0" y="0"/>
          <a:chExt cx="0" cy="0"/>
        </a:xfrm>
      </p:grpSpPr>
      <p:pic>
        <p:nvPicPr>
          <p:cNvPr id="5" name="Picture 4" descr="A person standing in a factory&#10;&#10;Description automatically generated">
            <a:extLst>
              <a:ext uri="{FF2B5EF4-FFF2-40B4-BE49-F238E27FC236}">
                <a16:creationId xmlns:a16="http://schemas.microsoft.com/office/drawing/2014/main" id="{DD972AA4-2500-EA7C-BC8A-EEB37219EB6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70" b="12701"/>
          <a:stretch/>
        </p:blipFill>
        <p:spPr>
          <a:xfrm>
            <a:off x="-1" y="0"/>
            <a:ext cx="12188825" cy="6858000"/>
          </a:xfrm>
          <a:prstGeom prst="rect">
            <a:avLst/>
          </a:prstGeom>
        </p:spPr>
      </p:pic>
      <p:sp>
        <p:nvSpPr>
          <p:cNvPr id="10" name="Title 1">
            <a:extLst>
              <a:ext uri="{FF2B5EF4-FFF2-40B4-BE49-F238E27FC236}">
                <a16:creationId xmlns:a16="http://schemas.microsoft.com/office/drawing/2014/main" id="{E7FCC620-4CE9-1C86-458D-6D138254FDBD}"/>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1" name="Text Placeholder 3">
            <a:extLst>
              <a:ext uri="{FF2B5EF4-FFF2-40B4-BE49-F238E27FC236}">
                <a16:creationId xmlns:a16="http://schemas.microsoft.com/office/drawing/2014/main" id="{146ACBFF-1BEB-1746-2C29-AD4D23EC6E97}"/>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2" name="Date Placeholder 3">
            <a:extLst>
              <a:ext uri="{FF2B5EF4-FFF2-40B4-BE49-F238E27FC236}">
                <a16:creationId xmlns:a16="http://schemas.microsoft.com/office/drawing/2014/main" id="{03782FC2-2678-94E6-FED7-3FC50E5BFC4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3" name="Date Placeholder 3">
            <a:extLst>
              <a:ext uri="{FF2B5EF4-FFF2-40B4-BE49-F238E27FC236}">
                <a16:creationId xmlns:a16="http://schemas.microsoft.com/office/drawing/2014/main" id="{46DCFE23-1AD4-304F-3B38-2BA225772B6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20182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manufaturing plant-aerial vie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48485A-4A5A-56E4-C1BF-8A6650024957}"/>
              </a:ext>
            </a:extLst>
          </p:cNvPr>
          <p:cNvPicPr>
            <a:picLocks noChangeAspect="1"/>
          </p:cNvPicPr>
          <p:nvPr userDrawn="1"/>
        </p:nvPicPr>
        <p:blipFill>
          <a:blip r:embed="rId2" cstate="print">
            <a:alphaModFix amt="76000"/>
            <a:extLst>
              <a:ext uri="{28A0092B-C50C-407E-A947-70E740481C1C}">
                <a14:useLocalDpi xmlns:a14="http://schemas.microsoft.com/office/drawing/2010/main" val="0"/>
              </a:ext>
            </a:extLst>
          </a:blip>
          <a:srcRect/>
          <a:stretch/>
        </p:blipFill>
        <p:spPr>
          <a:xfrm>
            <a:off x="1" y="0"/>
            <a:ext cx="12188824" cy="6858000"/>
          </a:xfrm>
          <a:prstGeom prst="rect">
            <a:avLst/>
          </a:prstGeom>
        </p:spPr>
      </p:pic>
      <p:sp>
        <p:nvSpPr>
          <p:cNvPr id="8" name="Date Placeholder 3">
            <a:extLst>
              <a:ext uri="{FF2B5EF4-FFF2-40B4-BE49-F238E27FC236}">
                <a16:creationId xmlns:a16="http://schemas.microsoft.com/office/drawing/2014/main" id="{B1B0EBCD-6B6C-67B7-EB2A-8BC4B82572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5EA35F15-7C69-5457-B8D5-3C8EC16D1BC1}"/>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8543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3dRen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5" name="Picture 4" descr="A high angle view of a factory&#10;&#10;Description automatically generated">
            <a:extLst>
              <a:ext uri="{FF2B5EF4-FFF2-40B4-BE49-F238E27FC236}">
                <a16:creationId xmlns:a16="http://schemas.microsoft.com/office/drawing/2014/main" id="{0A9BCB99-C95C-EC51-191B-DE6774A7A667}"/>
              </a:ext>
            </a:extLst>
          </p:cNvPr>
          <p:cNvPicPr>
            <a:picLocks noChangeAspect="1"/>
          </p:cNvPicPr>
          <p:nvPr userDrawn="1"/>
        </p:nvPicPr>
        <p:blipFill>
          <a:blip r:embed="rId2" cstate="print">
            <a:alphaModFix amt="76000"/>
            <a:extLst>
              <a:ext uri="{28A0092B-C50C-407E-A947-70E740481C1C}">
                <a14:useLocalDpi xmlns:a14="http://schemas.microsoft.com/office/drawing/2010/main" val="0"/>
              </a:ext>
            </a:extLst>
          </a:blip>
          <a:stretch>
            <a:fillRect/>
          </a:stretch>
        </p:blipFill>
        <p:spPr>
          <a:xfrm>
            <a:off x="0" y="0"/>
            <a:ext cx="12188824" cy="6940296"/>
          </a:xfrm>
          <a:prstGeom prst="rect">
            <a:avLst/>
          </a:prstGeom>
        </p:spPr>
      </p:pic>
    </p:spTree>
    <p:extLst>
      <p:ext uri="{BB962C8B-B14F-4D97-AF65-F5344CB8AC3E}">
        <p14:creationId xmlns:p14="http://schemas.microsoft.com/office/powerpoint/2010/main" val="368116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new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82318-0CED-E453-2928-BCEE73F0FC9B}"/>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1F6298F-B492-2D25-1D82-D1781ABB71DC}"/>
              </a:ext>
            </a:extLst>
          </p:cNvPr>
          <p:cNvSpPr>
            <a:spLocks noGrp="1"/>
          </p:cNvSpPr>
          <p:nvPr>
            <p:ph type="title" hasCustomPrompt="1"/>
          </p:nvPr>
        </p:nvSpPr>
        <p:spPr>
          <a:xfrm>
            <a:off x="557097"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6EFD105E-A747-6FDD-F216-27D24F93F7A3}"/>
              </a:ext>
            </a:extLst>
          </p:cNvPr>
          <p:cNvSpPr>
            <a:spLocks noGrp="1"/>
          </p:cNvSpPr>
          <p:nvPr>
            <p:ph type="body" sz="quarter" idx="10" hasCustomPrompt="1"/>
          </p:nvPr>
        </p:nvSpPr>
        <p:spPr>
          <a:xfrm>
            <a:off x="557097"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EC5055A9-DD9A-7BAF-F311-79B94E21940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28A07F93-E825-222C-1D3F-C228CD76160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blue and black background with a globe&#10;&#10;Description automatically generated">
            <a:extLst>
              <a:ext uri="{FF2B5EF4-FFF2-40B4-BE49-F238E27FC236}">
                <a16:creationId xmlns:a16="http://schemas.microsoft.com/office/drawing/2014/main" id="{D8188810-F57D-D90F-0370-D2E568DAC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3918"/>
            <a:ext cx="12265894" cy="6989754"/>
          </a:xfrm>
          <a:prstGeom prst="rect">
            <a:avLst/>
          </a:prstGeom>
        </p:spPr>
      </p:pic>
    </p:spTree>
    <p:extLst>
      <p:ext uri="{BB962C8B-B14F-4D97-AF65-F5344CB8AC3E}">
        <p14:creationId xmlns:p14="http://schemas.microsoft.com/office/powerpoint/2010/main" val="405024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lane p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F95100-B342-FA42-B18E-E0713B135DDA}"/>
              </a:ext>
            </a:extLst>
          </p:cNvPr>
          <p:cNvSpPr/>
          <p:nvPr userDrawn="1"/>
        </p:nvSpPr>
        <p:spPr>
          <a:xfrm>
            <a:off x="0" y="0"/>
            <a:ext cx="12188825" cy="6935056"/>
          </a:xfrm>
          <a:prstGeom prst="rect">
            <a:avLst/>
          </a:prstGeom>
          <a:solidFill>
            <a:srgbClr val="F4F9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6E71A2F-D205-8871-9402-491F2BA65195}"/>
              </a:ext>
            </a:extLst>
          </p:cNvPr>
          <p:cNvSpPr>
            <a:spLocks noGrp="1"/>
          </p:cNvSpPr>
          <p:nvPr>
            <p:ph type="title" hasCustomPrompt="1"/>
          </p:nvPr>
        </p:nvSpPr>
        <p:spPr>
          <a:xfrm>
            <a:off x="469657" y="457200"/>
            <a:ext cx="11225908" cy="365760"/>
          </a:xfrm>
        </p:spPr>
        <p:txBody>
          <a:bodyPr/>
          <a:lstStyle>
            <a:lvl1pPr>
              <a:defRPr/>
            </a:lvl1pPr>
          </a:lstStyle>
          <a:p>
            <a:r>
              <a:rPr lang="en-US"/>
              <a:t>Headline</a:t>
            </a:r>
          </a:p>
        </p:txBody>
      </p:sp>
      <p:sp>
        <p:nvSpPr>
          <p:cNvPr id="9" name="Text Placeholder 3">
            <a:extLst>
              <a:ext uri="{FF2B5EF4-FFF2-40B4-BE49-F238E27FC236}">
                <a16:creationId xmlns:a16="http://schemas.microsoft.com/office/drawing/2014/main" id="{1C5C148A-96BD-759F-FE50-C613DD21AEC1}"/>
              </a:ext>
            </a:extLst>
          </p:cNvPr>
          <p:cNvSpPr>
            <a:spLocks noGrp="1"/>
          </p:cNvSpPr>
          <p:nvPr>
            <p:ph type="body" sz="quarter" idx="10" hasCustomPrompt="1"/>
          </p:nvPr>
        </p:nvSpPr>
        <p:spPr>
          <a:xfrm>
            <a:off x="469657" y="932688"/>
            <a:ext cx="11225908" cy="365760"/>
          </a:xfrm>
        </p:spPr>
        <p:txBody>
          <a:bodyPr/>
          <a:lstStyle>
            <a:lvl1pPr marL="0" indent="0">
              <a:buNone/>
              <a:defRPr sz="2399">
                <a:solidFill>
                  <a:srgbClr val="0073E6"/>
                </a:solidFill>
              </a:defRPr>
            </a:lvl1pPr>
          </a:lstStyle>
          <a:p>
            <a:pPr lvl="0"/>
            <a:r>
              <a:rPr lang="en-US"/>
              <a:t>Subhead</a:t>
            </a:r>
          </a:p>
        </p:txBody>
      </p:sp>
      <p:sp>
        <p:nvSpPr>
          <p:cNvPr id="10" name="Date Placeholder 3">
            <a:extLst>
              <a:ext uri="{FF2B5EF4-FFF2-40B4-BE49-F238E27FC236}">
                <a16:creationId xmlns:a16="http://schemas.microsoft.com/office/drawing/2014/main" id="{1933887F-1E0E-2386-E3C0-435A432DCA1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1" name="Date Placeholder 3">
            <a:extLst>
              <a:ext uri="{FF2B5EF4-FFF2-40B4-BE49-F238E27FC236}">
                <a16:creationId xmlns:a16="http://schemas.microsoft.com/office/drawing/2014/main" id="{157977C9-F79B-3FCB-1ABC-38EAF9242727}"/>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403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p15:clr>
            <a:srgbClr val="FBAE40"/>
          </p15:clr>
        </p15:guide>
        <p15:guide id="2" pos="311">
          <p15:clr>
            <a:srgbClr val="FBAE40"/>
          </p15:clr>
        </p15:guide>
        <p15:guide id="3" orient="horz" pos="1644">
          <p15:clr>
            <a:srgbClr val="FBAE40"/>
          </p15:clr>
        </p15:guide>
        <p15:guide id="4" pos="6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14845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news pap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8" name="Picture 7" descr="A close-up of a white object&#10;&#10;Description automatically generated">
            <a:extLst>
              <a:ext uri="{FF2B5EF4-FFF2-40B4-BE49-F238E27FC236}">
                <a16:creationId xmlns:a16="http://schemas.microsoft.com/office/drawing/2014/main" id="{DDA7ACAE-01AF-7611-E6AF-3B1B6D215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8825" cy="6858000"/>
          </a:xfrm>
          <a:prstGeom prst="rect">
            <a:avLst/>
          </a:prstGeom>
        </p:spPr>
      </p:pic>
    </p:spTree>
    <p:extLst>
      <p:ext uri="{BB962C8B-B14F-4D97-AF65-F5344CB8AC3E}">
        <p14:creationId xmlns:p14="http://schemas.microsoft.com/office/powerpoint/2010/main" val="108636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Plane pages-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3A738-72A9-7C3A-8AFE-2C5A000C77CF}"/>
              </a:ext>
            </a:extLst>
          </p:cNvPr>
          <p:cNvSpPr>
            <a:spLocks noGrp="1"/>
          </p:cNvSpPr>
          <p:nvPr>
            <p:ph type="title" hasCustomPrompt="1"/>
          </p:nvPr>
        </p:nvSpPr>
        <p:spPr>
          <a:xfrm>
            <a:off x="542809" y="457200"/>
            <a:ext cx="11225908" cy="365760"/>
          </a:xfrm>
        </p:spPr>
        <p:txBody>
          <a:bodyPr/>
          <a:lstStyle>
            <a:lvl1pPr>
              <a:defRPr/>
            </a:lvl1pPr>
          </a:lstStyle>
          <a:p>
            <a:r>
              <a:rPr lang="en-US"/>
              <a:t>Headline</a:t>
            </a:r>
          </a:p>
        </p:txBody>
      </p:sp>
      <p:sp>
        <p:nvSpPr>
          <p:cNvPr id="3" name="Text Placeholder 3">
            <a:extLst>
              <a:ext uri="{FF2B5EF4-FFF2-40B4-BE49-F238E27FC236}">
                <a16:creationId xmlns:a16="http://schemas.microsoft.com/office/drawing/2014/main" id="{084BCDD9-CB7C-24E2-A91B-5C3EE3A5C2E9}"/>
              </a:ext>
            </a:extLst>
          </p:cNvPr>
          <p:cNvSpPr>
            <a:spLocks noGrp="1"/>
          </p:cNvSpPr>
          <p:nvPr>
            <p:ph type="body" sz="quarter" idx="10" hasCustomPrompt="1"/>
          </p:nvPr>
        </p:nvSpPr>
        <p:spPr>
          <a:xfrm>
            <a:off x="542809" y="932688"/>
            <a:ext cx="11225908" cy="365760"/>
          </a:xfrm>
        </p:spPr>
        <p:txBody>
          <a:bodyPr/>
          <a:lstStyle>
            <a:lvl1pPr marL="0" indent="0">
              <a:buNone/>
              <a:defRPr sz="2399">
                <a:solidFill>
                  <a:srgbClr val="0073E6"/>
                </a:solidFill>
              </a:defRPr>
            </a:lvl1pPr>
          </a:lstStyle>
          <a:p>
            <a:pPr lvl="0"/>
            <a:r>
              <a:rPr lang="en-US"/>
              <a:t>Subhead</a:t>
            </a:r>
          </a:p>
        </p:txBody>
      </p:sp>
    </p:spTree>
    <p:extLst>
      <p:ext uri="{BB962C8B-B14F-4D97-AF65-F5344CB8AC3E}">
        <p14:creationId xmlns:p14="http://schemas.microsoft.com/office/powerpoint/2010/main" val="3143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Angle pages-dark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5508D-16BC-5181-28DE-354EB8EFF2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Tree>
    <p:extLst>
      <p:ext uri="{BB962C8B-B14F-4D97-AF65-F5344CB8AC3E}">
        <p14:creationId xmlns:p14="http://schemas.microsoft.com/office/powerpoint/2010/main" val="367499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273183302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145B6463-3900-E414-2507-184240FF12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2684" t="25350"/>
          <a:stretch/>
        </p:blipFill>
        <p:spPr>
          <a:xfrm>
            <a:off x="-38491" y="0"/>
            <a:ext cx="12630254" cy="6858000"/>
          </a:xfrm>
          <a:prstGeom prst="rect">
            <a:avLst/>
          </a:prstGeom>
        </p:spPr>
      </p:pic>
      <p:sp>
        <p:nvSpPr>
          <p:cNvPr id="5" name="Freeform 4">
            <a:extLst>
              <a:ext uri="{FF2B5EF4-FFF2-40B4-BE49-F238E27FC236}">
                <a16:creationId xmlns:a16="http://schemas.microsoft.com/office/drawing/2014/main" id="{418CC826-9D41-471B-20B6-FE63CCD788F7}"/>
              </a:ext>
            </a:extLst>
          </p:cNvPr>
          <p:cNvSpPr/>
          <p:nvPr userDrawn="1"/>
        </p:nvSpPr>
        <p:spPr>
          <a:xfrm>
            <a:off x="-38491" y="-9625"/>
            <a:ext cx="8680757" cy="4986502"/>
          </a:xfrm>
          <a:custGeom>
            <a:avLst/>
            <a:gdLst>
              <a:gd name="connsiteX0" fmla="*/ 19250 w 7709836"/>
              <a:gd name="connsiteY0" fmla="*/ 0 h 4427621"/>
              <a:gd name="connsiteX1" fmla="*/ 7709836 w 7709836"/>
              <a:gd name="connsiteY1" fmla="*/ 0 h 4427621"/>
              <a:gd name="connsiteX2" fmla="*/ 0 w 7709836"/>
              <a:gd name="connsiteY2" fmla="*/ 4427621 h 4427621"/>
              <a:gd name="connsiteX3" fmla="*/ 19250 w 7709836"/>
              <a:gd name="connsiteY3" fmla="*/ 0 h 4427621"/>
            </a:gdLst>
            <a:ahLst/>
            <a:cxnLst>
              <a:cxn ang="0">
                <a:pos x="connsiteX0" y="connsiteY0"/>
              </a:cxn>
              <a:cxn ang="0">
                <a:pos x="connsiteX1" y="connsiteY1"/>
              </a:cxn>
              <a:cxn ang="0">
                <a:pos x="connsiteX2" y="connsiteY2"/>
              </a:cxn>
              <a:cxn ang="0">
                <a:pos x="connsiteX3" y="connsiteY3"/>
              </a:cxn>
            </a:cxnLst>
            <a:rect l="l" t="t" r="r" b="b"/>
            <a:pathLst>
              <a:path w="7709836" h="4427621">
                <a:moveTo>
                  <a:pt x="19250" y="0"/>
                </a:moveTo>
                <a:lnTo>
                  <a:pt x="7709836" y="0"/>
                </a:lnTo>
                <a:lnTo>
                  <a:pt x="0" y="4427621"/>
                </a:lnTo>
                <a:cubicBezTo>
                  <a:pt x="6417" y="2951747"/>
                  <a:pt x="12833" y="1475874"/>
                  <a:pt x="19250" y="0"/>
                </a:cubicBezTo>
                <a:close/>
              </a:path>
            </a:pathLst>
          </a:custGeom>
          <a:solidFill>
            <a:srgbClr val="007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0A0A7F08-EB75-D0F2-C29D-E66068208B8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4D8786A-23DD-83F5-EDDE-AA8759EF8DE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99205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6" name="Date Placeholder 3">
            <a:extLst>
              <a:ext uri="{FF2B5EF4-FFF2-40B4-BE49-F238E27FC236}">
                <a16:creationId xmlns:a16="http://schemas.microsoft.com/office/drawing/2014/main" id="{28B39AC4-8C55-CA04-6199-AC91C19D18F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ED6B081-699F-AA0D-C329-2A3B46FD3B83}"/>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7875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alpha val="60252"/>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589" y="-80224"/>
            <a:ext cx="12341406" cy="6936056"/>
          </a:xfrm>
          <a:prstGeom prst="rect">
            <a:avLst/>
          </a:prstGeom>
        </p:spPr>
      </p:pic>
      <p:sp>
        <p:nvSpPr>
          <p:cNvPr id="6" name="Date Placeholder 3">
            <a:extLst>
              <a:ext uri="{FF2B5EF4-FFF2-40B4-BE49-F238E27FC236}">
                <a16:creationId xmlns:a16="http://schemas.microsoft.com/office/drawing/2014/main" id="{9361EEEC-82FE-A96C-61B7-9C2AF705C22F}"/>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chemeClr val="bg1"/>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chemeClr val="bg1"/>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CD67EA31-3DDF-34EB-C649-652D8D7D8A0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itchFamily="34" charset="0"/>
                <a:ea typeface="MS PGothic" pitchFamily="34" charset="-128"/>
                <a:cs typeface="+mn-cs"/>
              </a:rPr>
              <a:t>ZEBRA TECHNOLOGIES</a:t>
            </a:r>
          </a:p>
        </p:txBody>
      </p:sp>
      <p:sp>
        <p:nvSpPr>
          <p:cNvPr id="9" name="Rectangle 8">
            <a:extLst>
              <a:ext uri="{FF2B5EF4-FFF2-40B4-BE49-F238E27FC236}">
                <a16:creationId xmlns:a16="http://schemas.microsoft.com/office/drawing/2014/main" id="{C845BD6C-ACC6-F649-CEC8-0ED03F62473E}"/>
              </a:ext>
            </a:extLst>
          </p:cNvPr>
          <p:cNvSpPr/>
          <p:nvPr userDrawn="1"/>
        </p:nvSpPr>
        <p:spPr>
          <a:xfrm>
            <a:off x="-149589" y="-80224"/>
            <a:ext cx="12341406" cy="6938224"/>
          </a:xfrm>
          <a:prstGeom prst="rect">
            <a:avLst/>
          </a:prstGeom>
          <a:solidFill>
            <a:srgbClr val="0A1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 shot of a news&#10;&#10;Description automatically generated">
            <a:extLst>
              <a:ext uri="{FF2B5EF4-FFF2-40B4-BE49-F238E27FC236}">
                <a16:creationId xmlns:a16="http://schemas.microsoft.com/office/drawing/2014/main" id="{019A81EC-2963-1693-BADB-52B40389D3B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60" b="4030"/>
          <a:stretch/>
        </p:blipFill>
        <p:spPr>
          <a:xfrm>
            <a:off x="-149590" y="-80225"/>
            <a:ext cx="12332107" cy="6938225"/>
          </a:xfrm>
          <a:prstGeom prst="rect">
            <a:avLst/>
          </a:prstGeom>
        </p:spPr>
      </p:pic>
    </p:spTree>
    <p:extLst>
      <p:ext uri="{BB962C8B-B14F-4D97-AF65-F5344CB8AC3E}">
        <p14:creationId xmlns:p14="http://schemas.microsoft.com/office/powerpoint/2010/main" val="32940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screenshot, white, design&#10;&#10;Description automatically generated">
            <a:extLst>
              <a:ext uri="{FF2B5EF4-FFF2-40B4-BE49-F238E27FC236}">
                <a16:creationId xmlns:a16="http://schemas.microsoft.com/office/drawing/2014/main" id="{6DC3EB1A-14D7-B2E1-4243-5187825A0FB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1681"/>
            <a:ext cx="12191816" cy="6856319"/>
          </a:xfrm>
          <a:prstGeom prst="rect">
            <a:avLst/>
          </a:prstGeom>
        </p:spPr>
      </p:pic>
      <p:sp>
        <p:nvSpPr>
          <p:cNvPr id="3" name="Footer Placeholder 2">
            <a:extLst>
              <a:ext uri="{FF2B5EF4-FFF2-40B4-BE49-F238E27FC236}">
                <a16:creationId xmlns:a16="http://schemas.microsoft.com/office/drawing/2014/main" id="{DFB4A5F8-9876-A52A-AABF-EE950A804CD0}"/>
              </a:ext>
            </a:extLst>
          </p:cNvPr>
          <p:cNvSpPr txBox="1">
            <a:spLocks/>
          </p:cNvSpPr>
          <p:nvPr userDrawn="1"/>
        </p:nvSpPr>
        <p:spPr>
          <a:xfrm>
            <a:off x="457081" y="6553200"/>
            <a:ext cx="158191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latin typeface="Arial" panose="020B0604020202020204" pitchFamily="34" charset="0"/>
                <a:cs typeface="Arial" panose="020B0604020202020204" pitchFamily="34" charset="0"/>
              </a:rPr>
              <a:t>ZEBRA TECHNOLOGIES</a:t>
            </a:r>
          </a:p>
        </p:txBody>
      </p:sp>
      <p:pic>
        <p:nvPicPr>
          <p:cNvPr id="2" name="Picture 1" descr="A picture containing blue, screenshot, electric blue, azure&#10;&#10;Description automatically generated">
            <a:extLst>
              <a:ext uri="{FF2B5EF4-FFF2-40B4-BE49-F238E27FC236}">
                <a16:creationId xmlns:a16="http://schemas.microsoft.com/office/drawing/2014/main" id="{9E076C26-566A-35C6-9924-E48FE8D31B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0340" b="10096"/>
          <a:stretch/>
        </p:blipFill>
        <p:spPr>
          <a:xfrm>
            <a:off x="-1" y="0"/>
            <a:ext cx="12188826" cy="6858000"/>
          </a:xfrm>
          <a:prstGeom prst="rect">
            <a:avLst/>
          </a:prstGeom>
        </p:spPr>
      </p:pic>
    </p:spTree>
    <p:extLst>
      <p:ext uri="{BB962C8B-B14F-4D97-AF65-F5344CB8AC3E}">
        <p14:creationId xmlns:p14="http://schemas.microsoft.com/office/powerpoint/2010/main" val="21355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246CC181-6E75-CB76-4F48-34B756C515D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80901" y="1681"/>
            <a:ext cx="11807924" cy="6856319"/>
          </a:xfrm>
          <a:prstGeom prst="rect">
            <a:avLst/>
          </a:prstGeom>
        </p:spPr>
      </p:pic>
      <p:sp>
        <p:nvSpPr>
          <p:cNvPr id="4" name="Freeform 3">
            <a:extLst>
              <a:ext uri="{FF2B5EF4-FFF2-40B4-BE49-F238E27FC236}">
                <a16:creationId xmlns:a16="http://schemas.microsoft.com/office/drawing/2014/main" id="{AA44A7FE-C16B-D3DF-EE84-A77254B990CC}"/>
              </a:ext>
            </a:extLst>
          </p:cNvPr>
          <p:cNvSpPr/>
          <p:nvPr userDrawn="1"/>
        </p:nvSpPr>
        <p:spPr>
          <a:xfrm>
            <a:off x="0" y="0"/>
            <a:ext cx="8303637" cy="6858000"/>
          </a:xfrm>
          <a:custGeom>
            <a:avLst/>
            <a:gdLst>
              <a:gd name="connsiteX0" fmla="*/ 4157932 w 8143336"/>
              <a:gd name="connsiteY0" fmla="*/ 0 h 6918385"/>
              <a:gd name="connsiteX1" fmla="*/ 8143336 w 8143336"/>
              <a:gd name="connsiteY1" fmla="*/ 6918385 h 6918385"/>
              <a:gd name="connsiteX2" fmla="*/ 0 w 8143336"/>
              <a:gd name="connsiteY2" fmla="*/ 6918385 h 6918385"/>
              <a:gd name="connsiteX3" fmla="*/ 0 w 8143336"/>
              <a:gd name="connsiteY3" fmla="*/ 0 h 6918385"/>
              <a:gd name="connsiteX4" fmla="*/ 4157932 w 8143336"/>
              <a:gd name="connsiteY4" fmla="*/ 0 h 691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336" h="6918385">
                <a:moveTo>
                  <a:pt x="4157932" y="0"/>
                </a:moveTo>
                <a:lnTo>
                  <a:pt x="8143336" y="6918385"/>
                </a:lnTo>
                <a:lnTo>
                  <a:pt x="0" y="6918385"/>
                </a:lnTo>
                <a:lnTo>
                  <a:pt x="0" y="0"/>
                </a:lnTo>
                <a:lnTo>
                  <a:pt x="415793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creenshot, white, design&#10;&#10;Description automatically generated">
            <a:extLst>
              <a:ext uri="{FF2B5EF4-FFF2-40B4-BE49-F238E27FC236}">
                <a16:creationId xmlns:a16="http://schemas.microsoft.com/office/drawing/2014/main" id="{82B17B2A-43C3-3E93-46F4-C3E0F19489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349" t="22016" r="41018" b="20322"/>
          <a:stretch/>
        </p:blipFill>
        <p:spPr>
          <a:xfrm>
            <a:off x="0" y="0"/>
            <a:ext cx="12188825" cy="6858000"/>
          </a:xfrm>
          <a:prstGeom prst="rect">
            <a:avLst/>
          </a:prstGeom>
        </p:spPr>
      </p:pic>
      <p:sp>
        <p:nvSpPr>
          <p:cNvPr id="8" name="Date Placeholder 3">
            <a:extLst>
              <a:ext uri="{FF2B5EF4-FFF2-40B4-BE49-F238E27FC236}">
                <a16:creationId xmlns:a16="http://schemas.microsoft.com/office/drawing/2014/main" id="{80945C92-AADD-689A-B879-6CF236462B60}"/>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9" name="Date Placeholder 3">
            <a:extLst>
              <a:ext uri="{FF2B5EF4-FFF2-40B4-BE49-F238E27FC236}">
                <a16:creationId xmlns:a16="http://schemas.microsoft.com/office/drawing/2014/main" id="{2C5B15EA-0C96-11E9-2CAF-97A03BDD2818}"/>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28384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00654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pic>
        <p:nvPicPr>
          <p:cNvPr id="3" name="Picture 2" descr="A picture containing screenshot, white, design&#10;&#10;Description automatically generated">
            <a:extLst>
              <a:ext uri="{FF2B5EF4-FFF2-40B4-BE49-F238E27FC236}">
                <a16:creationId xmlns:a16="http://schemas.microsoft.com/office/drawing/2014/main" id="{932FE386-2122-DC86-2AFA-AB6DBAAF3E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7969" t="27969"/>
          <a:stretch/>
        </p:blipFill>
        <p:spPr>
          <a:xfrm>
            <a:off x="-1" y="0"/>
            <a:ext cx="12188827" cy="6858000"/>
          </a:xfrm>
          <a:prstGeom prst="rect">
            <a:avLst/>
          </a:prstGeom>
        </p:spPr>
      </p:pic>
    </p:spTree>
    <p:extLst>
      <p:ext uri="{BB962C8B-B14F-4D97-AF65-F5344CB8AC3E}">
        <p14:creationId xmlns:p14="http://schemas.microsoft.com/office/powerpoint/2010/main" val="170152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512009"/>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D218103-27CA-4842-1461-3A44466F784C}"/>
              </a:ext>
            </a:extLst>
          </p:cNvPr>
          <p:cNvSpPr>
            <a:spLocks noGrp="1"/>
          </p:cNvSpPr>
          <p:nvPr>
            <p:ph type="title" hasCustomPrompt="1"/>
          </p:nvPr>
        </p:nvSpPr>
        <p:spPr>
          <a:xfrm>
            <a:off x="457081" y="457200"/>
            <a:ext cx="11225908" cy="365760"/>
          </a:xfrm>
        </p:spPr>
        <p:txBody>
          <a:bodyPr/>
          <a:lstStyle>
            <a:lvl1pPr>
              <a:defRPr/>
            </a:lvl1pPr>
          </a:lstStyle>
          <a:p>
            <a:r>
              <a:rPr lang="en-US"/>
              <a:t>Headline</a:t>
            </a:r>
          </a:p>
        </p:txBody>
      </p:sp>
      <p:sp>
        <p:nvSpPr>
          <p:cNvPr id="5" name="Text Placeholder 3">
            <a:extLst>
              <a:ext uri="{FF2B5EF4-FFF2-40B4-BE49-F238E27FC236}">
                <a16:creationId xmlns:a16="http://schemas.microsoft.com/office/drawing/2014/main" id="{906020F9-5F25-94FE-66FE-C9277281F233}"/>
              </a:ext>
            </a:extLst>
          </p:cNvPr>
          <p:cNvSpPr>
            <a:spLocks noGrp="1"/>
          </p:cNvSpPr>
          <p:nvPr>
            <p:ph type="body" sz="quarter" idx="10" hasCustomPrompt="1"/>
          </p:nvPr>
        </p:nvSpPr>
        <p:spPr>
          <a:xfrm>
            <a:off x="457081" y="932688"/>
            <a:ext cx="11225908" cy="365760"/>
          </a:xfrm>
        </p:spPr>
        <p:txBody>
          <a:bodyPr/>
          <a:lstStyle>
            <a:lvl1pPr marL="0" indent="0">
              <a:buNone/>
              <a:defRPr sz="2399">
                <a:solidFill>
                  <a:srgbClr val="0073E6"/>
                </a:solidFill>
              </a:defRPr>
            </a:lvl1pPr>
          </a:lstStyle>
          <a:p>
            <a:pPr lvl="0"/>
            <a:r>
              <a:rPr lang="en-US"/>
              <a:t>Subhead</a:t>
            </a:r>
          </a:p>
        </p:txBody>
      </p:sp>
      <p:sp>
        <p:nvSpPr>
          <p:cNvPr id="6" name="Date Placeholder 3">
            <a:extLst>
              <a:ext uri="{FF2B5EF4-FFF2-40B4-BE49-F238E27FC236}">
                <a16:creationId xmlns:a16="http://schemas.microsoft.com/office/drawing/2014/main" id="{430E48E0-FE9B-0657-4BE8-A736EE3FB8B2}"/>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7" name="Date Placeholder 3">
            <a:extLst>
              <a:ext uri="{FF2B5EF4-FFF2-40B4-BE49-F238E27FC236}">
                <a16:creationId xmlns:a16="http://schemas.microsoft.com/office/drawing/2014/main" id="{7228AD67-2FB1-F932-6ED4-A88ADCF0E610}"/>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pic>
        <p:nvPicPr>
          <p:cNvPr id="3" name="Picture 2" descr="A picture containing screenshot, white, design&#10;&#10;Description automatically generated">
            <a:extLst>
              <a:ext uri="{FF2B5EF4-FFF2-40B4-BE49-F238E27FC236}">
                <a16:creationId xmlns:a16="http://schemas.microsoft.com/office/drawing/2014/main" id="{80ABD048-E259-3C7B-B5CF-D4F7A0840E5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0964" t="10945" r="3125" b="3101"/>
          <a:stretch/>
        </p:blipFill>
        <p:spPr>
          <a:xfrm>
            <a:off x="0" y="-1"/>
            <a:ext cx="12188826" cy="6858001"/>
          </a:xfrm>
          <a:prstGeom prst="rect">
            <a:avLst/>
          </a:prstGeom>
        </p:spPr>
      </p:pic>
      <p:sp>
        <p:nvSpPr>
          <p:cNvPr id="4" name="Freeform 3">
            <a:extLst>
              <a:ext uri="{FF2B5EF4-FFF2-40B4-BE49-F238E27FC236}">
                <a16:creationId xmlns:a16="http://schemas.microsoft.com/office/drawing/2014/main" id="{5DF70799-BBD5-6669-E942-C9F59012B00C}"/>
              </a:ext>
            </a:extLst>
          </p:cNvPr>
          <p:cNvSpPr/>
          <p:nvPr userDrawn="1"/>
        </p:nvSpPr>
        <p:spPr>
          <a:xfrm>
            <a:off x="8397766" y="-21020"/>
            <a:ext cx="3804744" cy="6894786"/>
          </a:xfrm>
          <a:custGeom>
            <a:avLst/>
            <a:gdLst>
              <a:gd name="connsiteX0" fmla="*/ 3804744 w 3804744"/>
              <a:gd name="connsiteY0" fmla="*/ 0 h 6894786"/>
              <a:gd name="connsiteX1" fmla="*/ 2732689 w 3804744"/>
              <a:gd name="connsiteY1" fmla="*/ 0 h 6894786"/>
              <a:gd name="connsiteX2" fmla="*/ 0 w 3804744"/>
              <a:gd name="connsiteY2" fmla="*/ 1576552 h 6894786"/>
              <a:gd name="connsiteX3" fmla="*/ 0 w 3804744"/>
              <a:gd name="connsiteY3" fmla="*/ 6894786 h 6894786"/>
              <a:gd name="connsiteX4" fmla="*/ 3804744 w 3804744"/>
              <a:gd name="connsiteY4" fmla="*/ 6894786 h 6894786"/>
              <a:gd name="connsiteX5" fmla="*/ 3804744 w 3804744"/>
              <a:gd name="connsiteY5" fmla="*/ 0 h 689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4744" h="6894786">
                <a:moveTo>
                  <a:pt x="3804744" y="0"/>
                </a:moveTo>
                <a:lnTo>
                  <a:pt x="2732689" y="0"/>
                </a:lnTo>
                <a:lnTo>
                  <a:pt x="0" y="1576552"/>
                </a:lnTo>
                <a:lnTo>
                  <a:pt x="0" y="6894786"/>
                </a:lnTo>
                <a:lnTo>
                  <a:pt x="3804744" y="6894786"/>
                </a:lnTo>
                <a:cubicBezTo>
                  <a:pt x="3797737" y="4593021"/>
                  <a:pt x="3790731" y="2291255"/>
                  <a:pt x="3804744" y="0"/>
                </a:cubicBezTo>
                <a:close/>
              </a:path>
            </a:pathLst>
          </a:custGeom>
          <a:solidFill>
            <a:srgbClr val="1D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32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light blue angle">
    <p:spTree>
      <p:nvGrpSpPr>
        <p:cNvPr id="1" name=""/>
        <p:cNvGrpSpPr/>
        <p:nvPr/>
      </p:nvGrpSpPr>
      <p:grpSpPr>
        <a:xfrm>
          <a:off x="0" y="0"/>
          <a:ext cx="0" cy="0"/>
          <a:chOff x="0" y="0"/>
          <a:chExt cx="0" cy="0"/>
        </a:xfrm>
      </p:grpSpPr>
      <p:pic>
        <p:nvPicPr>
          <p:cNvPr id="12" name="Picture 11" descr="A picture containing screenshot, white, design&#10;&#10;Description automatically generated">
            <a:extLst>
              <a:ext uri="{FF2B5EF4-FFF2-40B4-BE49-F238E27FC236}">
                <a16:creationId xmlns:a16="http://schemas.microsoft.com/office/drawing/2014/main" id="{11ABF675-C5B2-92B9-E3B0-D5CB095EAC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964" t="7023" r="3125" b="7023"/>
          <a:stretch/>
        </p:blipFill>
        <p:spPr>
          <a:xfrm>
            <a:off x="0" y="-1"/>
            <a:ext cx="12188826" cy="6858001"/>
          </a:xfrm>
          <a:prstGeom prst="rect">
            <a:avLst/>
          </a:prstGeom>
        </p:spPr>
      </p:pic>
    </p:spTree>
    <p:extLst>
      <p:ext uri="{BB962C8B-B14F-4D97-AF65-F5344CB8AC3E}">
        <p14:creationId xmlns:p14="http://schemas.microsoft.com/office/powerpoint/2010/main" val="423309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4"/>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2825" y="6340478"/>
            <a:ext cx="6096000" cy="517525"/>
          </a:xfrm>
          <a:prstGeom prst="rtTriangle">
            <a:avLst/>
          </a:prstGeom>
          <a:solidFill>
            <a:schemeClr val="accent4"/>
          </a:solidFill>
          <a:ln>
            <a:noFill/>
          </a:ln>
          <a:effectLst/>
        </p:spPr>
        <p:txBody>
          <a:bodyPr vert="horz" wrap="square" lIns="36556" tIns="36556" rIns="36556" bIns="36556" numCol="1" anchor="t" anchorCtr="0" compatLnSpc="1">
            <a:prstTxWarp prst="textNoShape">
              <a:avLst/>
            </a:prstTxWarp>
          </a:bodyPr>
          <a:lstStyle/>
          <a:p>
            <a:pPr marL="0" marR="0" lvl="0" indent="0" algn="l" defTabSz="913852" rtl="0" eaLnBrk="1" fontAlgn="base" latinLnBrk="0" hangingPunct="1">
              <a:lnSpc>
                <a:spcPct val="100000"/>
              </a:lnSpc>
              <a:spcBef>
                <a:spcPct val="0"/>
              </a:spcBef>
              <a:spcAft>
                <a:spcPct val="0"/>
              </a:spcAft>
              <a:buClrTx/>
              <a:buSzTx/>
              <a:buFontTx/>
              <a:buNone/>
              <a:tabLst/>
              <a:defRPr/>
            </a:pPr>
            <a:endParaRPr kumimoji="0" lang="en-US" sz="1798"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199" y="1691640"/>
            <a:ext cx="11274552" cy="4050792"/>
          </a:xfrm>
        </p:spPr>
        <p:txBody>
          <a:bodyPr/>
          <a:lstStyle>
            <a:lvl1pPr>
              <a:buClr>
                <a:schemeClr val="accent4"/>
              </a:buClr>
              <a:defRPr/>
            </a:lvl1pPr>
          </a:lstStyle>
          <a:p>
            <a:pPr lvl="0"/>
            <a:r>
              <a:rPr lang="en-US"/>
              <a:t>Edit Master text styles</a:t>
            </a:r>
          </a:p>
          <a:p>
            <a:pPr lvl="1"/>
            <a:r>
              <a:rPr lang="en-US"/>
              <a:t>Second level</a:t>
            </a:r>
          </a:p>
          <a:p>
            <a:pPr lvl="2"/>
            <a:r>
              <a:rPr lang="en-US"/>
              <a:t>Third level</a:t>
            </a:r>
          </a:p>
        </p:txBody>
      </p:sp>
      <p:pic>
        <p:nvPicPr>
          <p:cNvPr id="8" name="Picture 7" descr="A close up of a logo&#10;&#10;Description automatically generated">
            <a:extLst>
              <a:ext uri="{FF2B5EF4-FFF2-40B4-BE49-F238E27FC236}">
                <a16:creationId xmlns:a16="http://schemas.microsoft.com/office/drawing/2014/main" id="{2FCB95CC-5EC3-944D-90FE-16343AA8ED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1753" y="222242"/>
            <a:ext cx="447621" cy="696812"/>
          </a:xfrm>
          <a:prstGeom prst="rect">
            <a:avLst/>
          </a:prstGeom>
        </p:spPr>
      </p:pic>
    </p:spTree>
    <p:extLst>
      <p:ext uri="{BB962C8B-B14F-4D97-AF65-F5344CB8AC3E}">
        <p14:creationId xmlns:p14="http://schemas.microsoft.com/office/powerpoint/2010/main" val="325701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F942A2D-C9D3-4805-018D-8FCF21AD9117}"/>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0A352386-DBD9-7764-CB45-A1A7AC124B5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82529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Backcover">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5" name="TextBox 4">
            <a:extLst>
              <a:ext uri="{FF2B5EF4-FFF2-40B4-BE49-F238E27FC236}">
                <a16:creationId xmlns:a16="http://schemas.microsoft.com/office/drawing/2014/main" id="{2BF461C1-A129-9624-3163-2BABF5F16683}"/>
              </a:ext>
            </a:extLst>
          </p:cNvPr>
          <p:cNvSpPr txBox="1"/>
          <p:nvPr userDrawn="1"/>
        </p:nvSpPr>
        <p:spPr>
          <a:xfrm>
            <a:off x="595550" y="2405063"/>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a:ln>
                  <a:noFill/>
                </a:ln>
                <a:solidFill>
                  <a:srgbClr val="FFFFFF"/>
                </a:solidFill>
                <a:effectLst/>
                <a:uLnTx/>
                <a:uFillTx/>
                <a:latin typeface="Arial" panose="020B0604020202020204"/>
                <a:ea typeface="ＭＳ Ｐゴシック"/>
                <a:cs typeface="+mn-cs"/>
              </a:rPr>
              <a:t>Thank You</a:t>
            </a:r>
          </a:p>
        </p:txBody>
      </p:sp>
      <p:sp>
        <p:nvSpPr>
          <p:cNvPr id="20" name="Rectangle 19">
            <a:extLst>
              <a:ext uri="{FF2B5EF4-FFF2-40B4-BE49-F238E27FC236}">
                <a16:creationId xmlns:a16="http://schemas.microsoft.com/office/drawing/2014/main" id="{364697CA-E0AC-EDFD-0A1A-A5242552B24C}"/>
              </a:ext>
            </a:extLst>
          </p:cNvPr>
          <p:cNvSpPr/>
          <p:nvPr userDrawn="1"/>
        </p:nvSpPr>
        <p:spPr>
          <a:xfrm>
            <a:off x="595551" y="5862752"/>
            <a:ext cx="4441670" cy="6155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8" y="3796829"/>
            <a:ext cx="2378849" cy="769828"/>
          </a:xfrm>
          <a:prstGeom prst="rect">
            <a:avLst/>
          </a:prstGeom>
        </p:spPr>
      </p:pic>
    </p:spTree>
    <p:extLst>
      <p:ext uri="{BB962C8B-B14F-4D97-AF65-F5344CB8AC3E}">
        <p14:creationId xmlns:p14="http://schemas.microsoft.com/office/powerpoint/2010/main" val="291982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5" name="Picture 4" descr="A high angle view of a factory&#10;&#10;Description automatically generated">
            <a:extLst>
              <a:ext uri="{FF2B5EF4-FFF2-40B4-BE49-F238E27FC236}">
                <a16:creationId xmlns:a16="http://schemas.microsoft.com/office/drawing/2014/main" id="{B0C34CE5-033F-B7CC-3D18-AD1F8010624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4005" b="11950"/>
          <a:stretch/>
        </p:blipFill>
        <p:spPr>
          <a:xfrm>
            <a:off x="4677879" y="-7014"/>
            <a:ext cx="7729623" cy="6874639"/>
          </a:xfrm>
          <a:prstGeom prst="rect">
            <a:avLst/>
          </a:prstGeom>
        </p:spPr>
      </p:pic>
      <p:pic>
        <p:nvPicPr>
          <p:cNvPr id="7" name="Picture 6" descr="A conveyor belt with blue bottles&#10;&#10;Description automatically generated">
            <a:extLst>
              <a:ext uri="{FF2B5EF4-FFF2-40B4-BE49-F238E27FC236}">
                <a16:creationId xmlns:a16="http://schemas.microsoft.com/office/drawing/2014/main" id="{1AEF1BB1-DFC8-C9F3-E8D0-298CC476E95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95"/>
          <a:stretch/>
        </p:blipFill>
        <p:spPr>
          <a:xfrm>
            <a:off x="4691270" y="-6773"/>
            <a:ext cx="7807689" cy="6867625"/>
          </a:xfrm>
          <a:prstGeom prst="rect">
            <a:avLst/>
          </a:prstGeom>
        </p:spPr>
      </p:pic>
    </p:spTree>
    <p:extLst>
      <p:ext uri="{BB962C8B-B14F-4D97-AF65-F5344CB8AC3E}">
        <p14:creationId xmlns:p14="http://schemas.microsoft.com/office/powerpoint/2010/main" val="210350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02/01/24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8" name="Picture 7" descr="A conveyor belt with a black background&#10;&#10;Description automatically generated">
            <a:extLst>
              <a:ext uri="{FF2B5EF4-FFF2-40B4-BE49-F238E27FC236}">
                <a16:creationId xmlns:a16="http://schemas.microsoft.com/office/drawing/2014/main" id="{59DBE12D-4E90-C647-E234-7093873E12F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8"/>
          <a:stretch/>
        </p:blipFill>
        <p:spPr>
          <a:xfrm>
            <a:off x="595551" y="-1"/>
            <a:ext cx="11824096" cy="6857999"/>
          </a:xfrm>
          <a:prstGeom prst="rect">
            <a:avLst/>
          </a:prstGeom>
        </p:spPr>
      </p:pic>
    </p:spTree>
    <p:extLst>
      <p:ext uri="{BB962C8B-B14F-4D97-AF65-F5344CB8AC3E}">
        <p14:creationId xmlns:p14="http://schemas.microsoft.com/office/powerpoint/2010/main" val="9011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2" y="103733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2" y="1403099"/>
            <a:ext cx="10503719" cy="365760"/>
          </a:xfrm>
        </p:spPr>
        <p:txBody>
          <a:bodyPr/>
          <a:lstStyle>
            <a:lvl1pPr marL="0" indent="0">
              <a:buNone/>
              <a:defRPr sz="2398">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1" y="187630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9F763598-77B0-3284-35D6-C33D0ECED126}"/>
              </a:ext>
            </a:extLst>
          </p:cNvPr>
          <p:cNvSpPr>
            <a:spLocks noGrp="1"/>
          </p:cNvSpPr>
          <p:nvPr>
            <p:ph type="sldNum" sz="quarter" idx="13"/>
          </p:nvPr>
        </p:nvSpPr>
        <p:spPr>
          <a:xfrm>
            <a:off x="9123853" y="6251847"/>
            <a:ext cx="2743200" cy="365125"/>
          </a:xfrm>
          <a:prstGeom prst="rect">
            <a:avLst/>
          </a:prstGeom>
        </p:spPr>
        <p:txBody>
          <a:bodyPr anchor="b"/>
          <a:lstStyle>
            <a:lvl1pPr algn="r">
              <a:defRPr sz="800">
                <a:solidFill>
                  <a:schemeClr val="tx1">
                    <a:lumMod val="50000"/>
                    <a:lumOff val="50000"/>
                  </a:schemeClr>
                </a:solidFill>
              </a:defRPr>
            </a:lvl1pPr>
          </a:lstStyle>
          <a:p>
            <a:fld id="{792175D4-2E7E-454B-A73A-B003783E324B}" type="slidenum">
              <a:rPr lang="en-US" smtClean="0"/>
              <a:pPr/>
              <a:t>‹#›</a:t>
            </a:fld>
            <a:endParaRPr lang="en-US"/>
          </a:p>
        </p:txBody>
      </p:sp>
      <p:sp>
        <p:nvSpPr>
          <p:cNvPr id="3" name="Footer Placeholder 2">
            <a:extLst>
              <a:ext uri="{FF2B5EF4-FFF2-40B4-BE49-F238E27FC236}">
                <a16:creationId xmlns:a16="http://schemas.microsoft.com/office/drawing/2014/main" id="{30FB340C-0B84-71D4-D181-8C25658A5D85}"/>
              </a:ext>
            </a:extLst>
          </p:cNvPr>
          <p:cNvSpPr>
            <a:spLocks noGrp="1"/>
          </p:cNvSpPr>
          <p:nvPr>
            <p:ph type="ftr" sz="quarter" idx="12"/>
          </p:nvPr>
        </p:nvSpPr>
        <p:spPr>
          <a:xfrm>
            <a:off x="377091" y="6400800"/>
            <a:ext cx="3239313" cy="457200"/>
          </a:xfrm>
          <a:prstGeom prst="rect">
            <a:avLst/>
          </a:prstGeom>
        </p:spPr>
        <p:txBody>
          <a:bodyPr/>
          <a:lstStyle>
            <a:lvl1pPr>
              <a:defRPr sz="800">
                <a:solidFill>
                  <a:schemeClr val="tx1">
                    <a:lumMod val="50000"/>
                    <a:lumOff val="50000"/>
                  </a:schemeClr>
                </a:solidFill>
              </a:defRPr>
            </a:lvl1pPr>
          </a:lstStyle>
          <a:p>
            <a:r>
              <a:rPr lang="en-US"/>
              <a:t>Zebra Confidential. For recipient’s internal use only.</a:t>
            </a:r>
          </a:p>
        </p:txBody>
      </p:sp>
    </p:spTree>
    <p:extLst>
      <p:ext uri="{BB962C8B-B14F-4D97-AF65-F5344CB8AC3E}">
        <p14:creationId xmlns:p14="http://schemas.microsoft.com/office/powerpoint/2010/main" val="167017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BF558C-D54B-2768-93A0-048D38B794C1}"/>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3" name="Date Placeholder 3">
            <a:extLst>
              <a:ext uri="{FF2B5EF4-FFF2-40B4-BE49-F238E27FC236}">
                <a16:creationId xmlns:a16="http://schemas.microsoft.com/office/drawing/2014/main" id="{D4A7C313-6B3F-7B6C-5BA7-533A885DC6AA}"/>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10841586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4E5D-785B-B15F-7D34-C3E6423381A8}"/>
              </a:ext>
            </a:extLst>
          </p:cNvPr>
          <p:cNvSpPr>
            <a:spLocks noGrp="1"/>
          </p:cNvSpPr>
          <p:nvPr>
            <p:ph type="title"/>
          </p:nvPr>
        </p:nvSpPr>
        <p:spPr/>
        <p:txBody>
          <a:bodyPr>
            <a:normAutofit/>
          </a:bodyPr>
          <a:lstStyle>
            <a:lvl1pPr>
              <a:defRPr sz="3999"/>
            </a:lvl1pPr>
          </a:lstStyle>
          <a:p>
            <a:r>
              <a:rPr lang="en-US"/>
              <a:t>Click to edit Master title style</a:t>
            </a:r>
          </a:p>
        </p:txBody>
      </p:sp>
      <p:sp>
        <p:nvSpPr>
          <p:cNvPr id="3" name="Content Placeholder 2">
            <a:extLst>
              <a:ext uri="{FF2B5EF4-FFF2-40B4-BE49-F238E27FC236}">
                <a16:creationId xmlns:a16="http://schemas.microsoft.com/office/drawing/2014/main" id="{643DC45B-1E25-B44A-C460-BA6062B0C3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1E9E478-7C69-5C56-4532-156DFCECDA7B}"/>
              </a:ext>
            </a:extLst>
          </p:cNvPr>
          <p:cNvSpPr>
            <a:spLocks noGrp="1"/>
          </p:cNvSpPr>
          <p:nvPr>
            <p:ph type="sldNum" sz="quarter" idx="12"/>
          </p:nvPr>
        </p:nvSpPr>
        <p:spPr>
          <a:xfrm>
            <a:off x="9165165" y="6356351"/>
            <a:ext cx="2742486" cy="365125"/>
          </a:xfrm>
        </p:spPr>
        <p:txBody>
          <a:bodyPr/>
          <a:lstStyle>
            <a:lvl1pPr>
              <a:defRPr sz="800">
                <a:solidFill>
                  <a:schemeClr val="tx1">
                    <a:lumMod val="50000"/>
                    <a:lumOff val="50000"/>
                  </a:schemeClr>
                </a:solidFill>
              </a:defRPr>
            </a:lvl1pPr>
          </a:lstStyle>
          <a:p>
            <a:fld id="{114E01F0-2640-46F7-9F63-9BD3C176E1E6}" type="slidenum">
              <a:rPr lang="en-US" smtClean="0"/>
              <a:pPr/>
              <a:t>‹#›</a:t>
            </a:fld>
            <a:endParaRPr lang="en-US"/>
          </a:p>
        </p:txBody>
      </p:sp>
    </p:spTree>
    <p:extLst>
      <p:ext uri="{BB962C8B-B14F-4D97-AF65-F5344CB8AC3E}">
        <p14:creationId xmlns:p14="http://schemas.microsoft.com/office/powerpoint/2010/main" val="1893295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6F80E-E33C-0058-68BF-FED698896C1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154" y="1"/>
            <a:ext cx="12205979" cy="6859943"/>
          </a:xfrm>
          <a:prstGeom prst="rect">
            <a:avLst/>
          </a:prstGeom>
        </p:spPr>
      </p:pic>
      <p:sp>
        <p:nvSpPr>
          <p:cNvPr id="3" name="Date Placeholder 3">
            <a:extLst>
              <a:ext uri="{FF2B5EF4-FFF2-40B4-BE49-F238E27FC236}">
                <a16:creationId xmlns:a16="http://schemas.microsoft.com/office/drawing/2014/main" id="{DFE86558-20E5-541F-F66B-E15D19243353}"/>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4" name="Date Placeholder 3">
            <a:extLst>
              <a:ext uri="{FF2B5EF4-FFF2-40B4-BE49-F238E27FC236}">
                <a16:creationId xmlns:a16="http://schemas.microsoft.com/office/drawing/2014/main" id="{D1C7094A-1A57-000C-EDD5-E2A0ADBF99FB}"/>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258887246"/>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Interior slid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C504EEC-1B65-6281-63D0-D884D31E0D52}"/>
              </a:ext>
            </a:extLst>
          </p:cNvPr>
          <p:cNvSpPr>
            <a:spLocks noGrp="1"/>
          </p:cNvSpPr>
          <p:nvPr>
            <p:ph type="title" hasCustomPrompt="1"/>
          </p:nvPr>
        </p:nvSpPr>
        <p:spPr>
          <a:xfrm>
            <a:off x="457081" y="457200"/>
            <a:ext cx="11225908" cy="365760"/>
          </a:xfrm>
        </p:spPr>
        <p:txBody>
          <a:bodyPr/>
          <a:lstStyle>
            <a:lvl1pPr>
              <a:defRPr/>
            </a:lvl1pPr>
          </a:lstStyle>
          <a:p>
            <a:r>
              <a:rPr lang="en-US"/>
              <a:t>Click to enter headline</a:t>
            </a:r>
          </a:p>
        </p:txBody>
      </p:sp>
      <p:sp>
        <p:nvSpPr>
          <p:cNvPr id="16" name="Text Placeholder 3">
            <a:extLst>
              <a:ext uri="{FF2B5EF4-FFF2-40B4-BE49-F238E27FC236}">
                <a16:creationId xmlns:a16="http://schemas.microsoft.com/office/drawing/2014/main" id="{611469CF-E0BB-BBA6-368D-B663DF9DD14C}"/>
              </a:ext>
            </a:extLst>
          </p:cNvPr>
          <p:cNvSpPr>
            <a:spLocks noGrp="1"/>
          </p:cNvSpPr>
          <p:nvPr>
            <p:ph type="body" sz="quarter" idx="10" hasCustomPrompt="1"/>
          </p:nvPr>
        </p:nvSpPr>
        <p:spPr>
          <a:xfrm>
            <a:off x="457081" y="932688"/>
            <a:ext cx="11225908" cy="365760"/>
          </a:xfrm>
        </p:spPr>
        <p:txBody>
          <a:bodyPr/>
          <a:lstStyle>
            <a:lvl1pPr marL="0" indent="0">
              <a:buNone/>
              <a:defRPr sz="2398">
                <a:solidFill>
                  <a:schemeClr val="accent1"/>
                </a:solidFill>
              </a:defRPr>
            </a:lvl1pPr>
          </a:lstStyle>
          <a:p>
            <a:pPr lvl="0"/>
            <a:r>
              <a:rPr lang="en-US"/>
              <a:t>Click to enter subhead</a:t>
            </a:r>
          </a:p>
        </p:txBody>
      </p:sp>
      <p:sp>
        <p:nvSpPr>
          <p:cNvPr id="18" name="Date Placeholder 3">
            <a:extLst>
              <a:ext uri="{FF2B5EF4-FFF2-40B4-BE49-F238E27FC236}">
                <a16:creationId xmlns:a16="http://schemas.microsoft.com/office/drawing/2014/main" id="{9C4DFD04-E7F7-2507-69E9-8CEDDA43F998}"/>
              </a:ext>
            </a:extLst>
          </p:cNvPr>
          <p:cNvSpPr txBox="1">
            <a:spLocks/>
          </p:cNvSpPr>
          <p:nvPr userDrawn="1"/>
        </p:nvSpPr>
        <p:spPr>
          <a:xfrm>
            <a:off x="0" y="6401929"/>
            <a:ext cx="1580032"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bg1">
                    <a:lumMod val="50000"/>
                  </a:schemeClr>
                </a:solidFill>
                <a:effectLst/>
                <a:uLnTx/>
                <a:uFillTx/>
                <a:latin typeface="Arial" pitchFamily="34" charset="0"/>
                <a:ea typeface="MS PGothic" pitchFamily="34" charset="-128"/>
                <a:cs typeface="+mn-cs"/>
              </a:rPr>
              <a:t>ZEBRA TECHNOLOGIES</a:t>
            </a:r>
          </a:p>
        </p:txBody>
      </p:sp>
      <p:pic>
        <p:nvPicPr>
          <p:cNvPr id="2" name="Graphic 1">
            <a:extLst>
              <a:ext uri="{FF2B5EF4-FFF2-40B4-BE49-F238E27FC236}">
                <a16:creationId xmlns:a16="http://schemas.microsoft.com/office/drawing/2014/main" id="{7088B5D4-819E-220F-DA5B-EC431D7EE87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1754" y="235284"/>
            <a:ext cx="459715" cy="670731"/>
          </a:xfrm>
          <a:prstGeom prst="rect">
            <a:avLst/>
          </a:prstGeom>
        </p:spPr>
      </p:pic>
    </p:spTree>
    <p:extLst>
      <p:ext uri="{BB962C8B-B14F-4D97-AF65-F5344CB8AC3E}">
        <p14:creationId xmlns:p14="http://schemas.microsoft.com/office/powerpoint/2010/main" val="160920488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ight blue angle">
    <p:spTree>
      <p:nvGrpSpPr>
        <p:cNvPr id="1" name=""/>
        <p:cNvGrpSpPr/>
        <p:nvPr/>
      </p:nvGrpSpPr>
      <p:grpSpPr>
        <a:xfrm>
          <a:off x="0" y="0"/>
          <a:ext cx="0" cy="0"/>
          <a:chOff x="0" y="0"/>
          <a:chExt cx="0" cy="0"/>
        </a:xfrm>
      </p:grpSpPr>
      <p:pic>
        <p:nvPicPr>
          <p:cNvPr id="8" name="Picture 7" descr="A picture containing screenshot, white, design&#10;&#10;Description automatically generated">
            <a:extLst>
              <a:ext uri="{FF2B5EF4-FFF2-40B4-BE49-F238E27FC236}">
                <a16:creationId xmlns:a16="http://schemas.microsoft.com/office/drawing/2014/main" id="{86ED0B9A-46AC-32AF-86AE-C98CE29B1A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27" y="2"/>
            <a:ext cx="12196053" cy="6862067"/>
          </a:xfrm>
          <a:prstGeom prst="rect">
            <a:avLst/>
          </a:prstGeom>
        </p:spPr>
      </p:pic>
      <p:sp>
        <p:nvSpPr>
          <p:cNvPr id="9" name="Title 1">
            <a:extLst>
              <a:ext uri="{FF2B5EF4-FFF2-40B4-BE49-F238E27FC236}">
                <a16:creationId xmlns:a16="http://schemas.microsoft.com/office/drawing/2014/main" id="{D07203A9-449B-C822-51C1-1E3A986C3C54}"/>
              </a:ext>
            </a:extLst>
          </p:cNvPr>
          <p:cNvSpPr>
            <a:spLocks noGrp="1"/>
          </p:cNvSpPr>
          <p:nvPr>
            <p:ph type="title" hasCustomPrompt="1"/>
          </p:nvPr>
        </p:nvSpPr>
        <p:spPr>
          <a:xfrm>
            <a:off x="457083" y="1037339"/>
            <a:ext cx="10503719" cy="365760"/>
          </a:xfrm>
        </p:spPr>
        <p:txBody>
          <a:bodyPr/>
          <a:lstStyle>
            <a:lvl1pPr>
              <a:defRPr b="0">
                <a:solidFill>
                  <a:schemeClr val="tx1"/>
                </a:solidFill>
              </a:defRPr>
            </a:lvl1pPr>
          </a:lstStyle>
          <a:p>
            <a:r>
              <a:rPr lang="en-US"/>
              <a:t>Click to enter headline</a:t>
            </a:r>
          </a:p>
        </p:txBody>
      </p:sp>
      <p:sp>
        <p:nvSpPr>
          <p:cNvPr id="10" name="Text Placeholder 3">
            <a:extLst>
              <a:ext uri="{FF2B5EF4-FFF2-40B4-BE49-F238E27FC236}">
                <a16:creationId xmlns:a16="http://schemas.microsoft.com/office/drawing/2014/main" id="{47F6DCC3-31B9-970C-4273-8DE192AEBEDF}"/>
              </a:ext>
            </a:extLst>
          </p:cNvPr>
          <p:cNvSpPr>
            <a:spLocks noGrp="1"/>
          </p:cNvSpPr>
          <p:nvPr>
            <p:ph type="body" sz="quarter" idx="10" hasCustomPrompt="1"/>
          </p:nvPr>
        </p:nvSpPr>
        <p:spPr>
          <a:xfrm>
            <a:off x="457083" y="1403099"/>
            <a:ext cx="10503719" cy="365760"/>
          </a:xfrm>
        </p:spPr>
        <p:txBody>
          <a:bodyPr/>
          <a:lstStyle>
            <a:lvl1pPr marL="0" indent="0">
              <a:buNone/>
              <a:defRPr sz="2397">
                <a:solidFill>
                  <a:srgbClr val="0272E7"/>
                </a:solidFill>
              </a:defRPr>
            </a:lvl1pPr>
          </a:lstStyle>
          <a:p>
            <a:pPr lvl="0"/>
            <a:r>
              <a:rPr lang="en-US"/>
              <a:t>Click to enter subhead</a:t>
            </a:r>
          </a:p>
        </p:txBody>
      </p:sp>
      <p:sp>
        <p:nvSpPr>
          <p:cNvPr id="11" name="Text Placeholder 4">
            <a:extLst>
              <a:ext uri="{FF2B5EF4-FFF2-40B4-BE49-F238E27FC236}">
                <a16:creationId xmlns:a16="http://schemas.microsoft.com/office/drawing/2014/main" id="{6B65CABA-67F2-84CB-980E-CAA0E9D84D2B}"/>
              </a:ext>
            </a:extLst>
          </p:cNvPr>
          <p:cNvSpPr>
            <a:spLocks noGrp="1"/>
          </p:cNvSpPr>
          <p:nvPr>
            <p:ph type="body" sz="quarter" idx="11"/>
          </p:nvPr>
        </p:nvSpPr>
        <p:spPr>
          <a:xfrm>
            <a:off x="457202" y="1876301"/>
            <a:ext cx="10506456" cy="4050792"/>
          </a:xfrm>
        </p:spPr>
        <p:txBody>
          <a:bodyPr/>
          <a:lstStyle>
            <a:lvl1pPr>
              <a:buClr>
                <a:srgbClr val="0272E7"/>
              </a:buClr>
              <a:defRPr/>
            </a:lvl1pPr>
            <a:lvl3pPr>
              <a:defRPr/>
            </a:lvl3pPr>
          </a:lstStyle>
          <a:p>
            <a:pPr lvl="0"/>
            <a:r>
              <a:rPr lang="en-US"/>
              <a:t>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9F763598-77B0-3284-35D6-C33D0ECED126}"/>
              </a:ext>
            </a:extLst>
          </p:cNvPr>
          <p:cNvSpPr>
            <a:spLocks noGrp="1"/>
          </p:cNvSpPr>
          <p:nvPr>
            <p:ph type="sldNum" sz="quarter" idx="13"/>
          </p:nvPr>
        </p:nvSpPr>
        <p:spPr>
          <a:xfrm>
            <a:off x="9123853" y="6251849"/>
            <a:ext cx="2743200" cy="365125"/>
          </a:xfrm>
          <a:prstGeom prst="rect">
            <a:avLst/>
          </a:prstGeom>
        </p:spPr>
        <p:txBody>
          <a:bodyPr anchor="b"/>
          <a:lstStyle>
            <a:lvl1pPr algn="r">
              <a:defRPr sz="800">
                <a:solidFill>
                  <a:schemeClr val="tx1">
                    <a:lumMod val="50000"/>
                    <a:lumOff val="50000"/>
                  </a:schemeClr>
                </a:solidFill>
              </a:defRPr>
            </a:lvl1pPr>
          </a:lstStyle>
          <a:p>
            <a:fld id="{792175D4-2E7E-454B-A73A-B003783E324B}" type="slidenum">
              <a:rPr lang="en-US" smtClean="0"/>
              <a:pPr/>
              <a:t>‹#›</a:t>
            </a:fld>
            <a:endParaRPr lang="en-US"/>
          </a:p>
        </p:txBody>
      </p:sp>
      <p:sp>
        <p:nvSpPr>
          <p:cNvPr id="3" name="Footer Placeholder 2">
            <a:extLst>
              <a:ext uri="{FF2B5EF4-FFF2-40B4-BE49-F238E27FC236}">
                <a16:creationId xmlns:a16="http://schemas.microsoft.com/office/drawing/2014/main" id="{30FB340C-0B84-71D4-D181-8C25658A5D85}"/>
              </a:ext>
            </a:extLst>
          </p:cNvPr>
          <p:cNvSpPr>
            <a:spLocks noGrp="1"/>
          </p:cNvSpPr>
          <p:nvPr>
            <p:ph type="ftr" sz="quarter" idx="12"/>
          </p:nvPr>
        </p:nvSpPr>
        <p:spPr>
          <a:xfrm>
            <a:off x="377092" y="6400800"/>
            <a:ext cx="3239313" cy="457200"/>
          </a:xfrm>
          <a:prstGeom prst="rect">
            <a:avLst/>
          </a:prstGeom>
        </p:spPr>
        <p:txBody>
          <a:bodyPr/>
          <a:lstStyle>
            <a:lvl1pPr>
              <a:defRPr sz="800">
                <a:solidFill>
                  <a:schemeClr val="tx1">
                    <a:lumMod val="50000"/>
                    <a:lumOff val="50000"/>
                  </a:schemeClr>
                </a:solidFill>
              </a:defRPr>
            </a:lvl1pPr>
          </a:lstStyle>
          <a:p>
            <a:r>
              <a:rPr lang="en-US"/>
              <a:t>Zebra Confidential. For recipient’s internal use only.</a:t>
            </a:r>
          </a:p>
        </p:txBody>
      </p:sp>
    </p:spTree>
    <p:extLst>
      <p:ext uri="{BB962C8B-B14F-4D97-AF65-F5344CB8AC3E}">
        <p14:creationId xmlns:p14="http://schemas.microsoft.com/office/powerpoint/2010/main" val="386715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88">
          <p15:clr>
            <a:srgbClr val="FBAE40"/>
          </p15:clr>
        </p15:guide>
        <p15:guide id="2" pos="3863">
          <p15:clr>
            <a:srgbClr val="FBAE40"/>
          </p15:clr>
        </p15:guide>
        <p15:guide id="3" pos="287">
          <p15:clr>
            <a:srgbClr val="FBAE40"/>
          </p15:clr>
        </p15:guide>
        <p15:guide id="4" orient="horz" pos="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Angle pages">
    <p:spTree>
      <p:nvGrpSpPr>
        <p:cNvPr id="1" name=""/>
        <p:cNvGrpSpPr/>
        <p:nvPr/>
      </p:nvGrpSpPr>
      <p:grpSpPr>
        <a:xfrm>
          <a:off x="0" y="0"/>
          <a:ext cx="0" cy="0"/>
          <a:chOff x="0" y="0"/>
          <a:chExt cx="0" cy="0"/>
        </a:xfrm>
      </p:grpSpPr>
      <p:pic>
        <p:nvPicPr>
          <p:cNvPr id="2" name="Picture 1" descr="A picture containing screenshot, white, design&#10;&#10;Description automatically generated">
            <a:extLst>
              <a:ext uri="{FF2B5EF4-FFF2-40B4-BE49-F238E27FC236}">
                <a16:creationId xmlns:a16="http://schemas.microsoft.com/office/drawing/2014/main" id="{ABC1E079-E8D7-E96D-07CD-4EC0D9B550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88825" cy="685800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0525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Pie chart 6 step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F1F98B-B96B-EFC1-218E-A075061E98A7}"/>
              </a:ext>
            </a:extLst>
          </p:cNvPr>
          <p:cNvPicPr>
            <a:picLocks noChangeAspect="1"/>
          </p:cNvPicPr>
          <p:nvPr userDrawn="1"/>
        </p:nvPicPr>
        <p:blipFill>
          <a:blip r:embed="rId2"/>
          <a:stretch>
            <a:fillRect/>
          </a:stretch>
        </p:blipFill>
        <p:spPr>
          <a:xfrm>
            <a:off x="-1" y="0"/>
            <a:ext cx="12188825" cy="6858000"/>
          </a:xfrm>
          <a:prstGeom prst="rect">
            <a:avLst/>
          </a:prstGeom>
        </p:spPr>
      </p:pic>
      <p:pic>
        <p:nvPicPr>
          <p:cNvPr id="8" name="Picture 7" descr="A blue circle with arrows&#10;&#10;Description automatically generated">
            <a:extLst>
              <a:ext uri="{FF2B5EF4-FFF2-40B4-BE49-F238E27FC236}">
                <a16:creationId xmlns:a16="http://schemas.microsoft.com/office/drawing/2014/main" id="{27671AD4-C36B-18CD-5DE3-04BCF30C81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204" t="12017" r="4063" b="8706"/>
          <a:stretch/>
        </p:blipFill>
        <p:spPr>
          <a:xfrm>
            <a:off x="2863515" y="1004389"/>
            <a:ext cx="6256422" cy="5853611"/>
          </a:xfrm>
          <a:prstGeom prst="rect">
            <a:avLst/>
          </a:prstGeom>
        </p:spPr>
      </p:pic>
      <p:sp>
        <p:nvSpPr>
          <p:cNvPr id="9" name="Title 1">
            <a:extLst>
              <a:ext uri="{FF2B5EF4-FFF2-40B4-BE49-F238E27FC236}">
                <a16:creationId xmlns:a16="http://schemas.microsoft.com/office/drawing/2014/main" id="{58F384F6-DAEB-FA71-4906-BF65ACB3F18B}"/>
              </a:ext>
            </a:extLst>
          </p:cNvPr>
          <p:cNvSpPr>
            <a:spLocks noGrp="1"/>
          </p:cNvSpPr>
          <p:nvPr>
            <p:ph type="title" hasCustomPrompt="1"/>
          </p:nvPr>
        </p:nvSpPr>
        <p:spPr>
          <a:xfrm>
            <a:off x="533400" y="457200"/>
            <a:ext cx="11225908" cy="365760"/>
          </a:xfrm>
        </p:spPr>
        <p:txBody>
          <a:bodyPr/>
          <a:lstStyle>
            <a:lvl1pPr>
              <a:defRPr/>
            </a:lvl1pPr>
          </a:lstStyle>
          <a:p>
            <a:r>
              <a:rPr lang="en-US"/>
              <a:t>Headline</a:t>
            </a:r>
          </a:p>
        </p:txBody>
      </p:sp>
      <p:sp>
        <p:nvSpPr>
          <p:cNvPr id="10" name="Text Placeholder 3">
            <a:extLst>
              <a:ext uri="{FF2B5EF4-FFF2-40B4-BE49-F238E27FC236}">
                <a16:creationId xmlns:a16="http://schemas.microsoft.com/office/drawing/2014/main" id="{DE9BD7EA-E899-D089-FEAB-6FE0EE224C80}"/>
              </a:ext>
            </a:extLst>
          </p:cNvPr>
          <p:cNvSpPr>
            <a:spLocks noGrp="1"/>
          </p:cNvSpPr>
          <p:nvPr>
            <p:ph type="body" sz="quarter" idx="10" hasCustomPrompt="1"/>
          </p:nvPr>
        </p:nvSpPr>
        <p:spPr>
          <a:xfrm>
            <a:off x="533400" y="932688"/>
            <a:ext cx="11225908" cy="365760"/>
          </a:xfrm>
        </p:spPr>
        <p:txBody>
          <a:bodyPr/>
          <a:lstStyle>
            <a:lvl1pPr marL="0" indent="0">
              <a:buNone/>
              <a:defRPr sz="2399">
                <a:solidFill>
                  <a:srgbClr val="0073E6"/>
                </a:solidFill>
              </a:defRPr>
            </a:lvl1pPr>
          </a:lstStyle>
          <a:p>
            <a:pPr lvl="0"/>
            <a:r>
              <a:rPr lang="en-US"/>
              <a:t>Subhead</a:t>
            </a:r>
          </a:p>
        </p:txBody>
      </p:sp>
      <p:sp>
        <p:nvSpPr>
          <p:cNvPr id="11" name="Date Placeholder 3">
            <a:extLst>
              <a:ext uri="{FF2B5EF4-FFF2-40B4-BE49-F238E27FC236}">
                <a16:creationId xmlns:a16="http://schemas.microsoft.com/office/drawing/2014/main" id="{4AD12B7B-9BEC-B963-9E98-666C7802DBA8}"/>
              </a:ext>
            </a:extLst>
          </p:cNvPr>
          <p:cNvSpPr txBox="1">
            <a:spLocks/>
          </p:cNvSpPr>
          <p:nvPr userDrawn="1"/>
        </p:nvSpPr>
        <p:spPr>
          <a:xfrm>
            <a:off x="11489635" y="6400800"/>
            <a:ext cx="692883"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50000"/>
              </a:lnSpc>
              <a:spcBef>
                <a:spcPct val="0"/>
              </a:spcBef>
              <a:spcAft>
                <a:spcPct val="0"/>
              </a:spcAft>
              <a:buClrTx/>
              <a:buSzTx/>
              <a:buFontTx/>
              <a:buNone/>
              <a:tabLst/>
              <a:defRPr/>
            </a:pPr>
            <a:fld id="{F19F85D4-6AC3-4CF9-A1A5-831DFC2C241F}" type="slidenum">
              <a:rPr lang="en-US" sz="800" b="0" smtClean="0">
                <a:solidFill>
                  <a:srgbClr val="0073E6"/>
                </a:solidFill>
              </a:rPr>
              <a:pPr marL="0" marR="0" lvl="0" indent="0" algn="l" defTabSz="914126" rtl="0" eaLnBrk="1" fontAlgn="base" latinLnBrk="0" hangingPunct="1">
                <a:lnSpc>
                  <a:spcPct val="150000"/>
                </a:lnSpc>
                <a:spcBef>
                  <a:spcPct val="0"/>
                </a:spcBef>
                <a:spcAft>
                  <a:spcPct val="0"/>
                </a:spcAft>
                <a:buClrTx/>
                <a:buSzTx/>
                <a:buFontTx/>
                <a:buNone/>
                <a:tabLst/>
                <a:defRPr/>
              </a:pPr>
              <a:t>‹#›</a:t>
            </a:fld>
            <a:r>
              <a:rPr kumimoji="0" lang="en-US" sz="800" b="0" i="0" u="none" strike="noStrike" kern="1200" cap="none" spc="0" normalizeH="0" baseline="0" noProof="0">
                <a:ln>
                  <a:noFill/>
                </a:ln>
                <a:solidFill>
                  <a:srgbClr val="0073E6"/>
                </a:solidFill>
                <a:effectLst/>
                <a:uLnTx/>
                <a:uFillTx/>
                <a:latin typeface="Arial" pitchFamily="34" charset="0"/>
                <a:ea typeface="MS PGothic" pitchFamily="34" charset="-128"/>
                <a:cs typeface="+mn-cs"/>
              </a:rPr>
              <a:t> </a:t>
            </a:r>
            <a:endParaRPr kumimoji="0" lang="en-US" sz="800" b="0" i="0" u="none" strike="noStrike" kern="1200" cap="none" spc="0" normalizeH="0" baseline="0" noProof="0">
              <a:ln>
                <a:noFill/>
              </a:ln>
              <a:solidFill>
                <a:srgbClr val="0073E6"/>
              </a:solidFill>
              <a:effectLst/>
              <a:uLnTx/>
              <a:uFillTx/>
              <a:latin typeface="+mj-lt"/>
              <a:ea typeface="MS PGothic" pitchFamily="34" charset="-128"/>
              <a:cs typeface="+mn-cs"/>
            </a:endParaRPr>
          </a:p>
        </p:txBody>
      </p:sp>
      <p:sp>
        <p:nvSpPr>
          <p:cNvPr id="12" name="Date Placeholder 3">
            <a:extLst>
              <a:ext uri="{FF2B5EF4-FFF2-40B4-BE49-F238E27FC236}">
                <a16:creationId xmlns:a16="http://schemas.microsoft.com/office/drawing/2014/main" id="{F02A090F-11A1-CB88-D962-4AFB9CDBF0B6}"/>
              </a:ext>
            </a:extLst>
          </p:cNvPr>
          <p:cNvSpPr txBox="1">
            <a:spLocks/>
          </p:cNvSpPr>
          <p:nvPr userDrawn="1"/>
        </p:nvSpPr>
        <p:spPr>
          <a:xfrm>
            <a:off x="371139" y="6135550"/>
            <a:ext cx="2154189" cy="70062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24313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407502"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3489432" cy="754025"/>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t>
            </a:r>
            <a:br>
              <a:rPr kumimoji="0" lang="en-GB" sz="900" b="0" i="0" u="none" strike="noStrike" kern="1200" cap="none" spc="0" normalizeH="0" baseline="0">
                <a:ln>
                  <a:noFill/>
                </a:ln>
                <a:solidFill>
                  <a:srgbClr val="FFFFFF"/>
                </a:solidFill>
                <a:effectLst/>
                <a:uLnTx/>
                <a:uFillTx/>
                <a:latin typeface="Arial" panose="020B0604020202020204"/>
                <a:ea typeface="+mn-ea"/>
                <a:cs typeface="+mn-cs"/>
              </a:rPr>
            </a:br>
            <a:r>
              <a:rPr kumimoji="0" lang="en-GB" sz="900" b="0" i="0" u="none" strike="noStrike" kern="1200" cap="none" spc="0" normalizeH="0" baseline="0">
                <a:ln>
                  <a:noFill/>
                </a:ln>
                <a:solidFill>
                  <a:srgbClr val="FFFFFF"/>
                </a:solidFill>
                <a:effectLst/>
                <a:uLnTx/>
                <a:uFillTx/>
                <a:latin typeface="Arial" panose="020B0604020202020204"/>
                <a:ea typeface="+mn-ea"/>
                <a:cs typeface="+mn-cs"/>
              </a:rPr>
              <a:t>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3" name="Picture 2" descr="A person holding a tablet&#10;&#10;Description automatically generated with medium confidence">
            <a:extLst>
              <a:ext uri="{FF2B5EF4-FFF2-40B4-BE49-F238E27FC236}">
                <a16:creationId xmlns:a16="http://schemas.microsoft.com/office/drawing/2014/main" id="{40EC61BF-2AF0-3EB0-E8A1-31E383E065E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350"/>
          <a:stretch/>
        </p:blipFill>
        <p:spPr>
          <a:xfrm>
            <a:off x="3623001" y="0"/>
            <a:ext cx="8784502" cy="6858000"/>
          </a:xfrm>
          <a:prstGeom prst="rect">
            <a:avLst/>
          </a:prstGeom>
        </p:spPr>
      </p:pic>
    </p:spTree>
    <p:extLst>
      <p:ext uri="{BB962C8B-B14F-4D97-AF65-F5344CB8AC3E}">
        <p14:creationId xmlns:p14="http://schemas.microsoft.com/office/powerpoint/2010/main" val="394661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Backcover-image">
    <p:spTree>
      <p:nvGrpSpPr>
        <p:cNvPr id="1" name=""/>
        <p:cNvGrpSpPr/>
        <p:nvPr/>
      </p:nvGrpSpPr>
      <p:grpSpPr>
        <a:xfrm>
          <a:off x="0" y="0"/>
          <a:ext cx="0" cy="0"/>
          <a:chOff x="0" y="0"/>
          <a:chExt cx="0" cy="0"/>
        </a:xfrm>
      </p:grpSpPr>
      <p:pic>
        <p:nvPicPr>
          <p:cNvPr id="2" name="Picture 1" descr="A blue background with a few squares&#10;&#10;Description automatically generated with medium confidence">
            <a:extLst>
              <a:ext uri="{FF2B5EF4-FFF2-40B4-BE49-F238E27FC236}">
                <a16:creationId xmlns:a16="http://schemas.microsoft.com/office/drawing/2014/main" id="{5D6E80AB-ABC5-F9E9-EC45-1212003A4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62"/>
          <a:stretch/>
        </p:blipFill>
        <p:spPr>
          <a:xfrm>
            <a:off x="0" y="0"/>
            <a:ext cx="12188825" cy="6858000"/>
          </a:xfrm>
          <a:prstGeom prst="rect">
            <a:avLst/>
          </a:prstGeom>
        </p:spPr>
      </p:pic>
      <p:sp>
        <p:nvSpPr>
          <p:cNvPr id="20" name="Rectangle 19">
            <a:extLst>
              <a:ext uri="{FF2B5EF4-FFF2-40B4-BE49-F238E27FC236}">
                <a16:creationId xmlns:a16="http://schemas.microsoft.com/office/drawing/2014/main" id="{364697CA-E0AC-EDFD-0A1A-A5242552B24C}"/>
              </a:ext>
            </a:extLst>
          </p:cNvPr>
          <p:cNvSpPr/>
          <p:nvPr userDrawn="1"/>
        </p:nvSpPr>
        <p:spPr>
          <a:xfrm>
            <a:off x="595551" y="5653476"/>
            <a:ext cx="4859676" cy="477026"/>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©2024 Zebra Technologies Corp. and/or its affiliates. All rights reserved. 02/24</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a:extLst>
              <a:ext uri="{FF2B5EF4-FFF2-40B4-BE49-F238E27FC236}">
                <a16:creationId xmlns:a16="http://schemas.microsoft.com/office/drawing/2014/main" id="{D123633B-9255-4831-E537-98BC42F448A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16239" y="4622307"/>
            <a:ext cx="1953830" cy="632286"/>
          </a:xfrm>
          <a:prstGeom prst="rect">
            <a:avLst/>
          </a:prstGeom>
        </p:spPr>
      </p:pic>
      <p:pic>
        <p:nvPicPr>
          <p:cNvPr id="7" name="Picture 6">
            <a:extLst>
              <a:ext uri="{FF2B5EF4-FFF2-40B4-BE49-F238E27FC236}">
                <a16:creationId xmlns:a16="http://schemas.microsoft.com/office/drawing/2014/main" id="{1A4B1407-01A2-08EC-FD1E-958C9FFB9CD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245637" y="-23469"/>
            <a:ext cx="6953946" cy="6890266"/>
          </a:xfrm>
          <a:prstGeom prst="rect">
            <a:avLst/>
          </a:prstGeom>
        </p:spPr>
      </p:pic>
    </p:spTree>
    <p:extLst>
      <p:ext uri="{BB962C8B-B14F-4D97-AF65-F5344CB8AC3E}">
        <p14:creationId xmlns:p14="http://schemas.microsoft.com/office/powerpoint/2010/main" val="56095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orient="horz" pos="304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theme" Target="../theme/theme5.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
        <p:nvSpPr>
          <p:cNvPr id="5" name="Date Placeholder 3">
            <a:extLst>
              <a:ext uri="{FF2B5EF4-FFF2-40B4-BE49-F238E27FC236}">
                <a16:creationId xmlns:a16="http://schemas.microsoft.com/office/drawing/2014/main" id="{CDA03021-70B2-E696-04C7-9643B6ADEB1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8E9299"/>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74943829"/>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83" r:id="rId3"/>
    <p:sldLayoutId id="2147484485" r:id="rId4"/>
    <p:sldLayoutId id="2147484488" r:id="rId5"/>
    <p:sldLayoutId id="2147484494" r:id="rId6"/>
    <p:sldLayoutId id="2147484513" r:id="rId7"/>
    <p:sldLayoutId id="2147484495" r:id="rId8"/>
    <p:sldLayoutId id="2147484496" r:id="rId9"/>
    <p:sldLayoutId id="2147484517" r:id="rId10"/>
    <p:sldLayoutId id="2147484516" r:id="rId11"/>
    <p:sldLayoutId id="2147484515" r:id="rId12"/>
    <p:sldLayoutId id="214748451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a:t>Click to enter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6AB3D4F2-E8F0-A4BA-DB59-0CB2F169B4BF}"/>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A7E02-50D1-0443-B346-08645CA26EA6}" type="slidenum">
              <a:rPr lang="en-US" smtClean="0"/>
              <a:t>‹#›</a:t>
            </a:fld>
            <a:endParaRPr lang="en-US"/>
          </a:p>
        </p:txBody>
      </p:sp>
    </p:spTree>
    <p:extLst>
      <p:ext uri="{BB962C8B-B14F-4D97-AF65-F5344CB8AC3E}">
        <p14:creationId xmlns:p14="http://schemas.microsoft.com/office/powerpoint/2010/main" val="2092695280"/>
      </p:ext>
    </p:extLst>
  </p:cSld>
  <p:clrMap bg1="lt1" tx1="dk1" bg2="lt2" tx2="dk2" accent1="accent1" accent2="accent2" accent3="accent3" accent4="accent4" accent5="accent5" accent6="accent6" hlink="hlink" folHlink="folHlink"/>
  <p:sldLayoutIdLst>
    <p:sldLayoutId id="2147484551" r:id="rId1"/>
  </p:sldLayoutIdLst>
  <p:hf hdr="0" ft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rgbClr val="0073E6"/>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348" y="2542785"/>
            <a:ext cx="10980211" cy="1578281"/>
          </a:xfrm>
          <a:prstGeom prst="rect">
            <a:avLst/>
          </a:prstGeom>
        </p:spPr>
        <p:txBody>
          <a:bodyPr vert="horz" lIns="0" tIns="0" rIns="0" bIns="0" rtlCol="0">
            <a:noAutofit/>
          </a:bodyPr>
          <a:lstStyle/>
          <a:p>
            <a:pPr lvl="0"/>
            <a:r>
              <a:rPr lang="en-US"/>
              <a:t>Click to enter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6AB3D4F2-E8F0-A4BA-DB59-0CB2F169B4BF}"/>
              </a:ext>
            </a:extLst>
          </p:cNvPr>
          <p:cNvSpPr>
            <a:spLocks noGrp="1"/>
          </p:cNvSpPr>
          <p:nvPr>
            <p:ph type="sldNum" sz="quarter" idx="4"/>
          </p:nvPr>
        </p:nvSpPr>
        <p:spPr>
          <a:xfrm>
            <a:off x="8609013" y="6356352"/>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2A7E02-50D1-0443-B346-08645CA26EA6}" type="slidenum">
              <a:rPr lang="en-US" smtClean="0"/>
              <a:t>‹#›</a:t>
            </a:fld>
            <a:endParaRPr lang="en-US"/>
          </a:p>
        </p:txBody>
      </p:sp>
    </p:spTree>
    <p:extLst>
      <p:ext uri="{BB962C8B-B14F-4D97-AF65-F5344CB8AC3E}">
        <p14:creationId xmlns:p14="http://schemas.microsoft.com/office/powerpoint/2010/main" val="3698586649"/>
      </p:ext>
    </p:extLst>
  </p:cSld>
  <p:clrMap bg1="lt1" tx1="dk1" bg2="lt2" tx2="dk2" accent1="accent1" accent2="accent2" accent3="accent3" accent4="accent4" accent5="accent5" accent6="accent6" hlink="hlink" folHlink="folHlink"/>
  <p:sldLayoutIdLst>
    <p:sldLayoutId id="2147484394" r:id="rId1"/>
  </p:sldLayoutIdLst>
  <p:hf hdr="0" ftr="0" dt="0"/>
  <p:txStyles>
    <p:title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p:titleStyle>
    <p:bodyStyle>
      <a:lvl1pPr marL="228462" indent="-228462" algn="l" defTabSz="913852" rtl="0" eaLnBrk="1" latinLnBrk="0" hangingPunct="1">
        <a:lnSpc>
          <a:spcPct val="100000"/>
        </a:lnSpc>
        <a:spcBef>
          <a:spcPts val="1000"/>
        </a:spcBef>
        <a:buClr>
          <a:srgbClr val="0073E6"/>
        </a:buClr>
        <a:buFont typeface="Arial" panose="020B0604020202020204" pitchFamily="34" charset="0"/>
        <a:buChar char="•"/>
        <a:defRPr sz="1998" kern="1200">
          <a:solidFill>
            <a:schemeClr val="tx1"/>
          </a:solidFill>
          <a:latin typeface="+mn-lt"/>
          <a:ea typeface="+mn-ea"/>
          <a:cs typeface="+mn-cs"/>
        </a:defRPr>
      </a:lvl1pPr>
      <a:lvl2pPr marL="457063" indent="-231705"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2pPr>
      <a:lvl3pPr marL="631635" indent="-172986" algn="l" defTabSz="913852"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240" indent="-228462" algn="l" defTabSz="913852"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166" indent="-228462" algn="l" defTabSz="913852"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2359686458"/>
      </p:ext>
    </p:extLst>
  </p:cSld>
  <p:clrMap bg1="lt1" tx1="dk1" bg2="lt2" tx2="dk2" accent1="accent1" accent2="accent2" accent3="accent3" accent4="accent4" accent5="accent5" accent6="accent6" hlink="hlink" folHlink="folHlink"/>
  <p:sldLayoutIdLst>
    <p:sldLayoutId id="2147484491" r:id="rId1"/>
    <p:sldLayoutId id="2147484493" r:id="rId2"/>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a:solidFill>
                <a:srgbClr val="000000"/>
              </a:solidFill>
              <a:latin typeface="Arial" panose="020B0604020202020204"/>
              <a:ea typeface="+mn-ea"/>
            </a:endParaRPr>
          </a:p>
        </p:txBody>
      </p:sp>
    </p:spTree>
    <p:extLst>
      <p:ext uri="{BB962C8B-B14F-4D97-AF65-F5344CB8AC3E}">
        <p14:creationId xmlns:p14="http://schemas.microsoft.com/office/powerpoint/2010/main" val="497692877"/>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 id="2147484537" r:id="rId17"/>
    <p:sldLayoutId id="2147484538" r:id="rId18"/>
    <p:sldLayoutId id="2147484539" r:id="rId19"/>
    <p:sldLayoutId id="2147484540" r:id="rId20"/>
    <p:sldLayoutId id="2147484541" r:id="rId21"/>
    <p:sldLayoutId id="2147484542" r:id="rId22"/>
    <p:sldLayoutId id="2147484543" r:id="rId23"/>
    <p:sldLayoutId id="2147484544" r:id="rId24"/>
    <p:sldLayoutId id="2147484545" r:id="rId25"/>
    <p:sldLayoutId id="2147484546" r:id="rId26"/>
    <p:sldLayoutId id="2147484547" r:id="rId27"/>
    <p:sldLayoutId id="2147484548" r:id="rId28"/>
    <p:sldLayoutId id="2147484549" r:id="rId29"/>
    <p:sldLayoutId id="214748455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12.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sv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10.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svg"/><Relationship Id="rId32" Type="http://schemas.openxmlformats.org/officeDocument/2006/relationships/image" Target="../media/image125.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3.svg"/><Relationship Id="rId19" Type="http://schemas.openxmlformats.org/officeDocument/2006/relationships/image" Target="../media/image112.pn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emf"/><Relationship Id="rId22" Type="http://schemas.openxmlformats.org/officeDocument/2006/relationships/image" Target="../media/image115.svg"/><Relationship Id="rId27" Type="http://schemas.openxmlformats.org/officeDocument/2006/relationships/image" Target="../media/image120.png"/><Relationship Id="rId30"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chainstoreage.com/study-retail-tech-investments-will-rise-10-2024#:~:text=Across%20all%20respondents%2C%20investments%20are,significant%20driver%20for%20new%20customers." TargetMode="Externa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1.png"/><Relationship Id="rId7" Type="http://schemas.openxmlformats.org/officeDocument/2006/relationships/image" Target="../media/image5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41.png"/><Relationship Id="rId7" Type="http://schemas.openxmlformats.org/officeDocument/2006/relationships/image" Target="../media/image60.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5.xml"/><Relationship Id="rId16" Type="http://schemas.openxmlformats.org/officeDocument/2006/relationships/image" Target="../media/image71.png"/><Relationship Id="rId1" Type="http://schemas.openxmlformats.org/officeDocument/2006/relationships/slideLayout" Target="../slideLayouts/slideLayout17.xml"/><Relationship Id="rId6" Type="http://schemas.openxmlformats.org/officeDocument/2006/relationships/image" Target="../media/image59.png"/><Relationship Id="rId11" Type="http://schemas.openxmlformats.org/officeDocument/2006/relationships/image" Target="../media/image66.svg"/><Relationship Id="rId5" Type="http://schemas.openxmlformats.org/officeDocument/2006/relationships/image" Target="../media/image56.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4.svg"/><Relationship Id="rId1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47AD8-F0CC-A27C-30C2-C984A8CBA596}"/>
            </a:ext>
          </a:extLst>
        </p:cNvPr>
        <p:cNvGrpSpPr/>
        <p:nvPr/>
      </p:nvGrpSpPr>
      <p:grpSpPr>
        <a:xfrm>
          <a:off x="0" y="0"/>
          <a:ext cx="0" cy="0"/>
          <a:chOff x="0" y="0"/>
          <a:chExt cx="0" cy="0"/>
        </a:xfrm>
      </p:grpSpPr>
      <p:sp>
        <p:nvSpPr>
          <p:cNvPr id="13" name="Rectangle 14">
            <a:extLst>
              <a:ext uri="{FF2B5EF4-FFF2-40B4-BE49-F238E27FC236}">
                <a16:creationId xmlns:a16="http://schemas.microsoft.com/office/drawing/2014/main" id="{275E2BFA-BA02-DD55-FACD-3B3F12FD1FFC}"/>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3" name="Rectangle 16">
            <a:extLst>
              <a:ext uri="{FF2B5EF4-FFF2-40B4-BE49-F238E27FC236}">
                <a16:creationId xmlns:a16="http://schemas.microsoft.com/office/drawing/2014/main" id="{FC1CB6A9-F7B3-D78F-0C33-F73B968D2C17}"/>
              </a:ext>
            </a:extLst>
          </p:cNvPr>
          <p:cNvSpPr>
            <a:spLocks noChangeArrowheads="1"/>
          </p:cNvSpPr>
          <p:nvPr/>
        </p:nvSpPr>
        <p:spPr bwMode="auto">
          <a:xfrm>
            <a:off x="526395" y="2631370"/>
            <a:ext cx="5588630" cy="79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spAutoFit/>
          </a:bodyPr>
          <a:lstStyle/>
          <a:p>
            <a:pPr defTabSz="914126" fontAlgn="auto">
              <a:lnSpc>
                <a:spcPts val="5458"/>
              </a:lnSpc>
              <a:spcBef>
                <a:spcPts val="0"/>
              </a:spcBef>
              <a:spcAft>
                <a:spcPts val="0"/>
              </a:spcAft>
            </a:pPr>
            <a:r>
              <a:rPr lang="en-US" sz="4799" b="1" kern="100">
                <a:solidFill>
                  <a:schemeClr val="bg1"/>
                </a:solidFill>
                <a:ea typeface="Calibri" panose="020F0502020204030204" pitchFamily="34" charset="0"/>
                <a:cs typeface="Arial" panose="020B0604020202020204" pitchFamily="34" charset="0"/>
              </a:rPr>
              <a:t>Get Retail Ready</a:t>
            </a:r>
          </a:p>
        </p:txBody>
      </p:sp>
      <p:sp>
        <p:nvSpPr>
          <p:cNvPr id="4" name="TextBox 3">
            <a:extLst>
              <a:ext uri="{FF2B5EF4-FFF2-40B4-BE49-F238E27FC236}">
                <a16:creationId xmlns:a16="http://schemas.microsoft.com/office/drawing/2014/main" id="{7CEF9FE3-3FF3-CBEF-1AB6-6EC1631078A6}"/>
              </a:ext>
            </a:extLst>
          </p:cNvPr>
          <p:cNvSpPr txBox="1"/>
          <p:nvPr/>
        </p:nvSpPr>
        <p:spPr>
          <a:xfrm>
            <a:off x="548879" y="3429000"/>
            <a:ext cx="5042164" cy="923330"/>
          </a:xfrm>
          <a:prstGeom prst="rect">
            <a:avLst/>
          </a:prstGeom>
          <a:noFill/>
        </p:spPr>
        <p:txBody>
          <a:bodyPr wrap="square" rtlCol="0">
            <a:spAutoFit/>
          </a:bodyPr>
          <a:lstStyle/>
          <a:p>
            <a:pPr defTabSz="913852" fontAlgn="auto">
              <a:spcAft>
                <a:spcPts val="0"/>
              </a:spcAft>
            </a:pPr>
            <a:r>
              <a:rPr lang="en-US" b="1" kern="100">
                <a:solidFill>
                  <a:prstClr val="white"/>
                </a:solidFill>
                <a:cs typeface="Arial" panose="020B0604020202020204" pitchFamily="34" charset="0"/>
              </a:rPr>
              <a:t>Enhance the customer experience </a:t>
            </a:r>
            <a:r>
              <a:rPr lang="en-US" kern="100">
                <a:solidFill>
                  <a:prstClr val="white"/>
                </a:solidFill>
                <a:cs typeface="Arial" panose="020B0604020202020204" pitchFamily="34" charset="0"/>
              </a:rPr>
              <a:t>when you utilize technology to </a:t>
            </a:r>
            <a:r>
              <a:rPr lang="en-US" b="1" kern="100">
                <a:solidFill>
                  <a:prstClr val="white"/>
                </a:solidFill>
                <a:cs typeface="Arial" panose="020B0604020202020204" pitchFamily="34" charset="0"/>
              </a:rPr>
              <a:t>maintain visible and accurate inventory</a:t>
            </a:r>
            <a:r>
              <a:rPr lang="en-US" kern="100">
                <a:solidFill>
                  <a:prstClr val="white"/>
                </a:solidFill>
                <a:cs typeface="Arial" panose="020B0604020202020204" pitchFamily="34" charset="0"/>
              </a:rPr>
              <a:t> and </a:t>
            </a:r>
            <a:r>
              <a:rPr lang="en-US" b="1" kern="100">
                <a:solidFill>
                  <a:prstClr val="white"/>
                </a:solidFill>
                <a:cs typeface="Arial" panose="020B0604020202020204" pitchFamily="34" charset="0"/>
              </a:rPr>
              <a:t>engage associates</a:t>
            </a:r>
            <a:endParaRPr lang="en-US" sz="1800" b="1" kern="10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84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79E01F4C-EC27-BAF6-8231-556CEACC02F0}"/>
              </a:ext>
            </a:extLst>
          </p:cNvPr>
          <p:cNvCxnSpPr>
            <a:cxnSpLocks/>
          </p:cNvCxnSpPr>
          <p:nvPr/>
        </p:nvCxnSpPr>
        <p:spPr>
          <a:xfrm>
            <a:off x="4859712" y="3166382"/>
            <a:ext cx="62285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C7FC45-1526-8FF9-BB8E-FA54C543BE70}"/>
              </a:ext>
            </a:extLst>
          </p:cNvPr>
          <p:cNvCxnSpPr>
            <a:cxnSpLocks/>
          </p:cNvCxnSpPr>
          <p:nvPr/>
        </p:nvCxnSpPr>
        <p:spPr>
          <a:xfrm>
            <a:off x="5012112" y="4591241"/>
            <a:ext cx="60761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364F3FFE-7E09-A02E-3C91-DE9607413D99}"/>
              </a:ext>
            </a:extLst>
          </p:cNvPr>
          <p:cNvSpPr>
            <a:spLocks noChangeArrowheads="1"/>
          </p:cNvSpPr>
          <p:nvPr/>
        </p:nvSpPr>
        <p:spPr bwMode="auto">
          <a:xfrm>
            <a:off x="0" y="44879"/>
            <a:ext cx="184683" cy="369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pPr defTabSz="914126" fontAlgn="auto">
              <a:spcBef>
                <a:spcPts val="0"/>
              </a:spcBef>
              <a:spcAft>
                <a:spcPts val="0"/>
              </a:spcAft>
            </a:pPr>
            <a:endParaRPr lang="en-US" sz="1799">
              <a:solidFill>
                <a:prstClr val="black"/>
              </a:solidFill>
              <a:latin typeface="Arial" panose="020B0604020202020204"/>
              <a:ea typeface="+mn-ea"/>
            </a:endParaRPr>
          </a:p>
        </p:txBody>
      </p:sp>
      <p:sp>
        <p:nvSpPr>
          <p:cNvPr id="8" name="Rectangle 4">
            <a:extLst>
              <a:ext uri="{FF2B5EF4-FFF2-40B4-BE49-F238E27FC236}">
                <a16:creationId xmlns:a16="http://schemas.microsoft.com/office/drawing/2014/main" id="{2A6A92DB-5E76-7236-5897-B8117E2BAC20}"/>
              </a:ext>
            </a:extLst>
          </p:cNvPr>
          <p:cNvSpPr>
            <a:spLocks noChangeArrowheads="1"/>
          </p:cNvSpPr>
          <p:nvPr/>
        </p:nvSpPr>
        <p:spPr bwMode="auto">
          <a:xfrm>
            <a:off x="-1" y="457974"/>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p>
            <a:pPr defTabSz="914126" fontAlgn="auto">
              <a:spcBef>
                <a:spcPts val="0"/>
              </a:spcBef>
              <a:spcAft>
                <a:spcPts val="0"/>
              </a:spcAft>
            </a:pPr>
            <a:endParaRPr lang="en-US" sz="1799">
              <a:solidFill>
                <a:prstClr val="black"/>
              </a:solidFill>
              <a:latin typeface="Arial" panose="020B0604020202020204"/>
              <a:ea typeface="+mn-ea"/>
            </a:endParaRPr>
          </a:p>
        </p:txBody>
      </p:sp>
      <p:grpSp>
        <p:nvGrpSpPr>
          <p:cNvPr id="4" name="Group 3">
            <a:extLst>
              <a:ext uri="{FF2B5EF4-FFF2-40B4-BE49-F238E27FC236}">
                <a16:creationId xmlns:a16="http://schemas.microsoft.com/office/drawing/2014/main" id="{4D880412-A8E0-D8FB-BC1C-1038364BCB1C}"/>
              </a:ext>
            </a:extLst>
          </p:cNvPr>
          <p:cNvGrpSpPr/>
          <p:nvPr/>
        </p:nvGrpSpPr>
        <p:grpSpPr>
          <a:xfrm>
            <a:off x="5678000" y="4847597"/>
            <a:ext cx="5543453" cy="819116"/>
            <a:chOff x="5339166" y="4626489"/>
            <a:chExt cx="5543453" cy="819116"/>
          </a:xfrm>
        </p:grpSpPr>
        <p:sp>
          <p:nvSpPr>
            <p:cNvPr id="10" name="Title 4">
              <a:extLst>
                <a:ext uri="{FF2B5EF4-FFF2-40B4-BE49-F238E27FC236}">
                  <a16:creationId xmlns:a16="http://schemas.microsoft.com/office/drawing/2014/main" id="{80CAF583-4F2F-AA62-908F-487998226807}"/>
                </a:ext>
              </a:extLst>
            </p:cNvPr>
            <p:cNvSpPr txBox="1">
              <a:spLocks/>
            </p:cNvSpPr>
            <p:nvPr/>
          </p:nvSpPr>
          <p:spPr>
            <a:xfrm>
              <a:off x="5342803" y="5166868"/>
              <a:ext cx="5539816" cy="27873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algn="l"/>
              <a:r>
                <a:rPr lang="en-US" sz="1400">
                  <a:solidFill>
                    <a:schemeClr val="tx1"/>
                  </a:solidFill>
                </a:rPr>
                <a:t>From inventory that’s accurate, visible and available for purchase </a:t>
              </a:r>
            </a:p>
          </p:txBody>
        </p:sp>
        <p:sp>
          <p:nvSpPr>
            <p:cNvPr id="16" name="Rectangle 15">
              <a:extLst>
                <a:ext uri="{FF2B5EF4-FFF2-40B4-BE49-F238E27FC236}">
                  <a16:creationId xmlns:a16="http://schemas.microsoft.com/office/drawing/2014/main" id="{CF3C0802-9B65-966A-0935-C17B2861293A}"/>
                </a:ext>
              </a:extLst>
            </p:cNvPr>
            <p:cNvSpPr/>
            <p:nvPr/>
          </p:nvSpPr>
          <p:spPr>
            <a:xfrm>
              <a:off x="5339166" y="4626489"/>
              <a:ext cx="5306180"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800" b="1" kern="100">
                  <a:solidFill>
                    <a:srgbClr val="0073E6"/>
                  </a:solidFill>
                  <a:latin typeface="Arial" panose="020B0604020202020204" pitchFamily="34" charset="0"/>
                  <a:cs typeface="Times New Roman" panose="02020603050405020304" pitchFamily="18" charset="0"/>
                </a:rPr>
                <a:t>5% Increase in Sales</a:t>
              </a:r>
            </a:p>
          </p:txBody>
        </p:sp>
      </p:grpSp>
      <p:grpSp>
        <p:nvGrpSpPr>
          <p:cNvPr id="7" name="Group 6">
            <a:extLst>
              <a:ext uri="{FF2B5EF4-FFF2-40B4-BE49-F238E27FC236}">
                <a16:creationId xmlns:a16="http://schemas.microsoft.com/office/drawing/2014/main" id="{A8F30690-7B22-6659-A003-E1CE934C3B9B}"/>
              </a:ext>
            </a:extLst>
          </p:cNvPr>
          <p:cNvGrpSpPr/>
          <p:nvPr/>
        </p:nvGrpSpPr>
        <p:grpSpPr>
          <a:xfrm>
            <a:off x="5668122" y="2016131"/>
            <a:ext cx="5517403" cy="1035726"/>
            <a:chOff x="5680915" y="1880964"/>
            <a:chExt cx="5517403" cy="1035726"/>
          </a:xfrm>
        </p:grpSpPr>
        <p:sp>
          <p:nvSpPr>
            <p:cNvPr id="13" name="Rectangle 12">
              <a:extLst>
                <a:ext uri="{FF2B5EF4-FFF2-40B4-BE49-F238E27FC236}">
                  <a16:creationId xmlns:a16="http://schemas.microsoft.com/office/drawing/2014/main" id="{ADA7EF05-6076-0819-8547-1E12A23DF6CC}"/>
                </a:ext>
              </a:extLst>
            </p:cNvPr>
            <p:cNvSpPr/>
            <p:nvPr/>
          </p:nvSpPr>
          <p:spPr>
            <a:xfrm>
              <a:off x="5794761" y="1880964"/>
              <a:ext cx="5403557"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914126" fontAlgn="auto">
                <a:spcBef>
                  <a:spcPts val="0"/>
                </a:spcBef>
                <a:spcAft>
                  <a:spcPts val="0"/>
                </a:spcAft>
              </a:pPr>
              <a:endParaRPr lang="en-US" sz="2800" b="1" kern="100">
                <a:solidFill>
                  <a:srgbClr val="0991D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0BB66ADD-479C-783E-548B-380D8FE9FD78}"/>
                </a:ext>
              </a:extLst>
            </p:cNvPr>
            <p:cNvSpPr txBox="1">
              <a:spLocks/>
            </p:cNvSpPr>
            <p:nvPr/>
          </p:nvSpPr>
          <p:spPr>
            <a:xfrm>
              <a:off x="5680915" y="2425083"/>
              <a:ext cx="4207195" cy="49160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marL="11109" lvl="1" defTabSz="914126" fontAlgn="auto">
                <a:spcBef>
                  <a:spcPts val="0"/>
                </a:spcBef>
                <a:spcAft>
                  <a:spcPts val="0"/>
                </a:spcAft>
                <a:buClr>
                  <a:srgbClr val="3D3FBB"/>
                </a:buClr>
              </a:pPr>
              <a:r>
                <a:rPr lang="en-US" sz="1400">
                  <a:solidFill>
                    <a:srgbClr val="000000"/>
                  </a:solidFill>
                  <a:latin typeface="Arial" panose="020B0604020202020204"/>
                  <a:ea typeface="+mj-ea"/>
                  <a:cs typeface="+mj-cs"/>
                </a:rPr>
                <a:t>For streamlined tasks, engaged employees and happier customers </a:t>
              </a:r>
            </a:p>
            <a:p>
              <a:pPr marL="11109" lvl="1" defTabSz="914126" fontAlgn="auto">
                <a:spcBef>
                  <a:spcPts val="0"/>
                </a:spcBef>
                <a:spcAft>
                  <a:spcPts val="0"/>
                </a:spcAft>
                <a:buClr>
                  <a:srgbClr val="3D3FBB"/>
                </a:buClr>
              </a:pPr>
              <a:endParaRPr lang="en-US" sz="1400" kern="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321041FF-3A12-B9D4-7567-398901FF61C9}"/>
              </a:ext>
            </a:extLst>
          </p:cNvPr>
          <p:cNvGrpSpPr/>
          <p:nvPr/>
        </p:nvGrpSpPr>
        <p:grpSpPr>
          <a:xfrm>
            <a:off x="5678000" y="3349207"/>
            <a:ext cx="5662194" cy="1053345"/>
            <a:chOff x="5717746" y="3331982"/>
            <a:chExt cx="5662194" cy="1053345"/>
          </a:xfrm>
        </p:grpSpPr>
        <p:sp>
          <p:nvSpPr>
            <p:cNvPr id="9" name="Rectangle 8">
              <a:extLst>
                <a:ext uri="{FF2B5EF4-FFF2-40B4-BE49-F238E27FC236}">
                  <a16:creationId xmlns:a16="http://schemas.microsoft.com/office/drawing/2014/main" id="{9D5B45CA-C318-359A-E7D7-295D3E64B309}"/>
                </a:ext>
              </a:extLst>
            </p:cNvPr>
            <p:cNvSpPr/>
            <p:nvPr/>
          </p:nvSpPr>
          <p:spPr>
            <a:xfrm>
              <a:off x="5717746" y="3331982"/>
              <a:ext cx="5662194" cy="6461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2800" b="1" kern="100">
                  <a:solidFill>
                    <a:srgbClr val="0073E6"/>
                  </a:solidFill>
                  <a:cs typeface="Times New Roman" panose="02020603050405020304" pitchFamily="18" charset="0"/>
                </a:rPr>
                <a:t>40% Reduction in Out-of-Stocks</a:t>
              </a:r>
            </a:p>
          </p:txBody>
        </p:sp>
        <p:sp>
          <p:nvSpPr>
            <p:cNvPr id="20" name="Title 4">
              <a:extLst>
                <a:ext uri="{FF2B5EF4-FFF2-40B4-BE49-F238E27FC236}">
                  <a16:creationId xmlns:a16="http://schemas.microsoft.com/office/drawing/2014/main" id="{200453BB-D860-64E7-7A52-9F940A2309CB}"/>
                </a:ext>
              </a:extLst>
            </p:cNvPr>
            <p:cNvSpPr txBox="1">
              <a:spLocks/>
            </p:cNvSpPr>
            <p:nvPr/>
          </p:nvSpPr>
          <p:spPr>
            <a:xfrm>
              <a:off x="5717746" y="3843040"/>
              <a:ext cx="4811150" cy="542287"/>
            </a:xfrm>
            <a:prstGeom prst="rect">
              <a:avLst/>
            </a:prstGeom>
            <a:noFill/>
            <a:ln w="28575">
              <a:noFill/>
            </a:ln>
          </p:spPr>
          <p:txBody>
            <a:bodyPr vert="horz" lIns="0" tIns="0" rIns="0" bIns="0" rtlCol="0" anchor="t" anchorCtr="0">
              <a:noAutofit/>
            </a:bodyPr>
            <a:lstStyle>
              <a:defPPr>
                <a:defRPr lang="en-US"/>
              </a:defPPr>
              <a:lvl1pPr algn="ctr" defTabSz="914126">
                <a:lnSpc>
                  <a:spcPct val="100000"/>
                </a:lnSpc>
                <a:spcBef>
                  <a:spcPct val="0"/>
                </a:spcBef>
                <a:buNone/>
                <a:defRPr sz="1000">
                  <a:solidFill>
                    <a:srgbClr val="000000"/>
                  </a:solidFill>
                  <a:latin typeface="Arial" panose="020B0604020202020204"/>
                  <a:ea typeface="+mj-ea"/>
                  <a:cs typeface="+mj-cs"/>
                </a:defRPr>
              </a:lvl1pPr>
            </a:lstStyle>
            <a:p>
              <a:pPr algn="l"/>
              <a:r>
                <a:rPr lang="en-US" sz="1400">
                  <a:solidFill>
                    <a:schemeClr val="tx1"/>
                  </a:solidFill>
                </a:rPr>
                <a:t>For cost savings and meeting customer expectations for specific product type and quantity  </a:t>
              </a:r>
            </a:p>
            <a:p>
              <a:pPr algn="l"/>
              <a:endParaRPr lang="en-US" sz="1400">
                <a:solidFill>
                  <a:schemeClr val="tx1"/>
                </a:solidFill>
              </a:endParaRPr>
            </a:p>
            <a:p>
              <a:pPr algn="l"/>
              <a:endParaRPr lang="en-US" sz="1400">
                <a:solidFill>
                  <a:srgbClr val="0073E6"/>
                </a:solidFill>
              </a:endParaRPr>
            </a:p>
          </p:txBody>
        </p:sp>
      </p:grpSp>
      <p:sp>
        <p:nvSpPr>
          <p:cNvPr id="11" name="Title 1">
            <a:extLst>
              <a:ext uri="{FF2B5EF4-FFF2-40B4-BE49-F238E27FC236}">
                <a16:creationId xmlns:a16="http://schemas.microsoft.com/office/drawing/2014/main" id="{5886DCE9-A2DF-8ECF-2488-73F0E1E33700}"/>
              </a:ext>
            </a:extLst>
          </p:cNvPr>
          <p:cNvSpPr txBox="1">
            <a:spLocks/>
          </p:cNvSpPr>
          <p:nvPr/>
        </p:nvSpPr>
        <p:spPr>
          <a:xfrm>
            <a:off x="476246" y="570743"/>
            <a:ext cx="9068807" cy="147462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Customer Success</a:t>
            </a:r>
          </a:p>
          <a:p>
            <a:pPr>
              <a:lnSpc>
                <a:spcPts val="3200"/>
              </a:lnSpc>
            </a:pPr>
            <a:r>
              <a:rPr lang="en-US" sz="3000" b="1">
                <a:solidFill>
                  <a:srgbClr val="0073E6"/>
                </a:solidFill>
              </a:rPr>
              <a:t>Renown global retailer significantly improves inventory management with RFID </a:t>
            </a:r>
          </a:p>
        </p:txBody>
      </p:sp>
      <p:sp>
        <p:nvSpPr>
          <p:cNvPr id="5" name="TextBox 4">
            <a:extLst>
              <a:ext uri="{FF2B5EF4-FFF2-40B4-BE49-F238E27FC236}">
                <a16:creationId xmlns:a16="http://schemas.microsoft.com/office/drawing/2014/main" id="{4B54238B-22DB-5231-94EA-042D68D401D3}"/>
              </a:ext>
            </a:extLst>
          </p:cNvPr>
          <p:cNvSpPr txBox="1"/>
          <p:nvPr/>
        </p:nvSpPr>
        <p:spPr>
          <a:xfrm>
            <a:off x="5610831" y="2069209"/>
            <a:ext cx="6103620" cy="523220"/>
          </a:xfrm>
          <a:prstGeom prst="rect">
            <a:avLst/>
          </a:prstGeom>
          <a:noFill/>
        </p:spPr>
        <p:txBody>
          <a:bodyPr wrap="square">
            <a:spAutoFit/>
          </a:bodyPr>
          <a:lstStyle/>
          <a:p>
            <a:r>
              <a:rPr lang="en-US" sz="2800" b="1" kern="100">
                <a:solidFill>
                  <a:srgbClr val="0073E6"/>
                </a:solidFill>
                <a:cs typeface="Times New Roman" panose="02020603050405020304" pitchFamily="18" charset="0"/>
              </a:rPr>
              <a:t>98% Inventory Accuracy </a:t>
            </a:r>
          </a:p>
        </p:txBody>
      </p:sp>
      <p:sp>
        <p:nvSpPr>
          <p:cNvPr id="26" name="Freeform 25">
            <a:extLst>
              <a:ext uri="{FF2B5EF4-FFF2-40B4-BE49-F238E27FC236}">
                <a16:creationId xmlns:a16="http://schemas.microsoft.com/office/drawing/2014/main" id="{560700E9-956E-4379-23E9-1EFC933C40A1}"/>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Inventory Accuracy and Stock Management</a:t>
            </a:r>
          </a:p>
        </p:txBody>
      </p:sp>
      <p:grpSp>
        <p:nvGrpSpPr>
          <p:cNvPr id="45" name="Group 44">
            <a:extLst>
              <a:ext uri="{FF2B5EF4-FFF2-40B4-BE49-F238E27FC236}">
                <a16:creationId xmlns:a16="http://schemas.microsoft.com/office/drawing/2014/main" id="{1E794BDF-1E64-147B-8BBF-F2136F3F1E0F}"/>
              </a:ext>
            </a:extLst>
          </p:cNvPr>
          <p:cNvGrpSpPr/>
          <p:nvPr/>
        </p:nvGrpSpPr>
        <p:grpSpPr>
          <a:xfrm>
            <a:off x="677991" y="1933073"/>
            <a:ext cx="4745428" cy="4453488"/>
            <a:chOff x="573716" y="1909010"/>
            <a:chExt cx="4856537" cy="4557762"/>
          </a:xfrm>
        </p:grpSpPr>
        <p:sp>
          <p:nvSpPr>
            <p:cNvPr id="19" name="Oval 18">
              <a:extLst>
                <a:ext uri="{FF2B5EF4-FFF2-40B4-BE49-F238E27FC236}">
                  <a16:creationId xmlns:a16="http://schemas.microsoft.com/office/drawing/2014/main" id="{F8AF16DA-E87C-7FC5-D191-C30C4A59B3B3}"/>
                </a:ext>
              </a:extLst>
            </p:cNvPr>
            <p:cNvSpPr/>
            <p:nvPr/>
          </p:nvSpPr>
          <p:spPr>
            <a:xfrm>
              <a:off x="872653" y="2217308"/>
              <a:ext cx="3887917" cy="3887917"/>
            </a:xfrm>
            <a:prstGeom prst="ellipse">
              <a:avLst/>
            </a:prstGeom>
            <a:solidFill>
              <a:schemeClr val="bg1"/>
            </a:solidFill>
            <a:ln>
              <a:no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6A2050DD-973D-16C0-1EB3-A3AD0733B6A0}"/>
                </a:ext>
              </a:extLst>
            </p:cNvPr>
            <p:cNvSpPr/>
            <p:nvPr/>
          </p:nvSpPr>
          <p:spPr>
            <a:xfrm>
              <a:off x="573716" y="1909010"/>
              <a:ext cx="4493341" cy="4493341"/>
            </a:xfrm>
            <a:prstGeom prst="ellipse">
              <a:avLst/>
            </a:prstGeom>
            <a:noFill/>
            <a:ln w="38100">
              <a:solidFill>
                <a:schemeClr val="bg1"/>
              </a:solidFill>
            </a:ln>
            <a:effectLst>
              <a:outerShdw blurRad="239872" dist="150581" dir="5400000" algn="t" rotWithShape="0">
                <a:schemeClr val="accent4">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CB5CB1E-7F02-ED06-B183-2779ACCF579B}"/>
                </a:ext>
              </a:extLst>
            </p:cNvPr>
            <p:cNvGrpSpPr/>
            <p:nvPr/>
          </p:nvGrpSpPr>
          <p:grpSpPr>
            <a:xfrm>
              <a:off x="593558" y="2389708"/>
              <a:ext cx="4836695" cy="4077064"/>
              <a:chOff x="593558" y="2389708"/>
              <a:chExt cx="4836695" cy="4077064"/>
            </a:xfrm>
          </p:grpSpPr>
          <p:pic>
            <p:nvPicPr>
              <p:cNvPr id="14" name="Picture 13" descr="A white electronic device with three buttons&#10;&#10;Description automatically generated">
                <a:extLst>
                  <a:ext uri="{FF2B5EF4-FFF2-40B4-BE49-F238E27FC236}">
                    <a16:creationId xmlns:a16="http://schemas.microsoft.com/office/drawing/2014/main" id="{7A508316-61FB-67A0-2FF3-2A11AA690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633" y="2389708"/>
                <a:ext cx="2852768" cy="2823980"/>
              </a:xfrm>
              <a:prstGeom prst="rect">
                <a:avLst/>
              </a:prstGeom>
            </p:spPr>
          </p:pic>
          <p:pic>
            <p:nvPicPr>
              <p:cNvPr id="35" name="Picture 34" descr="A roll of labels on a black background&#10;&#10;Description automatically generated">
                <a:extLst>
                  <a:ext uri="{FF2B5EF4-FFF2-40B4-BE49-F238E27FC236}">
                    <a16:creationId xmlns:a16="http://schemas.microsoft.com/office/drawing/2014/main" id="{60B7DCA5-C4B4-59E1-1E87-BB635269F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558" y="4297550"/>
                <a:ext cx="2492783" cy="2169222"/>
              </a:xfrm>
              <a:prstGeom prst="rect">
                <a:avLst/>
              </a:prstGeom>
            </p:spPr>
          </p:pic>
          <p:pic>
            <p:nvPicPr>
              <p:cNvPr id="41" name="Picture 40" descr="A black electronic device with a black background&#10;&#10;Description automatically generated">
                <a:extLst>
                  <a:ext uri="{FF2B5EF4-FFF2-40B4-BE49-F238E27FC236}">
                    <a16:creationId xmlns:a16="http://schemas.microsoft.com/office/drawing/2014/main" id="{6587B159-A071-EFE2-A102-77FE6106E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87" y="2860418"/>
                <a:ext cx="3095666" cy="3051098"/>
              </a:xfrm>
              <a:prstGeom prst="rect">
                <a:avLst/>
              </a:prstGeom>
            </p:spPr>
          </p:pic>
          <p:pic>
            <p:nvPicPr>
              <p:cNvPr id="42" name="Picture 41">
                <a:extLst>
                  <a:ext uri="{FF2B5EF4-FFF2-40B4-BE49-F238E27FC236}">
                    <a16:creationId xmlns:a16="http://schemas.microsoft.com/office/drawing/2014/main" id="{2D7B4453-EF98-D04E-4F35-CE6185FA199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272776" y="5150021"/>
                <a:ext cx="1451810" cy="965749"/>
              </a:xfrm>
              <a:prstGeom prst="rect">
                <a:avLst/>
              </a:prstGeom>
            </p:spPr>
          </p:pic>
        </p:grpSp>
      </p:grpSp>
    </p:spTree>
    <p:extLst>
      <p:ext uri="{BB962C8B-B14F-4D97-AF65-F5344CB8AC3E}">
        <p14:creationId xmlns:p14="http://schemas.microsoft.com/office/powerpoint/2010/main" val="358078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D618-ED2A-29AF-C1A2-2934AF3F26E4}"/>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07939240-3F02-978F-15B6-60014F7BB326}"/>
              </a:ext>
            </a:extLst>
          </p:cNvPr>
          <p:cNvGrpSpPr/>
          <p:nvPr/>
        </p:nvGrpSpPr>
        <p:grpSpPr>
          <a:xfrm>
            <a:off x="580448" y="4963603"/>
            <a:ext cx="10940069" cy="327694"/>
            <a:chOff x="580448" y="4343400"/>
            <a:chExt cx="10940069" cy="327694"/>
          </a:xfrm>
        </p:grpSpPr>
        <p:pic>
          <p:nvPicPr>
            <p:cNvPr id="31" name="Picture 30" descr="Shape&#10;&#10;Description automatically generated with low confidence">
              <a:extLst>
                <a:ext uri="{FF2B5EF4-FFF2-40B4-BE49-F238E27FC236}">
                  <a16:creationId xmlns:a16="http://schemas.microsoft.com/office/drawing/2014/main" id="{120B349D-BC80-EB4D-785B-28BCB37C75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2126132" y="2797716"/>
              <a:ext cx="327694" cy="3419062"/>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3082DF3C-7898-F71D-1D3C-923541D42B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5824548" y="2797716"/>
              <a:ext cx="327694" cy="3419062"/>
            </a:xfrm>
            <a:prstGeom prst="rect">
              <a:avLst/>
            </a:prstGeom>
          </p:spPr>
        </p:pic>
        <p:pic>
          <p:nvPicPr>
            <p:cNvPr id="33" name="Picture 32" descr="Shape&#10;&#10;Description automatically generated with low confidence">
              <a:extLst>
                <a:ext uri="{FF2B5EF4-FFF2-40B4-BE49-F238E27FC236}">
                  <a16:creationId xmlns:a16="http://schemas.microsoft.com/office/drawing/2014/main" id="{69CA6997-06B6-2742-5D3D-7481EE05FE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9647139" y="2797716"/>
              <a:ext cx="327694" cy="3419062"/>
            </a:xfrm>
            <a:prstGeom prst="rect">
              <a:avLst/>
            </a:prstGeom>
          </p:spPr>
        </p:pic>
      </p:grpSp>
      <p:pic>
        <p:nvPicPr>
          <p:cNvPr id="28" name="Picture 27" descr="Shape&#10;&#10;Description automatically generated with low confidence">
            <a:extLst>
              <a:ext uri="{FF2B5EF4-FFF2-40B4-BE49-F238E27FC236}">
                <a16:creationId xmlns:a16="http://schemas.microsoft.com/office/drawing/2014/main" id="{DDFEB00F-1870-72E6-D11F-15AD37579C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2126132" y="1269117"/>
            <a:ext cx="327694" cy="3419062"/>
          </a:xfrm>
          <a:prstGeom prst="rect">
            <a:avLst/>
          </a:prstGeom>
        </p:spPr>
      </p:pic>
      <p:pic>
        <p:nvPicPr>
          <p:cNvPr id="29" name="Picture 28" descr="Shape&#10;&#10;Description automatically generated with low confidence">
            <a:extLst>
              <a:ext uri="{FF2B5EF4-FFF2-40B4-BE49-F238E27FC236}">
                <a16:creationId xmlns:a16="http://schemas.microsoft.com/office/drawing/2014/main" id="{50B0937D-F145-B8EB-D392-76EADA5CBE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5796056" y="1269117"/>
            <a:ext cx="327694" cy="3419062"/>
          </a:xfrm>
          <a:prstGeom prst="rect">
            <a:avLst/>
          </a:prstGeom>
        </p:spPr>
      </p:pic>
      <p:sp>
        <p:nvSpPr>
          <p:cNvPr id="2" name="Title 1">
            <a:extLst>
              <a:ext uri="{FF2B5EF4-FFF2-40B4-BE49-F238E27FC236}">
                <a16:creationId xmlns:a16="http://schemas.microsoft.com/office/drawing/2014/main" id="{DCC7785E-F3C2-8E61-E00E-9CB15BD7C2E3}"/>
              </a:ext>
            </a:extLst>
          </p:cNvPr>
          <p:cNvSpPr txBox="1">
            <a:spLocks/>
          </p:cNvSpPr>
          <p:nvPr/>
        </p:nvSpPr>
        <p:spPr>
          <a:xfrm>
            <a:off x="476246" y="474456"/>
            <a:ext cx="10900727" cy="892264"/>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latin typeface="Arial" panose="020B0604020202020204"/>
              </a:rPr>
              <a:t>Zebra RAIN RFID Solutions Portfolio</a:t>
            </a:r>
          </a:p>
          <a:p>
            <a:r>
              <a:rPr lang="en-US" sz="3000" b="1">
                <a:solidFill>
                  <a:srgbClr val="0073E6"/>
                </a:solidFill>
              </a:rPr>
              <a:t>More transformation. No complication.</a:t>
            </a:r>
          </a:p>
        </p:txBody>
      </p:sp>
      <p:sp>
        <p:nvSpPr>
          <p:cNvPr id="4" name="TextBox 3">
            <a:extLst>
              <a:ext uri="{FF2B5EF4-FFF2-40B4-BE49-F238E27FC236}">
                <a16:creationId xmlns:a16="http://schemas.microsoft.com/office/drawing/2014/main" id="{ADFAF6DA-4251-4915-5E01-D3EF4280B05E}"/>
              </a:ext>
            </a:extLst>
          </p:cNvPr>
          <p:cNvSpPr txBox="1"/>
          <p:nvPr/>
        </p:nvSpPr>
        <p:spPr>
          <a:xfrm>
            <a:off x="1692876" y="4043529"/>
            <a:ext cx="0" cy="0"/>
          </a:xfrm>
          <a:prstGeom prst="rect">
            <a:avLst/>
          </a:prstGeom>
          <a:noFill/>
        </p:spPr>
        <p:txBody>
          <a:bodyPr wrap="none" lIns="0" tIns="0" rIns="0" bIns="0" rtlCol="0">
            <a:noAutofit/>
          </a:bodyPr>
          <a:lstStyle/>
          <a:p>
            <a:pPr algn="l"/>
            <a:endParaRPr lang="en-US" err="1"/>
          </a:p>
        </p:txBody>
      </p:sp>
      <p:sp>
        <p:nvSpPr>
          <p:cNvPr id="10" name="TextBox 9">
            <a:extLst>
              <a:ext uri="{FF2B5EF4-FFF2-40B4-BE49-F238E27FC236}">
                <a16:creationId xmlns:a16="http://schemas.microsoft.com/office/drawing/2014/main" id="{37474EF9-D38D-3FC1-8BFA-150961FF8F5C}"/>
              </a:ext>
            </a:extLst>
          </p:cNvPr>
          <p:cNvSpPr txBox="1"/>
          <p:nvPr/>
        </p:nvSpPr>
        <p:spPr>
          <a:xfrm>
            <a:off x="608507" y="5111411"/>
            <a:ext cx="3072947" cy="794867"/>
          </a:xfrm>
          <a:prstGeom prst="rect">
            <a:avLst/>
          </a:prstGeom>
          <a:noFill/>
        </p:spPr>
        <p:txBody>
          <a:bodyPr wrap="square" lIns="0" tIns="0" rIns="0" bIns="0" rtlCol="0">
            <a:noAutofit/>
          </a:bodyPr>
          <a:lstStyle/>
          <a:p>
            <a:pPr algn="l"/>
            <a:r>
              <a:rPr lang="en-US" sz="1500"/>
              <a:t>Gives your assets a digital voice with accurate, scalable RFID encoding solutions </a:t>
            </a:r>
          </a:p>
        </p:txBody>
      </p:sp>
      <p:sp>
        <p:nvSpPr>
          <p:cNvPr id="11" name="TextBox 10">
            <a:extLst>
              <a:ext uri="{FF2B5EF4-FFF2-40B4-BE49-F238E27FC236}">
                <a16:creationId xmlns:a16="http://schemas.microsoft.com/office/drawing/2014/main" id="{888312DE-1F89-D41B-A415-4D915C05905A}"/>
              </a:ext>
            </a:extLst>
          </p:cNvPr>
          <p:cNvSpPr txBox="1"/>
          <p:nvPr/>
        </p:nvSpPr>
        <p:spPr>
          <a:xfrm>
            <a:off x="4326629" y="5134751"/>
            <a:ext cx="3553114" cy="733312"/>
          </a:xfrm>
          <a:prstGeom prst="rect">
            <a:avLst/>
          </a:prstGeom>
          <a:noFill/>
        </p:spPr>
        <p:txBody>
          <a:bodyPr wrap="square" lIns="0" tIns="0" rIns="0" bIns="0" rtlCol="0">
            <a:noAutofit/>
          </a:bodyPr>
          <a:lstStyle/>
          <a:p>
            <a:pPr algn="l"/>
            <a:r>
              <a:rPr lang="en-US" sz="1500"/>
              <a:t>Includes a wide selection of RFID inlays, labels and tags to meet the requirements of most applications and budgets </a:t>
            </a:r>
          </a:p>
        </p:txBody>
      </p:sp>
      <p:sp>
        <p:nvSpPr>
          <p:cNvPr id="12" name="TextBox 11">
            <a:extLst>
              <a:ext uri="{FF2B5EF4-FFF2-40B4-BE49-F238E27FC236}">
                <a16:creationId xmlns:a16="http://schemas.microsoft.com/office/drawing/2014/main" id="{A9AB649D-20DB-6931-27B0-4605B71D8E75}"/>
              </a:ext>
            </a:extLst>
          </p:cNvPr>
          <p:cNvSpPr txBox="1"/>
          <p:nvPr/>
        </p:nvSpPr>
        <p:spPr>
          <a:xfrm>
            <a:off x="8160455" y="5126727"/>
            <a:ext cx="3530801" cy="773142"/>
          </a:xfrm>
          <a:prstGeom prst="rect">
            <a:avLst/>
          </a:prstGeom>
          <a:noFill/>
        </p:spPr>
        <p:txBody>
          <a:bodyPr wrap="square" lIns="0" tIns="0" rIns="0" bIns="0" rtlCol="0">
            <a:noAutofit/>
          </a:bodyPr>
          <a:lstStyle/>
          <a:p>
            <a:pPr algn="l"/>
            <a:r>
              <a:rPr lang="en-US" sz="1500"/>
              <a:t>Enables you to design an RFID solution and obtain support to maximize uptime post installation </a:t>
            </a:r>
          </a:p>
        </p:txBody>
      </p:sp>
      <p:grpSp>
        <p:nvGrpSpPr>
          <p:cNvPr id="26" name="Group 25">
            <a:extLst>
              <a:ext uri="{FF2B5EF4-FFF2-40B4-BE49-F238E27FC236}">
                <a16:creationId xmlns:a16="http://schemas.microsoft.com/office/drawing/2014/main" id="{D2F17A93-6257-D2F5-50F2-6C47DF9207B4}"/>
              </a:ext>
            </a:extLst>
          </p:cNvPr>
          <p:cNvGrpSpPr/>
          <p:nvPr/>
        </p:nvGrpSpPr>
        <p:grpSpPr>
          <a:xfrm>
            <a:off x="541174" y="1749286"/>
            <a:ext cx="11449393" cy="1759675"/>
            <a:chOff x="541174" y="1280159"/>
            <a:chExt cx="11449393" cy="1759675"/>
          </a:xfrm>
        </p:grpSpPr>
        <p:sp>
          <p:nvSpPr>
            <p:cNvPr id="6" name="TextBox 5">
              <a:extLst>
                <a:ext uri="{FF2B5EF4-FFF2-40B4-BE49-F238E27FC236}">
                  <a16:creationId xmlns:a16="http://schemas.microsoft.com/office/drawing/2014/main" id="{148F266B-88ED-5D75-9F61-B3926E0680CC}"/>
                </a:ext>
              </a:extLst>
            </p:cNvPr>
            <p:cNvSpPr txBox="1"/>
            <p:nvPr/>
          </p:nvSpPr>
          <p:spPr>
            <a:xfrm>
              <a:off x="600237" y="2468901"/>
              <a:ext cx="3375415" cy="520790"/>
            </a:xfrm>
            <a:prstGeom prst="rect">
              <a:avLst/>
            </a:prstGeom>
            <a:noFill/>
          </p:spPr>
          <p:txBody>
            <a:bodyPr wrap="none" lIns="0" tIns="0" rIns="0" bIns="0" rtlCol="0">
              <a:noAutofit/>
            </a:bodyPr>
            <a:lstStyle/>
            <a:p>
              <a:pPr algn="l"/>
              <a:r>
                <a:rPr lang="en-US" sz="1500"/>
                <a:t>Increases visibility and automation with</a:t>
              </a:r>
            </a:p>
            <a:p>
              <a:pPr algn="l"/>
              <a:r>
                <a:rPr lang="en-US" sz="1500"/>
                <a:t>unattended data capture </a:t>
              </a:r>
            </a:p>
          </p:txBody>
        </p:sp>
        <p:sp>
          <p:nvSpPr>
            <p:cNvPr id="8" name="TextBox 7">
              <a:extLst>
                <a:ext uri="{FF2B5EF4-FFF2-40B4-BE49-F238E27FC236}">
                  <a16:creationId xmlns:a16="http://schemas.microsoft.com/office/drawing/2014/main" id="{145F84C4-2521-1C11-5264-06394BC564A7}"/>
                </a:ext>
              </a:extLst>
            </p:cNvPr>
            <p:cNvSpPr txBox="1"/>
            <p:nvPr/>
          </p:nvSpPr>
          <p:spPr>
            <a:xfrm>
              <a:off x="4347560" y="2468901"/>
              <a:ext cx="3574130" cy="545375"/>
            </a:xfrm>
            <a:prstGeom prst="rect">
              <a:avLst/>
            </a:prstGeom>
            <a:noFill/>
          </p:spPr>
          <p:txBody>
            <a:bodyPr wrap="none" lIns="0" tIns="0" rIns="0" bIns="0" rtlCol="0">
              <a:noAutofit/>
            </a:bodyPr>
            <a:lstStyle/>
            <a:p>
              <a:pPr algn="l"/>
              <a:r>
                <a:rPr lang="en-US" sz="1500"/>
                <a:t>Allows you to read RFID tags in a wide</a:t>
              </a:r>
            </a:p>
            <a:p>
              <a:pPr algn="l"/>
              <a:r>
                <a:rPr lang="en-US" sz="1500"/>
                <a:t>variety of environments and use cases</a:t>
              </a:r>
            </a:p>
          </p:txBody>
        </p:sp>
        <p:sp>
          <p:nvSpPr>
            <p:cNvPr id="5" name="Rectangle 4">
              <a:extLst>
                <a:ext uri="{FF2B5EF4-FFF2-40B4-BE49-F238E27FC236}">
                  <a16:creationId xmlns:a16="http://schemas.microsoft.com/office/drawing/2014/main" id="{DBFE1DC9-AF57-587F-EE4B-A78362D2310B}"/>
                </a:ext>
              </a:extLst>
            </p:cNvPr>
            <p:cNvSpPr/>
            <p:nvPr/>
          </p:nvSpPr>
          <p:spPr>
            <a:xfrm>
              <a:off x="541174" y="1726165"/>
              <a:ext cx="3470989"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0073E6"/>
                  </a:solidFill>
                </a:rPr>
                <a:t>Fixed Readers</a:t>
              </a:r>
            </a:p>
          </p:txBody>
        </p:sp>
        <p:sp>
          <p:nvSpPr>
            <p:cNvPr id="7" name="Rectangle 6">
              <a:extLst>
                <a:ext uri="{FF2B5EF4-FFF2-40B4-BE49-F238E27FC236}">
                  <a16:creationId xmlns:a16="http://schemas.microsoft.com/office/drawing/2014/main" id="{B86809A5-3F25-0225-56DE-F165EFDF1C80}"/>
                </a:ext>
              </a:extLst>
            </p:cNvPr>
            <p:cNvSpPr/>
            <p:nvPr/>
          </p:nvSpPr>
          <p:spPr>
            <a:xfrm>
              <a:off x="4292228" y="1734115"/>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0073E6"/>
                  </a:solidFill>
                </a:rPr>
                <a:t>Antennas</a:t>
              </a:r>
            </a:p>
          </p:txBody>
        </p:sp>
        <p:sp>
          <p:nvSpPr>
            <p:cNvPr id="13" name="Rectangle 12">
              <a:extLst>
                <a:ext uri="{FF2B5EF4-FFF2-40B4-BE49-F238E27FC236}">
                  <a16:creationId xmlns:a16="http://schemas.microsoft.com/office/drawing/2014/main" id="{47CB0DA0-F1B8-9DB6-18F6-00537E171E1E}"/>
                </a:ext>
              </a:extLst>
            </p:cNvPr>
            <p:cNvSpPr/>
            <p:nvPr/>
          </p:nvSpPr>
          <p:spPr>
            <a:xfrm>
              <a:off x="8076763" y="1726163"/>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0073E6"/>
                  </a:solidFill>
                </a:rPr>
                <a:t>Handheld Readers</a:t>
              </a:r>
            </a:p>
          </p:txBody>
        </p:sp>
        <p:sp>
          <p:nvSpPr>
            <p:cNvPr id="15" name="TextBox 14">
              <a:extLst>
                <a:ext uri="{FF2B5EF4-FFF2-40B4-BE49-F238E27FC236}">
                  <a16:creationId xmlns:a16="http://schemas.microsoft.com/office/drawing/2014/main" id="{54C33613-230A-796D-7DB7-F3C9BF2AD369}"/>
                </a:ext>
              </a:extLst>
            </p:cNvPr>
            <p:cNvSpPr txBox="1"/>
            <p:nvPr/>
          </p:nvSpPr>
          <p:spPr>
            <a:xfrm>
              <a:off x="8151812" y="2468901"/>
              <a:ext cx="3838755" cy="570933"/>
            </a:xfrm>
            <a:prstGeom prst="rect">
              <a:avLst/>
            </a:prstGeom>
            <a:noFill/>
          </p:spPr>
          <p:txBody>
            <a:bodyPr wrap="none" lIns="0" tIns="0" rIns="0" bIns="0" rtlCol="0">
              <a:noAutofit/>
            </a:bodyPr>
            <a:lstStyle/>
            <a:p>
              <a:pPr algn="l"/>
              <a:r>
                <a:rPr lang="en-US" sz="1500"/>
                <a:t>Helps you achieve maximum visibility</a:t>
              </a:r>
            </a:p>
            <a:p>
              <a:pPr algn="l"/>
              <a:r>
                <a:rPr lang="en-US" sz="1500"/>
                <a:t>into the location of your enterprise assets</a:t>
              </a:r>
            </a:p>
          </p:txBody>
        </p:sp>
        <p:pic>
          <p:nvPicPr>
            <p:cNvPr id="17" name="Picture 16" descr="A black electronic device with a black background&#10;&#10;Description automatically generated">
              <a:extLst>
                <a:ext uri="{FF2B5EF4-FFF2-40B4-BE49-F238E27FC236}">
                  <a16:creationId xmlns:a16="http://schemas.microsoft.com/office/drawing/2014/main" id="{A372FB1C-8B24-C50A-9ED5-AB1042502A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7420" y="1280159"/>
              <a:ext cx="1177850" cy="1160892"/>
            </a:xfrm>
            <a:prstGeom prst="rect">
              <a:avLst/>
            </a:prstGeom>
          </p:spPr>
        </p:pic>
      </p:grpSp>
      <p:sp>
        <p:nvSpPr>
          <p:cNvPr id="19" name="TextBox 18">
            <a:extLst>
              <a:ext uri="{FF2B5EF4-FFF2-40B4-BE49-F238E27FC236}">
                <a16:creationId xmlns:a16="http://schemas.microsoft.com/office/drawing/2014/main" id="{D94FFA93-64CA-B335-F60E-2D372549E7AA}"/>
              </a:ext>
            </a:extLst>
          </p:cNvPr>
          <p:cNvSpPr txBox="1"/>
          <p:nvPr/>
        </p:nvSpPr>
        <p:spPr>
          <a:xfrm>
            <a:off x="8108302" y="-335902"/>
            <a:ext cx="914400" cy="914400"/>
          </a:xfrm>
          <a:prstGeom prst="rect">
            <a:avLst/>
          </a:prstGeom>
          <a:noFill/>
        </p:spPr>
        <p:txBody>
          <a:bodyPr wrap="none" lIns="0" tIns="0" rIns="0" bIns="0" rtlCol="0">
            <a:noAutofit/>
          </a:bodyPr>
          <a:lstStyle/>
          <a:p>
            <a:pPr algn="l"/>
            <a:endParaRPr lang="en-US" err="1"/>
          </a:p>
        </p:txBody>
      </p:sp>
      <p:sp>
        <p:nvSpPr>
          <p:cNvPr id="20" name="Rectangle 19">
            <a:extLst>
              <a:ext uri="{FF2B5EF4-FFF2-40B4-BE49-F238E27FC236}">
                <a16:creationId xmlns:a16="http://schemas.microsoft.com/office/drawing/2014/main" id="{D0028881-9C94-E07A-1EDB-ED20581994DC}"/>
              </a:ext>
            </a:extLst>
          </p:cNvPr>
          <p:cNvSpPr/>
          <p:nvPr/>
        </p:nvSpPr>
        <p:spPr>
          <a:xfrm>
            <a:off x="541174" y="4331594"/>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b="1">
                <a:solidFill>
                  <a:srgbClr val="0073E6"/>
                </a:solidFill>
              </a:rPr>
              <a:t>RFID</a:t>
            </a:r>
          </a:p>
          <a:p>
            <a:pPr algn="l"/>
            <a:r>
              <a:rPr lang="en-US" b="1">
                <a:solidFill>
                  <a:srgbClr val="0073E6"/>
                </a:solidFill>
              </a:rPr>
              <a:t>Printers</a:t>
            </a:r>
          </a:p>
        </p:txBody>
      </p:sp>
      <p:sp>
        <p:nvSpPr>
          <p:cNvPr id="21" name="Rectangle 20">
            <a:extLst>
              <a:ext uri="{FF2B5EF4-FFF2-40B4-BE49-F238E27FC236}">
                <a16:creationId xmlns:a16="http://schemas.microsoft.com/office/drawing/2014/main" id="{C315189C-C1E4-8416-F481-83625AE9A19C}"/>
              </a:ext>
            </a:extLst>
          </p:cNvPr>
          <p:cNvSpPr/>
          <p:nvPr/>
        </p:nvSpPr>
        <p:spPr>
          <a:xfrm>
            <a:off x="4292228" y="4331594"/>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sz="1800" b="1">
                <a:solidFill>
                  <a:srgbClr val="0073E6"/>
                </a:solidFill>
              </a:rPr>
              <a:t>RFID Labels</a:t>
            </a:r>
          </a:p>
          <a:p>
            <a:pPr algn="l"/>
            <a:r>
              <a:rPr lang="en-US" sz="1800" b="1">
                <a:solidFill>
                  <a:srgbClr val="0073E6"/>
                </a:solidFill>
              </a:rPr>
              <a:t>and Supplies</a:t>
            </a:r>
          </a:p>
        </p:txBody>
      </p:sp>
      <p:sp>
        <p:nvSpPr>
          <p:cNvPr id="22" name="Rectangle 21">
            <a:extLst>
              <a:ext uri="{FF2B5EF4-FFF2-40B4-BE49-F238E27FC236}">
                <a16:creationId xmlns:a16="http://schemas.microsoft.com/office/drawing/2014/main" id="{E8EFCD40-4B2C-A49A-6D67-27C7639AC829}"/>
              </a:ext>
            </a:extLst>
          </p:cNvPr>
          <p:cNvSpPr/>
          <p:nvPr/>
        </p:nvSpPr>
        <p:spPr>
          <a:xfrm>
            <a:off x="8076764" y="4331594"/>
            <a:ext cx="3474720" cy="640080"/>
          </a:xfrm>
          <a:prstGeom prst="rect">
            <a:avLst/>
          </a:prstGeom>
          <a:solidFill>
            <a:srgbClr val="E5EEF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l"/>
            <a:r>
              <a:rPr lang="en-US" sz="1800" b="1">
                <a:solidFill>
                  <a:srgbClr val="0073E6"/>
                </a:solidFill>
              </a:rPr>
              <a:t>OneCare and</a:t>
            </a:r>
          </a:p>
          <a:p>
            <a:pPr algn="l"/>
            <a:r>
              <a:rPr lang="en-US" sz="1800" b="1">
                <a:solidFill>
                  <a:srgbClr val="0073E6"/>
                </a:solidFill>
              </a:rPr>
              <a:t>Signature Services</a:t>
            </a:r>
          </a:p>
        </p:txBody>
      </p:sp>
      <p:pic>
        <p:nvPicPr>
          <p:cNvPr id="23" name="Picture 22" descr="A roll of labels on a black background&#10;&#10;Description automatically generated">
            <a:extLst>
              <a:ext uri="{FF2B5EF4-FFF2-40B4-BE49-F238E27FC236}">
                <a16:creationId xmlns:a16="http://schemas.microsoft.com/office/drawing/2014/main" id="{25135422-06CE-811D-0DE7-2C65CE630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964" y="3999506"/>
            <a:ext cx="1101731" cy="958727"/>
          </a:xfrm>
          <a:prstGeom prst="rect">
            <a:avLst/>
          </a:prstGeom>
        </p:spPr>
      </p:pic>
      <p:pic>
        <p:nvPicPr>
          <p:cNvPr id="24" name="Picture 23">
            <a:extLst>
              <a:ext uri="{FF2B5EF4-FFF2-40B4-BE49-F238E27FC236}">
                <a16:creationId xmlns:a16="http://schemas.microsoft.com/office/drawing/2014/main" id="{E7542E64-4E0D-E179-9AEB-9D282068ADC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46582" y="4453423"/>
            <a:ext cx="731012" cy="486271"/>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54FEF9E6-1BF7-D206-3A2A-D3DE0F0EED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45"/>
          <a:stretch/>
        </p:blipFill>
        <p:spPr>
          <a:xfrm rot="16200000" flipH="1">
            <a:off x="9642495" y="1269117"/>
            <a:ext cx="327694" cy="3419062"/>
          </a:xfrm>
          <a:prstGeom prst="rect">
            <a:avLst/>
          </a:prstGeom>
        </p:spPr>
      </p:pic>
      <p:pic>
        <p:nvPicPr>
          <p:cNvPr id="36" name="Graphic 35">
            <a:extLst>
              <a:ext uri="{FF2B5EF4-FFF2-40B4-BE49-F238E27FC236}">
                <a16:creationId xmlns:a16="http://schemas.microsoft.com/office/drawing/2014/main" id="{59CEB3F2-C2A5-AEDE-A2F5-682887016C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9814" y="4207483"/>
            <a:ext cx="1051383" cy="493063"/>
          </a:xfrm>
          <a:prstGeom prst="rect">
            <a:avLst/>
          </a:prstGeom>
        </p:spPr>
      </p:pic>
      <p:pic>
        <p:nvPicPr>
          <p:cNvPr id="3" name="Picture 2">
            <a:extLst>
              <a:ext uri="{FF2B5EF4-FFF2-40B4-BE49-F238E27FC236}">
                <a16:creationId xmlns:a16="http://schemas.microsoft.com/office/drawing/2014/main" id="{A2F60AEE-0392-14BB-2EEB-5C003B4A32E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169885" y="1336709"/>
            <a:ext cx="1999779" cy="1784926"/>
          </a:xfrm>
          <a:prstGeom prst="rect">
            <a:avLst/>
          </a:prstGeom>
        </p:spPr>
      </p:pic>
      <p:pic>
        <p:nvPicPr>
          <p:cNvPr id="9" name="Picture 8">
            <a:extLst>
              <a:ext uri="{FF2B5EF4-FFF2-40B4-BE49-F238E27FC236}">
                <a16:creationId xmlns:a16="http://schemas.microsoft.com/office/drawing/2014/main" id="{6F2C86F0-F95C-CC3A-E050-C24F9044203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37986" y="1739785"/>
            <a:ext cx="1712644" cy="1141763"/>
          </a:xfrm>
          <a:prstGeom prst="rect">
            <a:avLst/>
          </a:prstGeom>
        </p:spPr>
      </p:pic>
      <p:pic>
        <p:nvPicPr>
          <p:cNvPr id="14" name="Picture 13">
            <a:extLst>
              <a:ext uri="{FF2B5EF4-FFF2-40B4-BE49-F238E27FC236}">
                <a16:creationId xmlns:a16="http://schemas.microsoft.com/office/drawing/2014/main" id="{5CD9A895-F9F0-8D1E-4935-10A5A50D7D9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572769" y="3370139"/>
            <a:ext cx="2629446" cy="1835658"/>
          </a:xfrm>
          <a:prstGeom prst="rect">
            <a:avLst/>
          </a:prstGeom>
        </p:spPr>
      </p:pic>
    </p:spTree>
    <p:extLst>
      <p:ext uri="{BB962C8B-B14F-4D97-AF65-F5344CB8AC3E}">
        <p14:creationId xmlns:p14="http://schemas.microsoft.com/office/powerpoint/2010/main" val="820719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2FEB-F09A-F90C-639A-8EF6559BD4B8}"/>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39469024-3F40-6BC5-8CAF-7605623BE161}"/>
              </a:ext>
            </a:extLst>
          </p:cNvPr>
          <p:cNvSpPr>
            <a:spLocks noChangeArrowheads="1"/>
          </p:cNvSpPr>
          <p:nvPr/>
        </p:nvSpPr>
        <p:spPr bwMode="auto">
          <a:xfrm>
            <a:off x="513215" y="537801"/>
            <a:ext cx="8123074" cy="46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eaLnBrk="0" fontAlgn="base" hangingPunct="0">
              <a:spcBef>
                <a:spcPct val="0"/>
              </a:spcBef>
              <a:spcAft>
                <a:spcPct val="0"/>
              </a:spcAft>
            </a:pPr>
            <a:r>
              <a:rPr lang="en-US" sz="2999" b="1">
                <a:solidFill>
                  <a:srgbClr val="0173E6"/>
                </a:solidFill>
                <a:ea typeface="Calibri" panose="020F0502020204030204" pitchFamily="34" charset="0"/>
              </a:rPr>
              <a:t>A Commitment to Innovation</a:t>
            </a:r>
            <a:endParaRPr lang="en-US" altLang="en-US" sz="2999" b="1">
              <a:solidFill>
                <a:srgbClr val="0173E6"/>
              </a:solidFill>
              <a:latin typeface="+mj-lt"/>
            </a:endParaRPr>
          </a:p>
        </p:txBody>
      </p:sp>
      <p:sp>
        <p:nvSpPr>
          <p:cNvPr id="2" name="Right Arrow 4">
            <a:extLst>
              <a:ext uri="{FF2B5EF4-FFF2-40B4-BE49-F238E27FC236}">
                <a16:creationId xmlns:a16="http://schemas.microsoft.com/office/drawing/2014/main" id="{4CB44E84-2B55-C2B9-4002-2D321E1755D2}"/>
              </a:ext>
            </a:extLst>
          </p:cNvPr>
          <p:cNvSpPr/>
          <p:nvPr/>
        </p:nvSpPr>
        <p:spPr>
          <a:xfrm>
            <a:off x="513214" y="1343536"/>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FA1387-DF30-9495-5F08-3C4CF5AF15B2}"/>
              </a:ext>
            </a:extLst>
          </p:cNvPr>
          <p:cNvSpPr/>
          <p:nvPr/>
        </p:nvSpPr>
        <p:spPr>
          <a:xfrm>
            <a:off x="504796" y="2190152"/>
            <a:ext cx="1064048" cy="615434"/>
          </a:xfrm>
          <a:prstGeom prst="rect">
            <a:avLst/>
          </a:prstGeom>
        </p:spPr>
        <p:txBody>
          <a:bodyPr wrap="square" lIns="121803" tIns="60901" rIns="121803" bIns="60901">
            <a:spAutoFit/>
          </a:bodyPr>
          <a:lstStyle/>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Founded as Data Specialties by</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Ed Kaplan and </a:t>
            </a:r>
          </a:p>
          <a:p>
            <a:pPr fontAlgn="base">
              <a:spcBef>
                <a:spcPct val="0"/>
              </a:spcBef>
              <a:spcAft>
                <a:spcPct val="0"/>
              </a:spcAft>
              <a:defRPr sz="1800">
                <a:solidFill>
                  <a:srgbClr val="000000"/>
                </a:solidFill>
              </a:defRPr>
            </a:pPr>
            <a:r>
              <a:rPr lang="en-US" sz="800" kern="0">
                <a:solidFill>
                  <a:schemeClr val="tx1">
                    <a:lumMod val="50000"/>
                    <a:lumOff val="50000"/>
                  </a:schemeClr>
                </a:solidFill>
                <a:cs typeface="Franklin Gothic Medium"/>
              </a:rPr>
              <a:t>Gary </a:t>
            </a:r>
            <a:r>
              <a:rPr lang="en-US" sz="800" kern="0" err="1">
                <a:solidFill>
                  <a:schemeClr val="tx1">
                    <a:lumMod val="50000"/>
                    <a:lumOff val="50000"/>
                  </a:schemeClr>
                </a:solidFill>
                <a:cs typeface="Franklin Gothic Medium"/>
              </a:rPr>
              <a:t>Cless</a:t>
            </a:r>
            <a:endParaRPr lang="en-US" sz="800" kern="0">
              <a:solidFill>
                <a:schemeClr val="tx1">
                  <a:lumMod val="50000"/>
                  <a:lumOff val="50000"/>
                </a:schemeClr>
              </a:solidFill>
              <a:cs typeface="Franklin Gothic Medium"/>
            </a:endParaRPr>
          </a:p>
        </p:txBody>
      </p:sp>
      <p:sp>
        <p:nvSpPr>
          <p:cNvPr id="6" name="Rectangle 5">
            <a:extLst>
              <a:ext uri="{FF2B5EF4-FFF2-40B4-BE49-F238E27FC236}">
                <a16:creationId xmlns:a16="http://schemas.microsoft.com/office/drawing/2014/main" id="{A31FA604-92A4-9AB4-0A91-0641D528E183}"/>
              </a:ext>
            </a:extLst>
          </p:cNvPr>
          <p:cNvSpPr/>
          <p:nvPr/>
        </p:nvSpPr>
        <p:spPr>
          <a:xfrm>
            <a:off x="568630" y="1368131"/>
            <a:ext cx="939826" cy="276999"/>
          </a:xfrm>
          <a:prstGeom prst="rect">
            <a:avLst/>
          </a:prstGeom>
        </p:spPr>
        <p:txBody>
          <a:bodyPr wrap="square">
            <a:spAutoFit/>
          </a:bodyPr>
          <a:lstStyle/>
          <a:p>
            <a:pPr algn="ctr"/>
            <a:r>
              <a:rPr lang="en-US" sz="1200" kern="0">
                <a:solidFill>
                  <a:schemeClr val="bg1"/>
                </a:solidFill>
              </a:rPr>
              <a:t>1969</a:t>
            </a:r>
            <a:endParaRPr lang="en-US" sz="1200">
              <a:solidFill>
                <a:schemeClr val="bg1"/>
              </a:solidFill>
            </a:endParaRPr>
          </a:p>
        </p:txBody>
      </p:sp>
      <p:sp>
        <p:nvSpPr>
          <p:cNvPr id="7" name="Rectangle 6">
            <a:extLst>
              <a:ext uri="{FF2B5EF4-FFF2-40B4-BE49-F238E27FC236}">
                <a16:creationId xmlns:a16="http://schemas.microsoft.com/office/drawing/2014/main" id="{3ACBA867-FDFA-1638-1B65-777D3ACEBA53}"/>
              </a:ext>
            </a:extLst>
          </p:cNvPr>
          <p:cNvSpPr/>
          <p:nvPr/>
        </p:nvSpPr>
        <p:spPr>
          <a:xfrm>
            <a:off x="1921417" y="1368131"/>
            <a:ext cx="524503" cy="276999"/>
          </a:xfrm>
          <a:prstGeom prst="rect">
            <a:avLst/>
          </a:prstGeom>
        </p:spPr>
        <p:txBody>
          <a:bodyPr wrap="none">
            <a:spAutoFit/>
          </a:bodyPr>
          <a:lstStyle/>
          <a:p>
            <a:pPr algn="ctr"/>
            <a:r>
              <a:rPr lang="en-US" sz="1200" kern="0">
                <a:solidFill>
                  <a:schemeClr val="bg1"/>
                </a:solidFill>
              </a:rPr>
              <a:t>1979</a:t>
            </a:r>
            <a:endParaRPr lang="en-US" sz="1200">
              <a:solidFill>
                <a:schemeClr val="bg1"/>
              </a:solidFill>
            </a:endParaRPr>
          </a:p>
        </p:txBody>
      </p:sp>
      <p:sp>
        <p:nvSpPr>
          <p:cNvPr id="8" name="Rectangle 7">
            <a:extLst>
              <a:ext uri="{FF2B5EF4-FFF2-40B4-BE49-F238E27FC236}">
                <a16:creationId xmlns:a16="http://schemas.microsoft.com/office/drawing/2014/main" id="{44E8D05F-BF0A-14BD-5062-16754DCA1218}"/>
              </a:ext>
            </a:extLst>
          </p:cNvPr>
          <p:cNvSpPr/>
          <p:nvPr/>
        </p:nvSpPr>
        <p:spPr>
          <a:xfrm>
            <a:off x="3146123" y="1368131"/>
            <a:ext cx="524503" cy="276999"/>
          </a:xfrm>
          <a:prstGeom prst="rect">
            <a:avLst/>
          </a:prstGeom>
        </p:spPr>
        <p:txBody>
          <a:bodyPr wrap="none">
            <a:spAutoFit/>
          </a:bodyPr>
          <a:lstStyle/>
          <a:p>
            <a:pPr algn="ctr"/>
            <a:r>
              <a:rPr lang="en-US" sz="1200" kern="0">
                <a:solidFill>
                  <a:schemeClr val="bg1"/>
                </a:solidFill>
              </a:rPr>
              <a:t>1991</a:t>
            </a:r>
            <a:endParaRPr lang="en-US" sz="1200">
              <a:solidFill>
                <a:schemeClr val="bg1"/>
              </a:solidFill>
            </a:endParaRPr>
          </a:p>
        </p:txBody>
      </p:sp>
      <p:sp>
        <p:nvSpPr>
          <p:cNvPr id="10" name="Rectangle 9">
            <a:extLst>
              <a:ext uri="{FF2B5EF4-FFF2-40B4-BE49-F238E27FC236}">
                <a16:creationId xmlns:a16="http://schemas.microsoft.com/office/drawing/2014/main" id="{F0E6EC43-C7B0-F5D9-ABDC-D57DEA4B5644}"/>
              </a:ext>
            </a:extLst>
          </p:cNvPr>
          <p:cNvSpPr/>
          <p:nvPr/>
        </p:nvSpPr>
        <p:spPr>
          <a:xfrm>
            <a:off x="4206632" y="1368131"/>
            <a:ext cx="1428545" cy="276999"/>
          </a:xfrm>
          <a:prstGeom prst="rect">
            <a:avLst/>
          </a:prstGeom>
        </p:spPr>
        <p:txBody>
          <a:bodyPr wrap="square">
            <a:spAutoFit/>
          </a:bodyPr>
          <a:lstStyle/>
          <a:p>
            <a:pPr algn="ctr"/>
            <a:r>
              <a:rPr lang="en-US" sz="1200" kern="0">
                <a:solidFill>
                  <a:schemeClr val="bg1"/>
                </a:solidFill>
              </a:rPr>
              <a:t>2004</a:t>
            </a:r>
            <a:endParaRPr lang="en-US" sz="1200">
              <a:solidFill>
                <a:schemeClr val="bg1"/>
              </a:solidFill>
            </a:endParaRPr>
          </a:p>
        </p:txBody>
      </p:sp>
      <p:sp>
        <p:nvSpPr>
          <p:cNvPr id="12" name="Rectangle 11">
            <a:extLst>
              <a:ext uri="{FF2B5EF4-FFF2-40B4-BE49-F238E27FC236}">
                <a16:creationId xmlns:a16="http://schemas.microsoft.com/office/drawing/2014/main" id="{F4B13D5A-6607-4487-CE88-A3D6573735FD}"/>
              </a:ext>
            </a:extLst>
          </p:cNvPr>
          <p:cNvSpPr/>
          <p:nvPr/>
        </p:nvSpPr>
        <p:spPr>
          <a:xfrm>
            <a:off x="1626755" y="2190152"/>
            <a:ext cx="1161871"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handheld laser barcode scanner </a:t>
            </a:r>
          </a:p>
        </p:txBody>
      </p:sp>
      <p:sp>
        <p:nvSpPr>
          <p:cNvPr id="13" name="Rectangle 12">
            <a:extLst>
              <a:ext uri="{FF2B5EF4-FFF2-40B4-BE49-F238E27FC236}">
                <a16:creationId xmlns:a16="http://schemas.microsoft.com/office/drawing/2014/main" id="{F63944A7-3CE4-1E58-54D1-A06574EC70FF}"/>
              </a:ext>
            </a:extLst>
          </p:cNvPr>
          <p:cNvSpPr/>
          <p:nvPr/>
        </p:nvSpPr>
        <p:spPr>
          <a:xfrm>
            <a:off x="2753124" y="2190152"/>
            <a:ext cx="1221870" cy="36921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laser-scannable</a:t>
            </a:r>
            <a:br>
              <a:rPr lang="en-US" sz="800" kern="0">
                <a:solidFill>
                  <a:schemeClr val="tx1">
                    <a:lumMod val="50000"/>
                    <a:lumOff val="50000"/>
                  </a:schemeClr>
                </a:solidFill>
              </a:rPr>
            </a:br>
            <a:r>
              <a:rPr lang="en-US" sz="800" kern="0">
                <a:solidFill>
                  <a:schemeClr val="tx1">
                    <a:lumMod val="50000"/>
                    <a:lumOff val="50000"/>
                  </a:schemeClr>
                </a:solidFill>
              </a:rPr>
              <a:t>2D barcode </a:t>
            </a:r>
          </a:p>
        </p:txBody>
      </p:sp>
      <p:sp>
        <p:nvSpPr>
          <p:cNvPr id="14" name="Rectangle 13">
            <a:extLst>
              <a:ext uri="{FF2B5EF4-FFF2-40B4-BE49-F238E27FC236}">
                <a16:creationId xmlns:a16="http://schemas.microsoft.com/office/drawing/2014/main" id="{41E7BCC8-EEC4-0A5F-ED5C-0F82842DA2CA}"/>
              </a:ext>
            </a:extLst>
          </p:cNvPr>
          <p:cNvSpPr/>
          <p:nvPr/>
        </p:nvSpPr>
        <p:spPr>
          <a:xfrm>
            <a:off x="4172587" y="2190152"/>
            <a:ext cx="1553865"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First rugged RFID handheld and first enterprise digital assistant (EDA)</a:t>
            </a:r>
          </a:p>
        </p:txBody>
      </p:sp>
      <p:sp>
        <p:nvSpPr>
          <p:cNvPr id="15" name="Rectangle 14">
            <a:extLst>
              <a:ext uri="{FF2B5EF4-FFF2-40B4-BE49-F238E27FC236}">
                <a16:creationId xmlns:a16="http://schemas.microsoft.com/office/drawing/2014/main" id="{2E4F1E75-1D0D-B2B4-69F3-B1069A2DE4B1}"/>
              </a:ext>
            </a:extLst>
          </p:cNvPr>
          <p:cNvSpPr/>
          <p:nvPr/>
        </p:nvSpPr>
        <p:spPr>
          <a:xfrm>
            <a:off x="5724295" y="2190152"/>
            <a:ext cx="1181397"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a:solidFill>
                  <a:schemeClr val="tx1">
                    <a:lumMod val="50000"/>
                    <a:lumOff val="50000"/>
                  </a:schemeClr>
                </a:solidFill>
              </a:rPr>
              <a:t>Motorola Solutions’ Enterprise Business</a:t>
            </a:r>
          </a:p>
        </p:txBody>
      </p:sp>
      <p:sp>
        <p:nvSpPr>
          <p:cNvPr id="18" name="Rectangle 17">
            <a:extLst>
              <a:ext uri="{FF2B5EF4-FFF2-40B4-BE49-F238E27FC236}">
                <a16:creationId xmlns:a16="http://schemas.microsoft.com/office/drawing/2014/main" id="{DCBEAF47-8DD9-D0FA-FFD7-C5DD80736C0E}"/>
              </a:ext>
            </a:extLst>
          </p:cNvPr>
          <p:cNvSpPr/>
          <p:nvPr/>
        </p:nvSpPr>
        <p:spPr>
          <a:xfrm>
            <a:off x="6877317" y="2190152"/>
            <a:ext cx="1315523" cy="492323"/>
          </a:xfrm>
          <a:prstGeom prst="rect">
            <a:avLst/>
          </a:prstGeom>
        </p:spPr>
        <p:txBody>
          <a:bodyPr wrap="square" lIns="121803" tIns="60901" rIns="121803" bIns="60901">
            <a:spAutoFit/>
          </a:bodyPr>
          <a:lstStyle/>
          <a:p>
            <a:pPr>
              <a:defRPr sz="1800">
                <a:solidFill>
                  <a:srgbClr val="000000"/>
                </a:solidFill>
              </a:defRPr>
            </a:pPr>
            <a:r>
              <a:rPr lang="en-US" sz="800" kern="0">
                <a:solidFill>
                  <a:schemeClr val="tx1">
                    <a:lumMod val="50000"/>
                    <a:lumOff val="50000"/>
                  </a:schemeClr>
                </a:solidFill>
              </a:rPr>
              <a:t>Becomes the official on-field player-tracking provider of the NFL</a:t>
            </a:r>
          </a:p>
        </p:txBody>
      </p:sp>
      <p:sp>
        <p:nvSpPr>
          <p:cNvPr id="19" name="Rectangle 18">
            <a:extLst>
              <a:ext uri="{FF2B5EF4-FFF2-40B4-BE49-F238E27FC236}">
                <a16:creationId xmlns:a16="http://schemas.microsoft.com/office/drawing/2014/main" id="{BA5394CE-9872-CA0E-6D71-0D7DAEC05487}"/>
              </a:ext>
            </a:extLst>
          </p:cNvPr>
          <p:cNvSpPr/>
          <p:nvPr/>
        </p:nvSpPr>
        <p:spPr>
          <a:xfrm>
            <a:off x="8333821" y="1368131"/>
            <a:ext cx="2889700" cy="276999"/>
          </a:xfrm>
          <a:prstGeom prst="rect">
            <a:avLst/>
          </a:prstGeom>
        </p:spPr>
        <p:txBody>
          <a:bodyPr wrap="square">
            <a:spAutoFit/>
          </a:bodyPr>
          <a:lstStyle/>
          <a:p>
            <a:pPr algn="ctr"/>
            <a:r>
              <a:rPr lang="en-US" sz="1200" kern="0">
                <a:solidFill>
                  <a:schemeClr val="bg1"/>
                </a:solidFill>
              </a:rPr>
              <a:t>2015 - 2016</a:t>
            </a:r>
            <a:endParaRPr lang="en-US" sz="1200">
              <a:solidFill>
                <a:schemeClr val="bg1"/>
              </a:solidFill>
            </a:endParaRPr>
          </a:p>
        </p:txBody>
      </p:sp>
      <p:sp>
        <p:nvSpPr>
          <p:cNvPr id="20" name="Rectangle 19">
            <a:extLst>
              <a:ext uri="{FF2B5EF4-FFF2-40B4-BE49-F238E27FC236}">
                <a16:creationId xmlns:a16="http://schemas.microsoft.com/office/drawing/2014/main" id="{E982BFEA-0804-2A24-EE7E-742C0E2374DC}"/>
              </a:ext>
            </a:extLst>
          </p:cNvPr>
          <p:cNvSpPr/>
          <p:nvPr/>
        </p:nvSpPr>
        <p:spPr>
          <a:xfrm>
            <a:off x="5768554" y="1368131"/>
            <a:ext cx="2335010" cy="276999"/>
          </a:xfrm>
          <a:prstGeom prst="rect">
            <a:avLst/>
          </a:prstGeom>
        </p:spPr>
        <p:txBody>
          <a:bodyPr wrap="square">
            <a:spAutoFit/>
          </a:bodyPr>
          <a:lstStyle/>
          <a:p>
            <a:pPr algn="ctr"/>
            <a:r>
              <a:rPr lang="en-US" sz="1200" kern="0">
                <a:solidFill>
                  <a:schemeClr val="bg1"/>
                </a:solidFill>
              </a:rPr>
              <a:t>2014</a:t>
            </a:r>
            <a:endParaRPr lang="en-US" sz="1200">
              <a:solidFill>
                <a:schemeClr val="bg1"/>
              </a:solidFill>
            </a:endParaRPr>
          </a:p>
        </p:txBody>
      </p:sp>
      <p:sp>
        <p:nvSpPr>
          <p:cNvPr id="21" name="Rectangle 20">
            <a:extLst>
              <a:ext uri="{FF2B5EF4-FFF2-40B4-BE49-F238E27FC236}">
                <a16:creationId xmlns:a16="http://schemas.microsoft.com/office/drawing/2014/main" id="{4A3EF009-6AAD-4822-780B-E50B55EFBBF0}"/>
              </a:ext>
            </a:extLst>
          </p:cNvPr>
          <p:cNvSpPr/>
          <p:nvPr/>
        </p:nvSpPr>
        <p:spPr>
          <a:xfrm>
            <a:off x="8333821" y="2190152"/>
            <a:ext cx="1252625" cy="492323"/>
          </a:xfrm>
          <a:prstGeom prst="rect">
            <a:avLst/>
          </a:prstGeom>
        </p:spPr>
        <p:txBody>
          <a:bodyPr wrap="square" lIns="121803" tIns="60901" rIns="121803" bIns="60901">
            <a:spAutoFit/>
          </a:bodyPr>
          <a:lstStyle/>
          <a:p>
            <a:pPr defTabSz="1217890">
              <a:defRPr sz="1800">
                <a:solidFill>
                  <a:srgbClr val="000000"/>
                </a:solidFill>
              </a:defRPr>
            </a:pPr>
            <a:r>
              <a:rPr lang="en-US" sz="800" kern="0">
                <a:solidFill>
                  <a:schemeClr val="tx1">
                    <a:lumMod val="50000"/>
                    <a:lumOff val="50000"/>
                  </a:schemeClr>
                </a:solidFill>
              </a:rPr>
              <a:t>First Android-powered enterprise wearable computer</a:t>
            </a:r>
          </a:p>
        </p:txBody>
      </p:sp>
      <p:sp>
        <p:nvSpPr>
          <p:cNvPr id="22" name="TextBox 21">
            <a:extLst>
              <a:ext uri="{FF2B5EF4-FFF2-40B4-BE49-F238E27FC236}">
                <a16:creationId xmlns:a16="http://schemas.microsoft.com/office/drawing/2014/main" id="{B4B5A1F5-BEA6-0B55-6755-7B1031CC1B70}"/>
              </a:ext>
            </a:extLst>
          </p:cNvPr>
          <p:cNvSpPr txBox="1"/>
          <p:nvPr/>
        </p:nvSpPr>
        <p:spPr>
          <a:xfrm>
            <a:off x="9699956" y="2190152"/>
            <a:ext cx="1828465" cy="707886"/>
          </a:xfrm>
          <a:prstGeom prst="rect">
            <a:avLst/>
          </a:prstGeom>
          <a:noFill/>
        </p:spPr>
        <p:txBody>
          <a:bodyPr wrap="square">
            <a:spAutoFit/>
          </a:bodyPr>
          <a:lstStyle/>
          <a:p>
            <a:pPr defTabSz="1217890">
              <a:defRPr sz="1800">
                <a:solidFill>
                  <a:srgbClr val="000000"/>
                </a:solidFill>
              </a:defRPr>
            </a:pPr>
            <a:r>
              <a:rPr lang="en-US" sz="800" kern="0">
                <a:solidFill>
                  <a:schemeClr val="tx1">
                    <a:lumMod val="50000"/>
                    <a:lumOff val="50000"/>
                  </a:schemeClr>
                </a:solidFill>
              </a:rPr>
              <a:t>Introduced Zebra DNA that embeds intelligence into mobile computers, printers and scanners; only migration path to modern OS for legacy Windows™ applications</a:t>
            </a:r>
            <a:endParaRPr lang="en-US" sz="800">
              <a:solidFill>
                <a:schemeClr val="tx1">
                  <a:lumMod val="50000"/>
                  <a:lumOff val="50000"/>
                </a:schemeClr>
              </a:solidFill>
            </a:endParaRPr>
          </a:p>
        </p:txBody>
      </p:sp>
      <p:pic>
        <p:nvPicPr>
          <p:cNvPr id="23" name="Picture 22">
            <a:extLst>
              <a:ext uri="{FF2B5EF4-FFF2-40B4-BE49-F238E27FC236}">
                <a16:creationId xmlns:a16="http://schemas.microsoft.com/office/drawing/2014/main" id="{B0907F4E-2C7B-5C3D-4F7E-184490B3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6" y="1702175"/>
            <a:ext cx="872272" cy="339217"/>
          </a:xfrm>
          <a:prstGeom prst="rect">
            <a:avLst/>
          </a:prstGeom>
        </p:spPr>
      </p:pic>
      <p:pic>
        <p:nvPicPr>
          <p:cNvPr id="24" name="Picture 23" descr="A close-up of a scanner&#10;&#10;Description automatically generated">
            <a:extLst>
              <a:ext uri="{FF2B5EF4-FFF2-40B4-BE49-F238E27FC236}">
                <a16:creationId xmlns:a16="http://schemas.microsoft.com/office/drawing/2014/main" id="{F7CE8AE0-3155-3E22-E20B-FB634F2FC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618" y="1653119"/>
            <a:ext cx="546100" cy="444500"/>
          </a:xfrm>
          <a:prstGeom prst="rect">
            <a:avLst/>
          </a:prstGeom>
        </p:spPr>
      </p:pic>
      <p:pic>
        <p:nvPicPr>
          <p:cNvPr id="25" name="Picture 24" descr="A bar code on a black background&#10;&#10;Description automatically generated">
            <a:extLst>
              <a:ext uri="{FF2B5EF4-FFF2-40B4-BE49-F238E27FC236}">
                <a16:creationId xmlns:a16="http://schemas.microsoft.com/office/drawing/2014/main" id="{FEF1C7AC-F6C9-6596-7D0D-DB251131E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1080" y="1605720"/>
            <a:ext cx="685958" cy="562002"/>
          </a:xfrm>
          <a:prstGeom prst="rect">
            <a:avLst/>
          </a:prstGeom>
        </p:spPr>
      </p:pic>
      <p:pic>
        <p:nvPicPr>
          <p:cNvPr id="27" name="Picture 26">
            <a:extLst>
              <a:ext uri="{FF2B5EF4-FFF2-40B4-BE49-F238E27FC236}">
                <a16:creationId xmlns:a16="http://schemas.microsoft.com/office/drawing/2014/main" id="{213A3F7C-4252-D8EE-0A2F-007013A77D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0007" y="1645130"/>
            <a:ext cx="619025" cy="512906"/>
          </a:xfrm>
          <a:prstGeom prst="rect">
            <a:avLst/>
          </a:prstGeom>
        </p:spPr>
      </p:pic>
      <p:pic>
        <p:nvPicPr>
          <p:cNvPr id="28" name="Picture 27" descr="A black background with a black square&#10;&#10;Description automatically generated with medium confidence">
            <a:extLst>
              <a:ext uri="{FF2B5EF4-FFF2-40B4-BE49-F238E27FC236}">
                <a16:creationId xmlns:a16="http://schemas.microsoft.com/office/drawing/2014/main" id="{1F5E4B71-BF20-C27D-71FA-B7DDB85BD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436" y="1680909"/>
            <a:ext cx="474950" cy="411623"/>
          </a:xfrm>
          <a:prstGeom prst="rect">
            <a:avLst/>
          </a:prstGeom>
        </p:spPr>
      </p:pic>
      <p:pic>
        <p:nvPicPr>
          <p:cNvPr id="29" name="Picture 28" descr="A logo of a football team&#10;&#10;Description automatically generated">
            <a:extLst>
              <a:ext uri="{FF2B5EF4-FFF2-40B4-BE49-F238E27FC236}">
                <a16:creationId xmlns:a16="http://schemas.microsoft.com/office/drawing/2014/main" id="{9323017F-9306-223B-86E1-1218641D8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493" y="1670181"/>
            <a:ext cx="358487" cy="492323"/>
          </a:xfrm>
          <a:prstGeom prst="rect">
            <a:avLst/>
          </a:prstGeom>
        </p:spPr>
      </p:pic>
      <p:pic>
        <p:nvPicPr>
          <p:cNvPr id="57" name="Graphic 56">
            <a:extLst>
              <a:ext uri="{FF2B5EF4-FFF2-40B4-BE49-F238E27FC236}">
                <a16:creationId xmlns:a16="http://schemas.microsoft.com/office/drawing/2014/main" id="{23FDA71E-E767-D3BA-685A-442BC1D8C4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8179" y="1717932"/>
            <a:ext cx="369213" cy="369213"/>
          </a:xfrm>
          <a:prstGeom prst="rect">
            <a:avLst/>
          </a:prstGeom>
        </p:spPr>
      </p:pic>
      <p:pic>
        <p:nvPicPr>
          <p:cNvPr id="59" name="Graphic 58">
            <a:extLst>
              <a:ext uri="{FF2B5EF4-FFF2-40B4-BE49-F238E27FC236}">
                <a16:creationId xmlns:a16="http://schemas.microsoft.com/office/drawing/2014/main" id="{AA518034-0E82-9493-6C47-3CA24176A03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78207" y="1698204"/>
            <a:ext cx="369214" cy="369214"/>
          </a:xfrm>
          <a:prstGeom prst="rect">
            <a:avLst/>
          </a:prstGeom>
        </p:spPr>
      </p:pic>
      <p:pic>
        <p:nvPicPr>
          <p:cNvPr id="60" name="Picture 59">
            <a:extLst>
              <a:ext uri="{FF2B5EF4-FFF2-40B4-BE49-F238E27FC236}">
                <a16:creationId xmlns:a16="http://schemas.microsoft.com/office/drawing/2014/main" id="{742562BA-B524-C313-6C7F-51594A6EA918}"/>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8420515" y="1605720"/>
            <a:ext cx="780262" cy="578101"/>
          </a:xfrm>
          <a:prstGeom prst="rect">
            <a:avLst/>
          </a:prstGeom>
        </p:spPr>
      </p:pic>
      <p:cxnSp>
        <p:nvCxnSpPr>
          <p:cNvPr id="62" name="Straight Connector 61">
            <a:extLst>
              <a:ext uri="{FF2B5EF4-FFF2-40B4-BE49-F238E27FC236}">
                <a16:creationId xmlns:a16="http://schemas.microsoft.com/office/drawing/2014/main" id="{10BA1CA3-F1EB-C3A7-CEC8-2939B18D2414}"/>
              </a:ext>
            </a:extLst>
          </p:cNvPr>
          <p:cNvCxnSpPr/>
          <p:nvPr/>
        </p:nvCxnSpPr>
        <p:spPr>
          <a:xfrm>
            <a:off x="1589182"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FAD0F07-A64D-AF01-2F20-A15D0D1E108F}"/>
              </a:ext>
            </a:extLst>
          </p:cNvPr>
          <p:cNvCxnSpPr/>
          <p:nvPr/>
        </p:nvCxnSpPr>
        <p:spPr>
          <a:xfrm>
            <a:off x="276905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485D6C-CE2A-732F-75B1-BA7F738F28EB}"/>
              </a:ext>
            </a:extLst>
          </p:cNvPr>
          <p:cNvCxnSpPr/>
          <p:nvPr/>
        </p:nvCxnSpPr>
        <p:spPr>
          <a:xfrm>
            <a:off x="4125905"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ABA9C03-F641-67DC-4BB8-7B01F95B8652}"/>
              </a:ext>
            </a:extLst>
          </p:cNvPr>
          <p:cNvCxnSpPr/>
          <p:nvPr/>
        </p:nvCxnSpPr>
        <p:spPr>
          <a:xfrm>
            <a:off x="5681859"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83D7CC9-72DA-8AE4-AE74-B56A350CD972}"/>
              </a:ext>
            </a:extLst>
          </p:cNvPr>
          <p:cNvCxnSpPr/>
          <p:nvPr/>
        </p:nvCxnSpPr>
        <p:spPr>
          <a:xfrm>
            <a:off x="8218693" y="1397627"/>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Right Arrow 4">
            <a:extLst>
              <a:ext uri="{FF2B5EF4-FFF2-40B4-BE49-F238E27FC236}">
                <a16:creationId xmlns:a16="http://schemas.microsoft.com/office/drawing/2014/main" id="{13570E3E-C8C9-F8F5-0E72-C26BF9B3F906}"/>
              </a:ext>
            </a:extLst>
          </p:cNvPr>
          <p:cNvSpPr/>
          <p:nvPr/>
        </p:nvSpPr>
        <p:spPr>
          <a:xfrm>
            <a:off x="513214" y="3156465"/>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D9624B2-554B-3AC8-3CE7-283F2BC5D23E}"/>
              </a:ext>
            </a:extLst>
          </p:cNvPr>
          <p:cNvSpPr/>
          <p:nvPr/>
        </p:nvSpPr>
        <p:spPr>
          <a:xfrm>
            <a:off x="5382325" y="3180314"/>
            <a:ext cx="1175224" cy="276999"/>
          </a:xfrm>
          <a:prstGeom prst="rect">
            <a:avLst/>
          </a:prstGeom>
        </p:spPr>
        <p:txBody>
          <a:bodyPr wrap="square">
            <a:spAutoFit/>
          </a:bodyPr>
          <a:lstStyle/>
          <a:p>
            <a:pPr algn="ctr"/>
            <a:r>
              <a:rPr lang="en-US" sz="1200" kern="0">
                <a:solidFill>
                  <a:schemeClr val="bg1"/>
                </a:solidFill>
              </a:rPr>
              <a:t>2020</a:t>
            </a:r>
          </a:p>
        </p:txBody>
      </p:sp>
      <p:sp>
        <p:nvSpPr>
          <p:cNvPr id="92" name="Rectangle 91">
            <a:extLst>
              <a:ext uri="{FF2B5EF4-FFF2-40B4-BE49-F238E27FC236}">
                <a16:creationId xmlns:a16="http://schemas.microsoft.com/office/drawing/2014/main" id="{3AD3BD74-4AA1-6094-FF32-AC37E67DD7CB}"/>
              </a:ext>
            </a:extLst>
          </p:cNvPr>
          <p:cNvSpPr/>
          <p:nvPr/>
        </p:nvSpPr>
        <p:spPr>
          <a:xfrm>
            <a:off x="568631" y="3180314"/>
            <a:ext cx="2219996" cy="276999"/>
          </a:xfrm>
          <a:prstGeom prst="rect">
            <a:avLst/>
          </a:prstGeom>
        </p:spPr>
        <p:txBody>
          <a:bodyPr wrap="square">
            <a:spAutoFit/>
          </a:bodyPr>
          <a:lstStyle/>
          <a:p>
            <a:pPr algn="ctr"/>
            <a:r>
              <a:rPr lang="en-US" sz="1200" kern="0">
                <a:solidFill>
                  <a:schemeClr val="bg1"/>
                </a:solidFill>
              </a:rPr>
              <a:t>2017–2018</a:t>
            </a:r>
          </a:p>
        </p:txBody>
      </p:sp>
      <p:sp>
        <p:nvSpPr>
          <p:cNvPr id="94" name="Rectangle 93">
            <a:extLst>
              <a:ext uri="{FF2B5EF4-FFF2-40B4-BE49-F238E27FC236}">
                <a16:creationId xmlns:a16="http://schemas.microsoft.com/office/drawing/2014/main" id="{D14A4F88-4ECA-D6D3-5EB4-479260EEF1E9}"/>
              </a:ext>
            </a:extLst>
          </p:cNvPr>
          <p:cNvSpPr/>
          <p:nvPr/>
        </p:nvSpPr>
        <p:spPr>
          <a:xfrm>
            <a:off x="2839556" y="3180314"/>
            <a:ext cx="2419471" cy="276999"/>
          </a:xfrm>
          <a:prstGeom prst="rect">
            <a:avLst/>
          </a:prstGeom>
        </p:spPr>
        <p:txBody>
          <a:bodyPr wrap="square">
            <a:spAutoFit/>
          </a:bodyPr>
          <a:lstStyle/>
          <a:p>
            <a:pPr algn="ctr"/>
            <a:r>
              <a:rPr lang="en-US" sz="1200" kern="0">
                <a:solidFill>
                  <a:schemeClr val="bg1"/>
                </a:solidFill>
              </a:rPr>
              <a:t>2019</a:t>
            </a:r>
          </a:p>
        </p:txBody>
      </p:sp>
      <p:sp>
        <p:nvSpPr>
          <p:cNvPr id="96" name="Rectangle 95">
            <a:extLst>
              <a:ext uri="{FF2B5EF4-FFF2-40B4-BE49-F238E27FC236}">
                <a16:creationId xmlns:a16="http://schemas.microsoft.com/office/drawing/2014/main" id="{FBA6F4B4-292C-AC3C-BB55-C9CC396E91DB}"/>
              </a:ext>
            </a:extLst>
          </p:cNvPr>
          <p:cNvSpPr/>
          <p:nvPr/>
        </p:nvSpPr>
        <p:spPr>
          <a:xfrm>
            <a:off x="6727819" y="3180314"/>
            <a:ext cx="4623803" cy="276999"/>
          </a:xfrm>
          <a:prstGeom prst="rect">
            <a:avLst/>
          </a:prstGeom>
        </p:spPr>
        <p:txBody>
          <a:bodyPr wrap="square">
            <a:spAutoFit/>
          </a:bodyPr>
          <a:lstStyle/>
          <a:p>
            <a:pPr algn="ctr"/>
            <a:r>
              <a:rPr lang="en-US" sz="1200" kern="0">
                <a:solidFill>
                  <a:schemeClr val="bg1"/>
                </a:solidFill>
              </a:rPr>
              <a:t>2021</a:t>
            </a:r>
          </a:p>
        </p:txBody>
      </p:sp>
      <p:sp>
        <p:nvSpPr>
          <p:cNvPr id="103" name="TextBox 102">
            <a:extLst>
              <a:ext uri="{FF2B5EF4-FFF2-40B4-BE49-F238E27FC236}">
                <a16:creationId xmlns:a16="http://schemas.microsoft.com/office/drawing/2014/main" id="{B8C4ABC1-F395-C16B-98F4-6B2210353A66}"/>
              </a:ext>
            </a:extLst>
          </p:cNvPr>
          <p:cNvSpPr txBox="1"/>
          <p:nvPr/>
        </p:nvSpPr>
        <p:spPr>
          <a:xfrm>
            <a:off x="611126" y="3850648"/>
            <a:ext cx="957136" cy="461665"/>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First data intelligence</a:t>
            </a:r>
          </a:p>
          <a:p>
            <a:pPr fontAlgn="base">
              <a:spcBef>
                <a:spcPct val="0"/>
              </a:spcBef>
              <a:spcAft>
                <a:spcPct val="0"/>
              </a:spcAft>
            </a:pPr>
            <a:r>
              <a:rPr lang="en-US" sz="800" kern="0">
                <a:solidFill>
                  <a:schemeClr val="tx1">
                    <a:lumMod val="50000"/>
                    <a:lumOff val="50000"/>
                  </a:schemeClr>
                </a:solidFill>
              </a:rPr>
              <a:t>platform </a:t>
            </a:r>
          </a:p>
        </p:txBody>
      </p:sp>
      <p:pic>
        <p:nvPicPr>
          <p:cNvPr id="104" name="Picture 103">
            <a:extLst>
              <a:ext uri="{FF2B5EF4-FFF2-40B4-BE49-F238E27FC236}">
                <a16:creationId xmlns:a16="http://schemas.microsoft.com/office/drawing/2014/main" id="{175B6C00-FBEC-5482-AC8A-494F3B68C11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73911" y="3512033"/>
            <a:ext cx="674586" cy="272523"/>
          </a:xfrm>
          <a:prstGeom prst="rect">
            <a:avLst/>
          </a:prstGeom>
        </p:spPr>
      </p:pic>
      <p:pic>
        <p:nvPicPr>
          <p:cNvPr id="105" name="Picture 104">
            <a:extLst>
              <a:ext uri="{FF2B5EF4-FFF2-40B4-BE49-F238E27FC236}">
                <a16:creationId xmlns:a16="http://schemas.microsoft.com/office/drawing/2014/main" id="{0F02C874-AFC4-B476-8189-39DDB8F6DAC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t="33187" b="29608"/>
          <a:stretch/>
        </p:blipFill>
        <p:spPr>
          <a:xfrm>
            <a:off x="1587943" y="3583688"/>
            <a:ext cx="1018886" cy="210645"/>
          </a:xfrm>
          <a:prstGeom prst="rect">
            <a:avLst/>
          </a:prstGeom>
        </p:spPr>
      </p:pic>
      <p:sp>
        <p:nvSpPr>
          <p:cNvPr id="106" name="TextBox 105">
            <a:extLst>
              <a:ext uri="{FF2B5EF4-FFF2-40B4-BE49-F238E27FC236}">
                <a16:creationId xmlns:a16="http://schemas.microsoft.com/office/drawing/2014/main" id="{C19AAFAB-720F-800A-9A28-A08CFF9693F1}"/>
              </a:ext>
            </a:extLst>
          </p:cNvPr>
          <p:cNvSpPr txBox="1"/>
          <p:nvPr/>
        </p:nvSpPr>
        <p:spPr>
          <a:xfrm>
            <a:off x="1519552" y="3850648"/>
            <a:ext cx="957136"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a:t>
            </a:r>
          </a:p>
          <a:p>
            <a:pPr>
              <a:defRPr sz="1800">
                <a:solidFill>
                  <a:srgbClr val="000000"/>
                </a:solidFill>
              </a:defRPr>
            </a:pPr>
            <a:r>
              <a:rPr lang="en-US" sz="800" kern="0">
                <a:solidFill>
                  <a:schemeClr val="tx1">
                    <a:lumMod val="50000"/>
                    <a:lumOff val="50000"/>
                  </a:schemeClr>
                </a:solidFill>
              </a:rPr>
              <a:t>of Xplore Technologies</a:t>
            </a:r>
          </a:p>
        </p:txBody>
      </p:sp>
      <p:cxnSp>
        <p:nvCxnSpPr>
          <p:cNvPr id="107" name="Straight Connector 106">
            <a:extLst>
              <a:ext uri="{FF2B5EF4-FFF2-40B4-BE49-F238E27FC236}">
                <a16:creationId xmlns:a16="http://schemas.microsoft.com/office/drawing/2014/main" id="{CF8D0328-EF96-78DD-33C9-7DEFE5C9CB9D}"/>
              </a:ext>
            </a:extLst>
          </p:cNvPr>
          <p:cNvCxnSpPr/>
          <p:nvPr/>
        </p:nvCxnSpPr>
        <p:spPr>
          <a:xfrm>
            <a:off x="2799533"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744A7537-BB3E-E2DC-B564-964CD875E96C}"/>
              </a:ext>
            </a:extLst>
          </p:cNvPr>
          <p:cNvSpPr txBox="1"/>
          <p:nvPr/>
        </p:nvSpPr>
        <p:spPr>
          <a:xfrm>
            <a:off x="2839557" y="3850648"/>
            <a:ext cx="2362708"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a:t>
            </a:r>
            <a:r>
              <a:rPr lang="en-US" sz="800" kern="0" err="1">
                <a:solidFill>
                  <a:schemeClr val="tx1">
                    <a:lumMod val="50000"/>
                    <a:lumOff val="50000"/>
                  </a:schemeClr>
                </a:solidFill>
              </a:rPr>
              <a:t>Cortexica</a:t>
            </a:r>
            <a:r>
              <a:rPr lang="en-US" sz="800" kern="0">
                <a:solidFill>
                  <a:schemeClr val="tx1">
                    <a:lumMod val="50000"/>
                    <a:lumOff val="50000"/>
                  </a:schemeClr>
                </a:solidFill>
              </a:rPr>
              <a:t>, </a:t>
            </a:r>
            <a:r>
              <a:rPr lang="en-US" sz="800" kern="0" err="1">
                <a:solidFill>
                  <a:schemeClr val="tx1">
                    <a:lumMod val="50000"/>
                    <a:lumOff val="50000"/>
                  </a:schemeClr>
                </a:solidFill>
              </a:rPr>
              <a:t>Profitect</a:t>
            </a:r>
            <a:r>
              <a:rPr lang="en-US" sz="800" kern="0">
                <a:solidFill>
                  <a:schemeClr val="tx1">
                    <a:lumMod val="50000"/>
                    <a:lumOff val="50000"/>
                  </a:schemeClr>
                </a:solidFill>
              </a:rPr>
              <a:t> and </a:t>
            </a:r>
            <a:r>
              <a:rPr lang="en-US" sz="800" kern="0" err="1">
                <a:solidFill>
                  <a:schemeClr val="tx1">
                    <a:lumMod val="50000"/>
                    <a:lumOff val="50000"/>
                  </a:schemeClr>
                </a:solidFill>
              </a:rPr>
              <a:t>Temptime</a:t>
            </a:r>
            <a:endParaRPr lang="en-US" sz="800" kern="0">
              <a:solidFill>
                <a:schemeClr val="tx1">
                  <a:lumMod val="50000"/>
                  <a:lumOff val="50000"/>
                </a:schemeClr>
              </a:solidFill>
            </a:endParaRPr>
          </a:p>
          <a:p>
            <a:pPr>
              <a:defRPr sz="1800">
                <a:solidFill>
                  <a:srgbClr val="000000"/>
                </a:solidFill>
              </a:defRPr>
            </a:pPr>
            <a:r>
              <a:rPr lang="en-US" sz="800" kern="0">
                <a:solidFill>
                  <a:schemeClr val="tx1">
                    <a:lumMod val="50000"/>
                    <a:lumOff val="50000"/>
                  </a:schemeClr>
                </a:solidFill>
              </a:rPr>
              <a:t>Development of retail workforce software </a:t>
            </a:r>
          </a:p>
        </p:txBody>
      </p:sp>
      <p:pic>
        <p:nvPicPr>
          <p:cNvPr id="109" name="Picture 108" descr="A logo with a circle and a blue circle&#10;&#10;Description automatically generated with medium confidence">
            <a:extLst>
              <a:ext uri="{FF2B5EF4-FFF2-40B4-BE49-F238E27FC236}">
                <a16:creationId xmlns:a16="http://schemas.microsoft.com/office/drawing/2014/main" id="{1A574FDE-7E32-C3D8-E913-BC2CC74FF6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28938" y="3481246"/>
            <a:ext cx="507054" cy="356966"/>
          </a:xfrm>
          <a:prstGeom prst="rect">
            <a:avLst/>
          </a:prstGeom>
        </p:spPr>
      </p:pic>
      <p:pic>
        <p:nvPicPr>
          <p:cNvPr id="110" name="Picture 109" descr="A black background with blue text&#10;&#10;Description automatically generated">
            <a:extLst>
              <a:ext uri="{FF2B5EF4-FFF2-40B4-BE49-F238E27FC236}">
                <a16:creationId xmlns:a16="http://schemas.microsoft.com/office/drawing/2014/main" id="{F1C78331-1556-9B07-EC26-970E6A2FA5B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49632" y="3487418"/>
            <a:ext cx="675334" cy="297839"/>
          </a:xfrm>
          <a:prstGeom prst="rect">
            <a:avLst/>
          </a:prstGeom>
        </p:spPr>
      </p:pic>
      <p:pic>
        <p:nvPicPr>
          <p:cNvPr id="111" name="Picture 110" descr="A black background with white text&#10;&#10;Description automatically generated">
            <a:extLst>
              <a:ext uri="{FF2B5EF4-FFF2-40B4-BE49-F238E27FC236}">
                <a16:creationId xmlns:a16="http://schemas.microsoft.com/office/drawing/2014/main" id="{E3931E78-4547-FC03-7685-01757EE2530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59289" y="3419636"/>
            <a:ext cx="741267" cy="369120"/>
          </a:xfrm>
          <a:prstGeom prst="rect">
            <a:avLst/>
          </a:prstGeom>
        </p:spPr>
      </p:pic>
      <p:cxnSp>
        <p:nvCxnSpPr>
          <p:cNvPr id="112" name="Straight Connector 111">
            <a:extLst>
              <a:ext uri="{FF2B5EF4-FFF2-40B4-BE49-F238E27FC236}">
                <a16:creationId xmlns:a16="http://schemas.microsoft.com/office/drawing/2014/main" id="{ED79B890-AD09-CD30-D87D-B18E57449208}"/>
              </a:ext>
            </a:extLst>
          </p:cNvPr>
          <p:cNvCxnSpPr/>
          <p:nvPr/>
        </p:nvCxnSpPr>
        <p:spPr>
          <a:xfrm>
            <a:off x="5285830"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DD84715E-FB67-94F9-59BE-5565493E5A8A}"/>
              </a:ext>
            </a:extLst>
          </p:cNvPr>
          <p:cNvSpPr txBox="1"/>
          <p:nvPr/>
        </p:nvSpPr>
        <p:spPr>
          <a:xfrm>
            <a:off x="5369397" y="3850648"/>
            <a:ext cx="1188152"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a:t>
            </a:r>
          </a:p>
          <a:p>
            <a:pPr>
              <a:defRPr sz="1800">
                <a:solidFill>
                  <a:srgbClr val="000000"/>
                </a:solidFill>
              </a:defRPr>
            </a:pPr>
            <a:r>
              <a:rPr lang="en-US" sz="800" kern="0" err="1">
                <a:solidFill>
                  <a:schemeClr val="tx1">
                    <a:lumMod val="50000"/>
                    <a:lumOff val="50000"/>
                  </a:schemeClr>
                </a:solidFill>
              </a:rPr>
              <a:t>Reflexis</a:t>
            </a:r>
            <a:r>
              <a:rPr lang="en-US" sz="800" kern="0">
                <a:solidFill>
                  <a:schemeClr val="tx1">
                    <a:lumMod val="50000"/>
                    <a:lumOff val="50000"/>
                  </a:schemeClr>
                </a:solidFill>
              </a:rPr>
              <a:t> Systems</a:t>
            </a:r>
          </a:p>
        </p:txBody>
      </p:sp>
      <p:cxnSp>
        <p:nvCxnSpPr>
          <p:cNvPr id="114" name="Straight Connector 113">
            <a:extLst>
              <a:ext uri="{FF2B5EF4-FFF2-40B4-BE49-F238E27FC236}">
                <a16:creationId xmlns:a16="http://schemas.microsoft.com/office/drawing/2014/main" id="{872FF595-F9EB-5CF0-1F7D-64CD777CEFE0}"/>
              </a:ext>
            </a:extLst>
          </p:cNvPr>
          <p:cNvCxnSpPr/>
          <p:nvPr/>
        </p:nvCxnSpPr>
        <p:spPr>
          <a:xfrm>
            <a:off x="6666139" y="3205640"/>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6" name="Picture 115" descr="A black background with a black square&#10;&#10;Description automatically generated with medium confidence">
            <a:extLst>
              <a:ext uri="{FF2B5EF4-FFF2-40B4-BE49-F238E27FC236}">
                <a16:creationId xmlns:a16="http://schemas.microsoft.com/office/drawing/2014/main" id="{921C701F-B7D5-0497-9935-BA0DF74C391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36969" y="3518242"/>
            <a:ext cx="807364" cy="209915"/>
          </a:xfrm>
          <a:prstGeom prst="rect">
            <a:avLst/>
          </a:prstGeom>
        </p:spPr>
      </p:pic>
      <p:grpSp>
        <p:nvGrpSpPr>
          <p:cNvPr id="129" name="Group 128">
            <a:extLst>
              <a:ext uri="{FF2B5EF4-FFF2-40B4-BE49-F238E27FC236}">
                <a16:creationId xmlns:a16="http://schemas.microsoft.com/office/drawing/2014/main" id="{626DFC81-7510-8E84-550D-A6A808A26C3A}"/>
              </a:ext>
            </a:extLst>
          </p:cNvPr>
          <p:cNvGrpSpPr/>
          <p:nvPr/>
        </p:nvGrpSpPr>
        <p:grpSpPr>
          <a:xfrm>
            <a:off x="6919271" y="3371582"/>
            <a:ext cx="1407683" cy="817620"/>
            <a:chOff x="6604460" y="3137666"/>
            <a:chExt cx="1407683" cy="817620"/>
          </a:xfrm>
        </p:grpSpPr>
        <p:sp>
          <p:nvSpPr>
            <p:cNvPr id="117" name="TextBox 116">
              <a:extLst>
                <a:ext uri="{FF2B5EF4-FFF2-40B4-BE49-F238E27FC236}">
                  <a16:creationId xmlns:a16="http://schemas.microsoft.com/office/drawing/2014/main" id="{2F9200F8-4B2A-E413-55FB-A330872FBE84}"/>
                </a:ext>
              </a:extLst>
            </p:cNvPr>
            <p:cNvSpPr txBox="1"/>
            <p:nvPr/>
          </p:nvSpPr>
          <p:spPr>
            <a:xfrm>
              <a:off x="6604460" y="3616732"/>
              <a:ext cx="1407683" cy="338554"/>
            </a:xfrm>
            <a:prstGeom prst="rect">
              <a:avLst/>
            </a:prstGeom>
            <a:noFill/>
          </p:spPr>
          <p:txBody>
            <a:bodyPr wrap="square">
              <a:spAutoFit/>
            </a:bodyPr>
            <a:lstStyle/>
            <a:p>
              <a:pPr fontAlgn="base">
                <a:spcBef>
                  <a:spcPct val="0"/>
                </a:spcBef>
                <a:spcAft>
                  <a:spcPct val="0"/>
                </a:spcAft>
              </a:pPr>
              <a:r>
                <a:rPr lang="en-US" sz="800" kern="0">
                  <a:solidFill>
                    <a:schemeClr val="tx1">
                      <a:lumMod val="50000"/>
                      <a:lumOff val="50000"/>
                    </a:schemeClr>
                  </a:solidFill>
                </a:rPr>
                <a:t>Launched machine vision,</a:t>
              </a:r>
            </a:p>
            <a:p>
              <a:pPr fontAlgn="base">
                <a:spcBef>
                  <a:spcPct val="0"/>
                </a:spcBef>
                <a:spcAft>
                  <a:spcPct val="0"/>
                </a:spcAft>
              </a:pPr>
              <a:r>
                <a:rPr lang="en-US" sz="800" kern="0">
                  <a:solidFill>
                    <a:schemeClr val="tx1">
                      <a:lumMod val="50000"/>
                      <a:lumOff val="50000"/>
                    </a:schemeClr>
                  </a:solidFill>
                </a:rPr>
                <a:t>fixed industrial scanning</a:t>
              </a:r>
            </a:p>
          </p:txBody>
        </p:sp>
        <p:pic>
          <p:nvPicPr>
            <p:cNvPr id="119" name="Picture 118" descr="A group of green and black cameras&#10;&#10;Description automatically generated">
              <a:extLst>
                <a:ext uri="{FF2B5EF4-FFF2-40B4-BE49-F238E27FC236}">
                  <a16:creationId xmlns:a16="http://schemas.microsoft.com/office/drawing/2014/main" id="{10359D6B-9534-EA13-1C44-CD75ACE9AF0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14597" y="3137666"/>
              <a:ext cx="987408" cy="529509"/>
            </a:xfrm>
            <a:prstGeom prst="rect">
              <a:avLst/>
            </a:prstGeom>
          </p:spPr>
        </p:pic>
      </p:grpSp>
      <p:sp>
        <p:nvSpPr>
          <p:cNvPr id="120" name="TextBox 119">
            <a:extLst>
              <a:ext uri="{FF2B5EF4-FFF2-40B4-BE49-F238E27FC236}">
                <a16:creationId xmlns:a16="http://schemas.microsoft.com/office/drawing/2014/main" id="{8AD56D65-8670-8181-5EB5-C03B8D155DE8}"/>
              </a:ext>
            </a:extLst>
          </p:cNvPr>
          <p:cNvSpPr txBox="1"/>
          <p:nvPr/>
        </p:nvSpPr>
        <p:spPr>
          <a:xfrm>
            <a:off x="8937763" y="3847134"/>
            <a:ext cx="1792144"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Fetch Robotics, Adaptive Vision, and </a:t>
            </a:r>
            <a:r>
              <a:rPr lang="en-US" sz="800" kern="0" err="1">
                <a:solidFill>
                  <a:schemeClr val="tx1">
                    <a:lumMod val="50000"/>
                    <a:lumOff val="50000"/>
                  </a:schemeClr>
                </a:solidFill>
              </a:rPr>
              <a:t>Antuit.ai</a:t>
            </a:r>
            <a:endParaRPr lang="en-US" sz="800" kern="0">
              <a:solidFill>
                <a:schemeClr val="tx1">
                  <a:lumMod val="50000"/>
                  <a:lumOff val="50000"/>
                </a:schemeClr>
              </a:solidFill>
            </a:endParaRPr>
          </a:p>
        </p:txBody>
      </p:sp>
      <p:grpSp>
        <p:nvGrpSpPr>
          <p:cNvPr id="128" name="Group 127">
            <a:extLst>
              <a:ext uri="{FF2B5EF4-FFF2-40B4-BE49-F238E27FC236}">
                <a16:creationId xmlns:a16="http://schemas.microsoft.com/office/drawing/2014/main" id="{4FE41651-B50D-1E49-7962-8D526681B5F7}"/>
              </a:ext>
            </a:extLst>
          </p:cNvPr>
          <p:cNvGrpSpPr/>
          <p:nvPr/>
        </p:nvGrpSpPr>
        <p:grpSpPr>
          <a:xfrm>
            <a:off x="8524081" y="3490452"/>
            <a:ext cx="2619508" cy="280342"/>
            <a:chOff x="8046448" y="3256536"/>
            <a:chExt cx="3163439" cy="338554"/>
          </a:xfrm>
        </p:grpSpPr>
        <p:pic>
          <p:nvPicPr>
            <p:cNvPr id="122" name="Graphic 121">
              <a:extLst>
                <a:ext uri="{FF2B5EF4-FFF2-40B4-BE49-F238E27FC236}">
                  <a16:creationId xmlns:a16="http://schemas.microsoft.com/office/drawing/2014/main" id="{E8D9DD57-C679-DFFF-8C6D-45031D46D42E}"/>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046448" y="3322876"/>
              <a:ext cx="649175" cy="228465"/>
            </a:xfrm>
            <a:prstGeom prst="rect">
              <a:avLst/>
            </a:prstGeom>
          </p:spPr>
        </p:pic>
        <p:pic>
          <p:nvPicPr>
            <p:cNvPr id="124" name="Graphic 123">
              <a:extLst>
                <a:ext uri="{FF2B5EF4-FFF2-40B4-BE49-F238E27FC236}">
                  <a16:creationId xmlns:a16="http://schemas.microsoft.com/office/drawing/2014/main" id="{98BF0A87-298E-8155-CB6B-D9EB59174646}"/>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0301540" y="3309107"/>
              <a:ext cx="908347" cy="205191"/>
            </a:xfrm>
            <a:prstGeom prst="rect">
              <a:avLst/>
            </a:prstGeom>
          </p:spPr>
        </p:pic>
        <p:pic>
          <p:nvPicPr>
            <p:cNvPr id="126" name="Picture 125" descr="A black background with orange text&#10;&#10;Description automatically generated">
              <a:extLst>
                <a:ext uri="{FF2B5EF4-FFF2-40B4-BE49-F238E27FC236}">
                  <a16:creationId xmlns:a16="http://schemas.microsoft.com/office/drawing/2014/main" id="{21857A21-3754-5F48-1AF7-1A53D22DCB3F}"/>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25507" b="17654"/>
            <a:stretch/>
          </p:blipFill>
          <p:spPr>
            <a:xfrm>
              <a:off x="8695623" y="3256536"/>
              <a:ext cx="1642690" cy="338554"/>
            </a:xfrm>
            <a:prstGeom prst="rect">
              <a:avLst/>
            </a:prstGeom>
          </p:spPr>
        </p:pic>
      </p:grpSp>
      <p:sp>
        <p:nvSpPr>
          <p:cNvPr id="127" name="Right Arrow 4">
            <a:extLst>
              <a:ext uri="{FF2B5EF4-FFF2-40B4-BE49-F238E27FC236}">
                <a16:creationId xmlns:a16="http://schemas.microsoft.com/office/drawing/2014/main" id="{6DFB2940-DFAA-C4DD-46ED-21999798F5CA}"/>
              </a:ext>
            </a:extLst>
          </p:cNvPr>
          <p:cNvSpPr/>
          <p:nvPr/>
        </p:nvSpPr>
        <p:spPr>
          <a:xfrm>
            <a:off x="513214" y="4686997"/>
            <a:ext cx="11015210" cy="342280"/>
          </a:xfrm>
          <a:custGeom>
            <a:avLst/>
            <a:gdLst>
              <a:gd name="connsiteX0" fmla="*/ 0 w 11069185"/>
              <a:gd name="connsiteY0" fmla="*/ 107795 h 431180"/>
              <a:gd name="connsiteX1" fmla="*/ 10853595 w 11069185"/>
              <a:gd name="connsiteY1" fmla="*/ 107795 h 431180"/>
              <a:gd name="connsiteX2" fmla="*/ 10853595 w 11069185"/>
              <a:gd name="connsiteY2" fmla="*/ 0 h 431180"/>
              <a:gd name="connsiteX3" fmla="*/ 11069185 w 11069185"/>
              <a:gd name="connsiteY3" fmla="*/ 215590 h 431180"/>
              <a:gd name="connsiteX4" fmla="*/ 10853595 w 11069185"/>
              <a:gd name="connsiteY4" fmla="*/ 431180 h 431180"/>
              <a:gd name="connsiteX5" fmla="*/ 10853595 w 11069185"/>
              <a:gd name="connsiteY5" fmla="*/ 323385 h 431180"/>
              <a:gd name="connsiteX6" fmla="*/ 0 w 11069185"/>
              <a:gd name="connsiteY6" fmla="*/ 323385 h 431180"/>
              <a:gd name="connsiteX7" fmla="*/ 0 w 11069185"/>
              <a:gd name="connsiteY7" fmla="*/ 107795 h 431180"/>
              <a:gd name="connsiteX0" fmla="*/ 0 w 11069185"/>
              <a:gd name="connsiteY0" fmla="*/ 56995 h 380380"/>
              <a:gd name="connsiteX1" fmla="*/ 10853595 w 11069185"/>
              <a:gd name="connsiteY1" fmla="*/ 56995 h 380380"/>
              <a:gd name="connsiteX2" fmla="*/ 10853595 w 11069185"/>
              <a:gd name="connsiteY2" fmla="*/ 0 h 380380"/>
              <a:gd name="connsiteX3" fmla="*/ 11069185 w 11069185"/>
              <a:gd name="connsiteY3" fmla="*/ 164790 h 380380"/>
              <a:gd name="connsiteX4" fmla="*/ 10853595 w 11069185"/>
              <a:gd name="connsiteY4" fmla="*/ 380380 h 380380"/>
              <a:gd name="connsiteX5" fmla="*/ 10853595 w 11069185"/>
              <a:gd name="connsiteY5" fmla="*/ 272585 h 380380"/>
              <a:gd name="connsiteX6" fmla="*/ 0 w 11069185"/>
              <a:gd name="connsiteY6" fmla="*/ 272585 h 380380"/>
              <a:gd name="connsiteX7" fmla="*/ 0 w 11069185"/>
              <a:gd name="connsiteY7" fmla="*/ 56995 h 380380"/>
              <a:gd name="connsiteX0" fmla="*/ 0 w 11069185"/>
              <a:gd name="connsiteY0" fmla="*/ 56995 h 342280"/>
              <a:gd name="connsiteX1" fmla="*/ 10853595 w 11069185"/>
              <a:gd name="connsiteY1" fmla="*/ 56995 h 342280"/>
              <a:gd name="connsiteX2" fmla="*/ 10853595 w 11069185"/>
              <a:gd name="connsiteY2" fmla="*/ 0 h 342280"/>
              <a:gd name="connsiteX3" fmla="*/ 11069185 w 11069185"/>
              <a:gd name="connsiteY3" fmla="*/ 164790 h 342280"/>
              <a:gd name="connsiteX4" fmla="*/ 10856770 w 11069185"/>
              <a:gd name="connsiteY4" fmla="*/ 342280 h 342280"/>
              <a:gd name="connsiteX5" fmla="*/ 10853595 w 11069185"/>
              <a:gd name="connsiteY5" fmla="*/ 272585 h 342280"/>
              <a:gd name="connsiteX6" fmla="*/ 0 w 11069185"/>
              <a:gd name="connsiteY6" fmla="*/ 272585 h 342280"/>
              <a:gd name="connsiteX7" fmla="*/ 0 w 11069185"/>
              <a:gd name="connsiteY7" fmla="*/ 56995 h 342280"/>
              <a:gd name="connsiteX0" fmla="*/ 0 w 11015210"/>
              <a:gd name="connsiteY0" fmla="*/ 56995 h 342280"/>
              <a:gd name="connsiteX1" fmla="*/ 10853595 w 11015210"/>
              <a:gd name="connsiteY1" fmla="*/ 56995 h 342280"/>
              <a:gd name="connsiteX2" fmla="*/ 10853595 w 11015210"/>
              <a:gd name="connsiteY2" fmla="*/ 0 h 342280"/>
              <a:gd name="connsiteX3" fmla="*/ 11015210 w 11015210"/>
              <a:gd name="connsiteY3" fmla="*/ 167965 h 342280"/>
              <a:gd name="connsiteX4" fmla="*/ 10856770 w 11015210"/>
              <a:gd name="connsiteY4" fmla="*/ 342280 h 342280"/>
              <a:gd name="connsiteX5" fmla="*/ 10853595 w 11015210"/>
              <a:gd name="connsiteY5" fmla="*/ 272585 h 342280"/>
              <a:gd name="connsiteX6" fmla="*/ 0 w 11015210"/>
              <a:gd name="connsiteY6" fmla="*/ 272585 h 342280"/>
              <a:gd name="connsiteX7" fmla="*/ 0 w 11015210"/>
              <a:gd name="connsiteY7" fmla="*/ 56995 h 34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15210" h="342280">
                <a:moveTo>
                  <a:pt x="0" y="56995"/>
                </a:moveTo>
                <a:lnTo>
                  <a:pt x="10853595" y="56995"/>
                </a:lnTo>
                <a:lnTo>
                  <a:pt x="10853595" y="0"/>
                </a:lnTo>
                <a:lnTo>
                  <a:pt x="11015210" y="167965"/>
                </a:lnTo>
                <a:lnTo>
                  <a:pt x="10856770" y="342280"/>
                </a:lnTo>
                <a:lnTo>
                  <a:pt x="10853595" y="272585"/>
                </a:lnTo>
                <a:lnTo>
                  <a:pt x="0" y="272585"/>
                </a:lnTo>
                <a:lnTo>
                  <a:pt x="0" y="56995"/>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FFC1B01A-3877-6BAA-B1EF-3073E773B95A}"/>
              </a:ext>
            </a:extLst>
          </p:cNvPr>
          <p:cNvSpPr/>
          <p:nvPr/>
        </p:nvSpPr>
        <p:spPr>
          <a:xfrm>
            <a:off x="605151" y="4707842"/>
            <a:ext cx="2771968" cy="276999"/>
          </a:xfrm>
          <a:prstGeom prst="rect">
            <a:avLst/>
          </a:prstGeom>
        </p:spPr>
        <p:txBody>
          <a:bodyPr wrap="square">
            <a:spAutoFit/>
          </a:bodyPr>
          <a:lstStyle/>
          <a:p>
            <a:pPr algn="ctr"/>
            <a:r>
              <a:rPr lang="en-US" sz="1200" kern="0">
                <a:solidFill>
                  <a:schemeClr val="bg1"/>
                </a:solidFill>
              </a:rPr>
              <a:t>2022</a:t>
            </a:r>
          </a:p>
        </p:txBody>
      </p:sp>
      <p:grpSp>
        <p:nvGrpSpPr>
          <p:cNvPr id="147" name="Group 146">
            <a:extLst>
              <a:ext uri="{FF2B5EF4-FFF2-40B4-BE49-F238E27FC236}">
                <a16:creationId xmlns:a16="http://schemas.microsoft.com/office/drawing/2014/main" id="{0D73655C-D1EE-E260-261A-AF7407111054}"/>
              </a:ext>
            </a:extLst>
          </p:cNvPr>
          <p:cNvGrpSpPr/>
          <p:nvPr/>
        </p:nvGrpSpPr>
        <p:grpSpPr>
          <a:xfrm>
            <a:off x="605151" y="4933542"/>
            <a:ext cx="3024192" cy="1242933"/>
            <a:chOff x="605151" y="4933542"/>
            <a:chExt cx="3024192" cy="1242933"/>
          </a:xfrm>
        </p:grpSpPr>
        <p:sp>
          <p:nvSpPr>
            <p:cNvPr id="133" name="TextBox 132">
              <a:extLst>
                <a:ext uri="{FF2B5EF4-FFF2-40B4-BE49-F238E27FC236}">
                  <a16:creationId xmlns:a16="http://schemas.microsoft.com/office/drawing/2014/main" id="{2BD24020-0DDF-0D0B-71DC-25294E01C6A0}"/>
                </a:ext>
              </a:extLst>
            </p:cNvPr>
            <p:cNvSpPr txBox="1"/>
            <p:nvPr/>
          </p:nvSpPr>
          <p:spPr>
            <a:xfrm>
              <a:off x="605151" y="5717339"/>
              <a:ext cx="1241233" cy="338554"/>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Acquisition of Matrox</a:t>
              </a:r>
            </a:p>
            <a:p>
              <a:pPr>
                <a:defRPr sz="1800">
                  <a:solidFill>
                    <a:srgbClr val="000000"/>
                  </a:solidFill>
                </a:defRPr>
              </a:pPr>
              <a:r>
                <a:rPr lang="en-US" sz="800" kern="0">
                  <a:solidFill>
                    <a:schemeClr val="tx1">
                      <a:lumMod val="50000"/>
                      <a:lumOff val="50000"/>
                    </a:schemeClr>
                  </a:solidFill>
                </a:rPr>
                <a:t>Imaging</a:t>
              </a:r>
            </a:p>
          </p:txBody>
        </p:sp>
        <p:pic>
          <p:nvPicPr>
            <p:cNvPr id="140" name="Picture 139" descr="A logo with a square and a square in the middle&#10;&#10;Description automatically generated with medium confidence">
              <a:extLst>
                <a:ext uri="{FF2B5EF4-FFF2-40B4-BE49-F238E27FC236}">
                  <a16:creationId xmlns:a16="http://schemas.microsoft.com/office/drawing/2014/main" id="{664A5643-4981-D540-E923-FD8529D78C6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1126" y="5049331"/>
              <a:ext cx="1235258" cy="617629"/>
            </a:xfrm>
            <a:prstGeom prst="rect">
              <a:avLst/>
            </a:prstGeom>
          </p:spPr>
        </p:pic>
        <p:grpSp>
          <p:nvGrpSpPr>
            <p:cNvPr id="146" name="Group 145">
              <a:extLst>
                <a:ext uri="{FF2B5EF4-FFF2-40B4-BE49-F238E27FC236}">
                  <a16:creationId xmlns:a16="http://schemas.microsoft.com/office/drawing/2014/main" id="{97A984B3-89B6-6A12-EE72-B97BDEFD170B}"/>
                </a:ext>
              </a:extLst>
            </p:cNvPr>
            <p:cNvGrpSpPr/>
            <p:nvPr/>
          </p:nvGrpSpPr>
          <p:grpSpPr>
            <a:xfrm>
              <a:off x="2049768" y="4933542"/>
              <a:ext cx="1579575" cy="1242933"/>
              <a:chOff x="2334610" y="4933542"/>
              <a:chExt cx="1579575" cy="1242933"/>
            </a:xfrm>
          </p:grpSpPr>
          <p:sp>
            <p:nvSpPr>
              <p:cNvPr id="134" name="TextBox 133">
                <a:extLst>
                  <a:ext uri="{FF2B5EF4-FFF2-40B4-BE49-F238E27FC236}">
                    <a16:creationId xmlns:a16="http://schemas.microsoft.com/office/drawing/2014/main" id="{46283043-B3A7-A5A9-37EE-11CCA8730688}"/>
                  </a:ext>
                </a:extLst>
              </p:cNvPr>
              <p:cNvSpPr txBox="1"/>
              <p:nvPr/>
            </p:nvSpPr>
            <p:spPr>
              <a:xfrm>
                <a:off x="2334610" y="5714810"/>
                <a:ext cx="1579575" cy="461665"/>
              </a:xfrm>
              <a:prstGeom prst="rect">
                <a:avLst/>
              </a:prstGeom>
              <a:noFill/>
            </p:spPr>
            <p:txBody>
              <a:bodyPr wrap="square">
                <a:spAutoFit/>
              </a:bodyPr>
              <a:lstStyle/>
              <a:p>
                <a:pPr>
                  <a:defRPr sz="1800">
                    <a:solidFill>
                      <a:srgbClr val="000000"/>
                    </a:solidFill>
                  </a:defRPr>
                </a:pPr>
                <a:r>
                  <a:rPr lang="en-US" sz="800" kern="0">
                    <a:solidFill>
                      <a:schemeClr val="tx1">
                        <a:lumMod val="50000"/>
                        <a:lumOff val="50000"/>
                      </a:schemeClr>
                    </a:solidFill>
                  </a:rPr>
                  <a:t>Zebra’s first tablet dedicated for healthcare environments with disinfectant ready plastics</a:t>
                </a:r>
              </a:p>
            </p:txBody>
          </p:sp>
          <p:pic>
            <p:nvPicPr>
              <p:cNvPr id="142" name="Picture 141" descr="A white tablet with a colorful screen&#10;&#10;Description automatically generated">
                <a:extLst>
                  <a:ext uri="{FF2B5EF4-FFF2-40B4-BE49-F238E27FC236}">
                    <a16:creationId xmlns:a16="http://schemas.microsoft.com/office/drawing/2014/main" id="{76D76FD2-D31A-1BAA-9A8D-F80EDB19FE8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86833" y="4933542"/>
                <a:ext cx="1075128" cy="893334"/>
              </a:xfrm>
              <a:prstGeom prst="rect">
                <a:avLst/>
              </a:prstGeom>
            </p:spPr>
          </p:pic>
        </p:grpSp>
      </p:grpSp>
      <p:cxnSp>
        <p:nvCxnSpPr>
          <p:cNvPr id="148" name="Straight Connector 147">
            <a:extLst>
              <a:ext uri="{FF2B5EF4-FFF2-40B4-BE49-F238E27FC236}">
                <a16:creationId xmlns:a16="http://schemas.microsoft.com/office/drawing/2014/main" id="{A7C10D74-7612-1094-34E7-9CC1771E9C27}"/>
              </a:ext>
            </a:extLst>
          </p:cNvPr>
          <p:cNvCxnSpPr>
            <a:cxnSpLocks/>
          </p:cNvCxnSpPr>
          <p:nvPr/>
        </p:nvCxnSpPr>
        <p:spPr>
          <a:xfrm>
            <a:off x="3708078" y="4732838"/>
            <a:ext cx="0" cy="2365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1B4B3D2A-95F7-DE89-B784-1C7B88A6AEDC}"/>
              </a:ext>
            </a:extLst>
          </p:cNvPr>
          <p:cNvSpPr/>
          <p:nvPr/>
        </p:nvSpPr>
        <p:spPr>
          <a:xfrm>
            <a:off x="3991818" y="4707842"/>
            <a:ext cx="1377580" cy="276999"/>
          </a:xfrm>
          <a:prstGeom prst="rect">
            <a:avLst/>
          </a:prstGeom>
        </p:spPr>
        <p:txBody>
          <a:bodyPr wrap="square">
            <a:spAutoFit/>
          </a:bodyPr>
          <a:lstStyle/>
          <a:p>
            <a:pPr algn="ctr"/>
            <a:r>
              <a:rPr lang="en-US" sz="1200" kern="0">
                <a:solidFill>
                  <a:schemeClr val="bg1"/>
                </a:solidFill>
              </a:rPr>
              <a:t>2023</a:t>
            </a:r>
          </a:p>
        </p:txBody>
      </p:sp>
      <p:cxnSp>
        <p:nvCxnSpPr>
          <p:cNvPr id="150" name="Straight Connector 149">
            <a:extLst>
              <a:ext uri="{FF2B5EF4-FFF2-40B4-BE49-F238E27FC236}">
                <a16:creationId xmlns:a16="http://schemas.microsoft.com/office/drawing/2014/main" id="{BA838E27-92B6-2333-AFEC-170A3BB1C918}"/>
              </a:ext>
            </a:extLst>
          </p:cNvPr>
          <p:cNvCxnSpPr/>
          <p:nvPr/>
        </p:nvCxnSpPr>
        <p:spPr>
          <a:xfrm>
            <a:off x="5823408" y="4732838"/>
            <a:ext cx="0" cy="13293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1" name="Rectangle 150">
            <a:extLst>
              <a:ext uri="{FF2B5EF4-FFF2-40B4-BE49-F238E27FC236}">
                <a16:creationId xmlns:a16="http://schemas.microsoft.com/office/drawing/2014/main" id="{B0C0615E-5AEB-54F4-07D6-276CA8078D99}"/>
              </a:ext>
            </a:extLst>
          </p:cNvPr>
          <p:cNvSpPr/>
          <p:nvPr/>
        </p:nvSpPr>
        <p:spPr>
          <a:xfrm>
            <a:off x="7446217" y="4707842"/>
            <a:ext cx="3532159" cy="276999"/>
          </a:xfrm>
          <a:prstGeom prst="rect">
            <a:avLst/>
          </a:prstGeom>
        </p:spPr>
        <p:txBody>
          <a:bodyPr wrap="square">
            <a:spAutoFit/>
          </a:bodyPr>
          <a:lstStyle/>
          <a:p>
            <a:pPr algn="ctr"/>
            <a:r>
              <a:rPr lang="en-US" sz="1200" kern="0">
                <a:solidFill>
                  <a:schemeClr val="bg1"/>
                </a:solidFill>
              </a:rPr>
              <a:t>2024</a:t>
            </a:r>
          </a:p>
        </p:txBody>
      </p:sp>
      <p:grpSp>
        <p:nvGrpSpPr>
          <p:cNvPr id="156" name="Group 155">
            <a:extLst>
              <a:ext uri="{FF2B5EF4-FFF2-40B4-BE49-F238E27FC236}">
                <a16:creationId xmlns:a16="http://schemas.microsoft.com/office/drawing/2014/main" id="{502E1099-5594-19CD-D836-623B2F49DE96}"/>
              </a:ext>
            </a:extLst>
          </p:cNvPr>
          <p:cNvGrpSpPr/>
          <p:nvPr/>
        </p:nvGrpSpPr>
        <p:grpSpPr>
          <a:xfrm>
            <a:off x="5823408" y="4969393"/>
            <a:ext cx="5605820" cy="1207082"/>
            <a:chOff x="5823408" y="4969393"/>
            <a:chExt cx="5605820" cy="1207082"/>
          </a:xfrm>
        </p:grpSpPr>
        <p:pic>
          <p:nvPicPr>
            <p:cNvPr id="153" name="Picture 152" descr="A white rectangular sign with black text&#10;&#10;Description automatically generated">
              <a:extLst>
                <a:ext uri="{FF2B5EF4-FFF2-40B4-BE49-F238E27FC236}">
                  <a16:creationId xmlns:a16="http://schemas.microsoft.com/office/drawing/2014/main" id="{6A72C407-B043-4EAD-AD76-0716C40D77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418053" y="4969393"/>
              <a:ext cx="995167" cy="745415"/>
            </a:xfrm>
            <a:prstGeom prst="rect">
              <a:avLst/>
            </a:prstGeom>
          </p:spPr>
        </p:pic>
        <p:sp>
          <p:nvSpPr>
            <p:cNvPr id="155" name="TextBox 154">
              <a:extLst>
                <a:ext uri="{FF2B5EF4-FFF2-40B4-BE49-F238E27FC236}">
                  <a16:creationId xmlns:a16="http://schemas.microsoft.com/office/drawing/2014/main" id="{38E5A50B-CA99-3029-2997-7AED4903A251}"/>
                </a:ext>
              </a:extLst>
            </p:cNvPr>
            <p:cNvSpPr txBox="1"/>
            <p:nvPr/>
          </p:nvSpPr>
          <p:spPr>
            <a:xfrm>
              <a:off x="7222438" y="5714810"/>
              <a:ext cx="1579575" cy="338554"/>
            </a:xfrm>
            <a:prstGeom prst="rect">
              <a:avLst/>
            </a:prstGeom>
            <a:noFill/>
          </p:spPr>
          <p:txBody>
            <a:bodyPr wrap="square">
              <a:spAutoFit/>
            </a:bodyPr>
            <a:lstStyle/>
            <a:p>
              <a:pPr algn="l"/>
              <a:r>
                <a:rPr lang="en-US" sz="800" kern="0">
                  <a:solidFill>
                    <a:schemeClr val="tx1">
                      <a:lumMod val="50000"/>
                      <a:lumOff val="50000"/>
                    </a:schemeClr>
                  </a:solidFill>
                </a:rPr>
                <a:t>Top Software Vendor in 2024 RIS Software </a:t>
              </a:r>
              <a:r>
                <a:rPr lang="en-US" sz="800" kern="0" err="1">
                  <a:solidFill>
                    <a:schemeClr val="tx1">
                      <a:lumMod val="50000"/>
                      <a:lumOff val="50000"/>
                    </a:schemeClr>
                  </a:solidFill>
                </a:rPr>
                <a:t>LeaderBoard</a:t>
              </a:r>
              <a:endParaRPr lang="en-US" sz="800" kern="0">
                <a:solidFill>
                  <a:schemeClr val="tx1">
                    <a:lumMod val="50000"/>
                    <a:lumOff val="50000"/>
                  </a:schemeClr>
                </a:solidFill>
              </a:endParaRPr>
            </a:p>
          </p:txBody>
        </p:sp>
        <p:sp>
          <p:nvSpPr>
            <p:cNvPr id="157" name="TextBox 156">
              <a:extLst>
                <a:ext uri="{FF2B5EF4-FFF2-40B4-BE49-F238E27FC236}">
                  <a16:creationId xmlns:a16="http://schemas.microsoft.com/office/drawing/2014/main" id="{356554D6-7620-A7C8-F85A-93F0FF8F26F3}"/>
                </a:ext>
              </a:extLst>
            </p:cNvPr>
            <p:cNvSpPr txBox="1"/>
            <p:nvPr/>
          </p:nvSpPr>
          <p:spPr>
            <a:xfrm>
              <a:off x="8744020" y="5714809"/>
              <a:ext cx="1196522" cy="461665"/>
            </a:xfrm>
            <a:prstGeom prst="rect">
              <a:avLst/>
            </a:prstGeom>
            <a:noFill/>
          </p:spPr>
          <p:txBody>
            <a:bodyPr wrap="square">
              <a:spAutoFit/>
            </a:bodyPr>
            <a:lstStyle/>
            <a:p>
              <a:pPr algn="l"/>
              <a:r>
                <a:rPr lang="en-US" sz="800" kern="0">
                  <a:solidFill>
                    <a:schemeClr val="tx1">
                      <a:lumMod val="50000"/>
                      <a:lumOff val="50000"/>
                    </a:schemeClr>
                  </a:solidFill>
                </a:rPr>
                <a:t>MC9400/MC9450 Ultra-Rugged Mobile Computer</a:t>
              </a:r>
            </a:p>
          </p:txBody>
        </p:sp>
        <p:sp>
          <p:nvSpPr>
            <p:cNvPr id="162" name="TextBox 161">
              <a:extLst>
                <a:ext uri="{FF2B5EF4-FFF2-40B4-BE49-F238E27FC236}">
                  <a16:creationId xmlns:a16="http://schemas.microsoft.com/office/drawing/2014/main" id="{AC45926F-C6A0-130E-6295-69F86AF4610C}"/>
                </a:ext>
              </a:extLst>
            </p:cNvPr>
            <p:cNvSpPr txBox="1"/>
            <p:nvPr/>
          </p:nvSpPr>
          <p:spPr>
            <a:xfrm>
              <a:off x="9849653" y="5714810"/>
              <a:ext cx="1579575" cy="461665"/>
            </a:xfrm>
            <a:prstGeom prst="rect">
              <a:avLst/>
            </a:prstGeom>
            <a:noFill/>
          </p:spPr>
          <p:txBody>
            <a:bodyPr wrap="square">
              <a:spAutoFit/>
            </a:bodyPr>
            <a:lstStyle/>
            <a:p>
              <a:pPr algn="l"/>
              <a:r>
                <a:rPr lang="en-US" sz="800" kern="0">
                  <a:solidFill>
                    <a:schemeClr val="tx1">
                      <a:lumMod val="50000"/>
                      <a:lumOff val="50000"/>
                    </a:schemeClr>
                  </a:solidFill>
                </a:rPr>
                <a:t>United States Postal Service Selects Zebra Technologies for Printer Technology Refresh</a:t>
              </a:r>
            </a:p>
          </p:txBody>
        </p:sp>
        <p:sp>
          <p:nvSpPr>
            <p:cNvPr id="165" name="TextBox 164">
              <a:extLst>
                <a:ext uri="{FF2B5EF4-FFF2-40B4-BE49-F238E27FC236}">
                  <a16:creationId xmlns:a16="http://schemas.microsoft.com/office/drawing/2014/main" id="{A58ABD2C-A76C-3909-3D32-02853F84BAC0}"/>
                </a:ext>
              </a:extLst>
            </p:cNvPr>
            <p:cNvSpPr txBox="1"/>
            <p:nvPr/>
          </p:nvSpPr>
          <p:spPr>
            <a:xfrm>
              <a:off x="5823408" y="5714809"/>
              <a:ext cx="1347886" cy="461665"/>
            </a:xfrm>
            <a:prstGeom prst="rect">
              <a:avLst/>
            </a:prstGeom>
            <a:noFill/>
          </p:spPr>
          <p:txBody>
            <a:bodyPr wrap="square">
              <a:spAutoFit/>
            </a:bodyPr>
            <a:lstStyle/>
            <a:p>
              <a:pPr algn="l"/>
              <a:r>
                <a:rPr lang="en-US" sz="800" kern="0">
                  <a:solidFill>
                    <a:schemeClr val="tx1">
                      <a:lumMod val="50000"/>
                      <a:lumOff val="50000"/>
                    </a:schemeClr>
                  </a:solidFill>
                </a:rPr>
                <a:t>Rob Armstrong and Mike </a:t>
              </a:r>
              <a:r>
                <a:rPr lang="en-US" sz="800" kern="0" err="1">
                  <a:solidFill>
                    <a:schemeClr val="tx1">
                      <a:lumMod val="50000"/>
                      <a:lumOff val="50000"/>
                    </a:schemeClr>
                  </a:solidFill>
                </a:rPr>
                <a:t>Mughetto</a:t>
              </a:r>
              <a:r>
                <a:rPr lang="en-US" sz="800" kern="0">
                  <a:solidFill>
                    <a:schemeClr val="tx1">
                      <a:lumMod val="50000"/>
                      <a:lumOff val="50000"/>
                    </a:schemeClr>
                  </a:solidFill>
                </a:rPr>
                <a:t> Named 2024 CRN Channel Chiefs</a:t>
              </a:r>
            </a:p>
          </p:txBody>
        </p:sp>
      </p:grpSp>
      <p:pic>
        <p:nvPicPr>
          <p:cNvPr id="159" name="Picture 158" descr="A handheld barcode scanner&#10;&#10;Description automatically generated">
            <a:extLst>
              <a:ext uri="{FF2B5EF4-FFF2-40B4-BE49-F238E27FC236}">
                <a16:creationId xmlns:a16="http://schemas.microsoft.com/office/drawing/2014/main" id="{EF1F47D3-F7E4-E41F-F941-1766E90635F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987386" y="5005687"/>
            <a:ext cx="417593" cy="582313"/>
          </a:xfrm>
          <a:prstGeom prst="rect">
            <a:avLst/>
          </a:prstGeom>
        </p:spPr>
      </p:pic>
      <p:pic>
        <p:nvPicPr>
          <p:cNvPr id="161" name="Picture 160" descr="A pair of printer's with a label&#10;&#10;Description automatically generated">
            <a:extLst>
              <a:ext uri="{FF2B5EF4-FFF2-40B4-BE49-F238E27FC236}">
                <a16:creationId xmlns:a16="http://schemas.microsoft.com/office/drawing/2014/main" id="{C5DDE9EC-8591-3BCB-9AA9-886FC57B71E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019186" y="4997229"/>
            <a:ext cx="991911" cy="661274"/>
          </a:xfrm>
          <a:prstGeom prst="rect">
            <a:avLst/>
          </a:prstGeom>
        </p:spPr>
      </p:pic>
      <p:pic>
        <p:nvPicPr>
          <p:cNvPr id="164" name="Picture 163" descr="A red and black logo&#10;&#10;Description automatically generated">
            <a:extLst>
              <a:ext uri="{FF2B5EF4-FFF2-40B4-BE49-F238E27FC236}">
                <a16:creationId xmlns:a16="http://schemas.microsoft.com/office/drawing/2014/main" id="{36967267-465B-BF8F-C205-4468BFF81E33}"/>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029467" y="5067053"/>
            <a:ext cx="809633" cy="460019"/>
          </a:xfrm>
          <a:prstGeom prst="rect">
            <a:avLst/>
          </a:prstGeom>
        </p:spPr>
      </p:pic>
      <p:sp>
        <p:nvSpPr>
          <p:cNvPr id="171" name="TextBox 170">
            <a:extLst>
              <a:ext uri="{FF2B5EF4-FFF2-40B4-BE49-F238E27FC236}">
                <a16:creationId xmlns:a16="http://schemas.microsoft.com/office/drawing/2014/main" id="{E6910CEA-BAC4-B479-ADC4-46F0A4D79BCD}"/>
              </a:ext>
            </a:extLst>
          </p:cNvPr>
          <p:cNvSpPr txBox="1"/>
          <p:nvPr/>
        </p:nvSpPr>
        <p:spPr>
          <a:xfrm>
            <a:off x="4845925" y="5714808"/>
            <a:ext cx="720342" cy="338554"/>
          </a:xfrm>
          <a:prstGeom prst="rect">
            <a:avLst/>
          </a:prstGeom>
          <a:noFill/>
        </p:spPr>
        <p:txBody>
          <a:bodyPr wrap="square">
            <a:spAutoFit/>
          </a:bodyPr>
          <a:lstStyle/>
          <a:p>
            <a:pPr algn="l"/>
            <a:r>
              <a:rPr lang="en-US" sz="800" kern="0">
                <a:solidFill>
                  <a:schemeClr val="tx1">
                    <a:lumMod val="50000"/>
                    <a:lumOff val="50000"/>
                  </a:schemeClr>
                </a:solidFill>
              </a:rPr>
              <a:t>Introduces Zebra Pay™</a:t>
            </a:r>
          </a:p>
        </p:txBody>
      </p:sp>
      <p:pic>
        <p:nvPicPr>
          <p:cNvPr id="173" name="Picture 172" descr="A credit card and a smartphone&#10;&#10;Description automatically generated">
            <a:extLst>
              <a:ext uri="{FF2B5EF4-FFF2-40B4-BE49-F238E27FC236}">
                <a16:creationId xmlns:a16="http://schemas.microsoft.com/office/drawing/2014/main" id="{350EE8B2-9392-21EE-05D7-535B10649A2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33311" y="5049331"/>
            <a:ext cx="742627" cy="742627"/>
          </a:xfrm>
          <a:prstGeom prst="rect">
            <a:avLst/>
          </a:prstGeom>
        </p:spPr>
      </p:pic>
    </p:spTree>
    <p:extLst>
      <p:ext uri="{BB962C8B-B14F-4D97-AF65-F5344CB8AC3E}">
        <p14:creationId xmlns:p14="http://schemas.microsoft.com/office/powerpoint/2010/main" val="362037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icture 246">
            <a:extLst>
              <a:ext uri="{FF2B5EF4-FFF2-40B4-BE49-F238E27FC236}">
                <a16:creationId xmlns:a16="http://schemas.microsoft.com/office/drawing/2014/main" id="{ECA557E0-6258-4048-BD9B-479D7582486B}"/>
              </a:ext>
            </a:extLst>
          </p:cNvPr>
          <p:cNvPicPr>
            <a:picLocks noChangeAspect="1"/>
          </p:cNvPicPr>
          <p:nvPr/>
        </p:nvPicPr>
        <p:blipFill>
          <a:blip r:embed="rId3" cstate="email">
            <a:alphaModFix amt="48000"/>
            <a:extLst>
              <a:ext uri="{28A0092B-C50C-407E-A947-70E740481C1C}">
                <a14:useLocalDpi xmlns:a14="http://schemas.microsoft.com/office/drawing/2010/main"/>
              </a:ext>
            </a:extLst>
          </a:blip>
          <a:srcRect/>
          <a:stretch/>
        </p:blipFill>
        <p:spPr>
          <a:xfrm>
            <a:off x="4325541" y="1741359"/>
            <a:ext cx="7808397" cy="4100441"/>
          </a:xfrm>
          <a:prstGeom prst="rect">
            <a:avLst/>
          </a:prstGeom>
          <a:effectLst/>
        </p:spPr>
      </p:pic>
      <p:pic>
        <p:nvPicPr>
          <p:cNvPr id="6" name="Picture 5">
            <a:extLst>
              <a:ext uri="{FF2B5EF4-FFF2-40B4-BE49-F238E27FC236}">
                <a16:creationId xmlns:a16="http://schemas.microsoft.com/office/drawing/2014/main" id="{86DBE0DD-FD9D-BB1E-BE99-740A0025AEB8}"/>
              </a:ext>
            </a:extLst>
          </p:cNvPr>
          <p:cNvPicPr>
            <a:picLocks noChangeAspect="1"/>
          </p:cNvPicPr>
          <p:nvPr/>
        </p:nvPicPr>
        <p:blipFill>
          <a:blip r:embed="rId4" cstate="print">
            <a:extLst>
              <a:ext uri="{28A0092B-C50C-407E-A947-70E740481C1C}">
                <a14:useLocalDpi xmlns:a14="http://schemas.microsoft.com/office/drawing/2010/main" val="0"/>
              </a:ext>
            </a:extLst>
          </a:blip>
          <a:srcRect l="19026" r="19026"/>
          <a:stretch/>
        </p:blipFill>
        <p:spPr>
          <a:xfrm>
            <a:off x="2227" y="1768634"/>
            <a:ext cx="4289519" cy="3899017"/>
          </a:xfrm>
          <a:prstGeom prst="rect">
            <a:avLst/>
          </a:prstGeom>
        </p:spPr>
      </p:pic>
      <p:sp>
        <p:nvSpPr>
          <p:cNvPr id="4" name="Rectangle 3">
            <a:extLst>
              <a:ext uri="{FF2B5EF4-FFF2-40B4-BE49-F238E27FC236}">
                <a16:creationId xmlns:a16="http://schemas.microsoft.com/office/drawing/2014/main" id="{4B3DD640-5E44-E588-7C88-9BD2F24ABF64}"/>
              </a:ext>
            </a:extLst>
          </p:cNvPr>
          <p:cNvSpPr/>
          <p:nvPr/>
        </p:nvSpPr>
        <p:spPr>
          <a:xfrm>
            <a:off x="3304" y="1774513"/>
            <a:ext cx="4290158" cy="3905834"/>
          </a:xfrm>
          <a:prstGeom prst="rect">
            <a:avLst/>
          </a:prstGeom>
          <a:solidFill>
            <a:srgbClr val="0073E6">
              <a:alpha val="7519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1">
            <a:extLst>
              <a:ext uri="{FF2B5EF4-FFF2-40B4-BE49-F238E27FC236}">
                <a16:creationId xmlns:a16="http://schemas.microsoft.com/office/drawing/2014/main" id="{610C4932-FF2E-604D-8068-ADEE6E577153}"/>
              </a:ext>
            </a:extLst>
          </p:cNvPr>
          <p:cNvSpPr txBox="1">
            <a:spLocks/>
          </p:cNvSpPr>
          <p:nvPr/>
        </p:nvSpPr>
        <p:spPr>
          <a:xfrm>
            <a:off x="340174" y="532283"/>
            <a:ext cx="6074914" cy="648716"/>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a:t>Zebra’s Extensive Reach</a:t>
            </a:r>
          </a:p>
        </p:txBody>
      </p:sp>
      <p:sp>
        <p:nvSpPr>
          <p:cNvPr id="47" name="Text Placeholder 2">
            <a:extLst>
              <a:ext uri="{FF2B5EF4-FFF2-40B4-BE49-F238E27FC236}">
                <a16:creationId xmlns:a16="http://schemas.microsoft.com/office/drawing/2014/main" id="{2A7505EC-66B1-7247-B7F6-6A52640B8BEE}"/>
              </a:ext>
            </a:extLst>
          </p:cNvPr>
          <p:cNvSpPr txBox="1">
            <a:spLocks/>
          </p:cNvSpPr>
          <p:nvPr/>
        </p:nvSpPr>
        <p:spPr>
          <a:xfrm>
            <a:off x="340174" y="983659"/>
            <a:ext cx="7931468" cy="710829"/>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000" b="1">
                <a:solidFill>
                  <a:srgbClr val="0073E6"/>
                </a:solidFill>
              </a:rPr>
              <a:t>Scalable to meet enterprise demands</a:t>
            </a:r>
          </a:p>
        </p:txBody>
      </p:sp>
      <p:grpSp>
        <p:nvGrpSpPr>
          <p:cNvPr id="19" name="Group 18">
            <a:extLst>
              <a:ext uri="{FF2B5EF4-FFF2-40B4-BE49-F238E27FC236}">
                <a16:creationId xmlns:a16="http://schemas.microsoft.com/office/drawing/2014/main" id="{1F8E7998-6FE0-B589-1D0B-BF8730071FE2}"/>
              </a:ext>
            </a:extLst>
          </p:cNvPr>
          <p:cNvGrpSpPr/>
          <p:nvPr/>
        </p:nvGrpSpPr>
        <p:grpSpPr>
          <a:xfrm>
            <a:off x="4535712" y="3252539"/>
            <a:ext cx="2711396" cy="1159039"/>
            <a:chOff x="4379188" y="3429000"/>
            <a:chExt cx="2712100" cy="1159341"/>
          </a:xfrm>
        </p:grpSpPr>
        <p:grpSp>
          <p:nvGrpSpPr>
            <p:cNvPr id="43" name="Group 42">
              <a:extLst>
                <a:ext uri="{FF2B5EF4-FFF2-40B4-BE49-F238E27FC236}">
                  <a16:creationId xmlns:a16="http://schemas.microsoft.com/office/drawing/2014/main" id="{76566E8D-D8CA-C244-9FEA-4ABC83940438}"/>
                </a:ext>
              </a:extLst>
            </p:cNvPr>
            <p:cNvGrpSpPr/>
            <p:nvPr/>
          </p:nvGrpSpPr>
          <p:grpSpPr>
            <a:xfrm>
              <a:off x="5507000" y="3429000"/>
              <a:ext cx="1584288" cy="976432"/>
              <a:chOff x="6054998" y="2242593"/>
              <a:chExt cx="1584288" cy="976432"/>
            </a:xfrm>
          </p:grpSpPr>
          <p:sp>
            <p:nvSpPr>
              <p:cNvPr id="44" name="Rectangle 43">
                <a:extLst>
                  <a:ext uri="{FF2B5EF4-FFF2-40B4-BE49-F238E27FC236}">
                    <a16:creationId xmlns:a16="http://schemas.microsoft.com/office/drawing/2014/main" id="{A2C92405-F503-B349-8D54-7B1AC24DAA68}"/>
                  </a:ext>
                </a:extLst>
              </p:cNvPr>
              <p:cNvSpPr/>
              <p:nvPr/>
            </p:nvSpPr>
            <p:spPr>
              <a:xfrm>
                <a:off x="6054998" y="2242593"/>
                <a:ext cx="824265" cy="553998"/>
              </a:xfrm>
              <a:prstGeom prst="rect">
                <a:avLst/>
              </a:prstGeom>
            </p:spPr>
            <p:txBody>
              <a:bodyPr wrap="none" lIns="91416" tIns="45708" rIns="91416" bIns="45708" anchor="t">
                <a:spAutoFit/>
              </a:bodyPr>
              <a:lstStyle/>
              <a:p>
                <a:r>
                  <a:rPr lang="en-US" sz="2999" b="1">
                    <a:solidFill>
                      <a:srgbClr val="0073E6"/>
                    </a:solidFill>
                    <a:latin typeface="Arial" panose="020B0604020202020204"/>
                  </a:rPr>
                  <a:t>120</a:t>
                </a:r>
                <a:endParaRPr lang="en-US" sz="2999">
                  <a:solidFill>
                    <a:srgbClr val="0073E6"/>
                  </a:solidFill>
                </a:endParaRPr>
              </a:p>
            </p:txBody>
          </p:sp>
          <p:sp>
            <p:nvSpPr>
              <p:cNvPr id="45" name="Rectangle 44">
                <a:extLst>
                  <a:ext uri="{FF2B5EF4-FFF2-40B4-BE49-F238E27FC236}">
                    <a16:creationId xmlns:a16="http://schemas.microsoft.com/office/drawing/2014/main" id="{E6E730D4-2F3F-B742-9BE7-47D5964093D8}"/>
                  </a:ext>
                </a:extLst>
              </p:cNvPr>
              <p:cNvSpPr/>
              <p:nvPr/>
            </p:nvSpPr>
            <p:spPr>
              <a:xfrm>
                <a:off x="6054998" y="2665027"/>
                <a:ext cx="1584288" cy="553998"/>
              </a:xfrm>
              <a:prstGeom prst="rect">
                <a:avLst/>
              </a:prstGeom>
            </p:spPr>
            <p:txBody>
              <a:bodyPr wrap="square" lIns="91416" tIns="45708" rIns="91416" bIns="45708" anchor="t">
                <a:spAutoFit/>
              </a:bodyPr>
              <a:lstStyle/>
              <a:p>
                <a:pPr defTabSz="913852">
                  <a:spcBef>
                    <a:spcPts val="1000"/>
                  </a:spcBef>
                  <a:buClr>
                    <a:srgbClr val="00A7FF"/>
                  </a:buClr>
                </a:pPr>
                <a:r>
                  <a:rPr lang="en-US" b="1">
                    <a:latin typeface="Arial"/>
                    <a:ea typeface="MS PGothic"/>
                    <a:cs typeface="Arial"/>
                  </a:rPr>
                  <a:t>offices </a:t>
                </a:r>
                <a:br>
                  <a:rPr lang="en-US" b="1"/>
                </a:br>
                <a:r>
                  <a:rPr lang="en-US" sz="1200">
                    <a:latin typeface="Arial"/>
                    <a:ea typeface="MS PGothic"/>
                    <a:cs typeface="Arial"/>
                  </a:rPr>
                  <a:t>across 55 countries</a:t>
                </a:r>
              </a:p>
            </p:txBody>
          </p:sp>
        </p:grpSp>
        <p:grpSp>
          <p:nvGrpSpPr>
            <p:cNvPr id="60" name="Group 59">
              <a:extLst>
                <a:ext uri="{FF2B5EF4-FFF2-40B4-BE49-F238E27FC236}">
                  <a16:creationId xmlns:a16="http://schemas.microsoft.com/office/drawing/2014/main" id="{32E1278B-8E28-6F43-ABD5-E75A97B0B099}"/>
                </a:ext>
              </a:extLst>
            </p:cNvPr>
            <p:cNvGrpSpPr/>
            <p:nvPr/>
          </p:nvGrpSpPr>
          <p:grpSpPr>
            <a:xfrm>
              <a:off x="4379188" y="3536544"/>
              <a:ext cx="1065490" cy="1051797"/>
              <a:chOff x="1116163" y="2788193"/>
              <a:chExt cx="935077" cy="923059"/>
            </a:xfrm>
          </p:grpSpPr>
          <p:pic>
            <p:nvPicPr>
              <p:cNvPr id="61" name="Picture 60" descr="A close up of a logo&#10;&#10;Description automatically generated">
                <a:extLst>
                  <a:ext uri="{FF2B5EF4-FFF2-40B4-BE49-F238E27FC236}">
                    <a16:creationId xmlns:a16="http://schemas.microsoft.com/office/drawing/2014/main" id="{68EFB37B-1320-0445-BFD9-B2F50230B76C}"/>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2" name="Rectangle 61">
                <a:extLst>
                  <a:ext uri="{FF2B5EF4-FFF2-40B4-BE49-F238E27FC236}">
                    <a16:creationId xmlns:a16="http://schemas.microsoft.com/office/drawing/2014/main" id="{D1F80E88-D127-504F-AA04-408084436F40}"/>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Icon&#10;&#10;Description automatically generated">
              <a:extLst>
                <a:ext uri="{FF2B5EF4-FFF2-40B4-BE49-F238E27FC236}">
                  <a16:creationId xmlns:a16="http://schemas.microsoft.com/office/drawing/2014/main" id="{7812CE10-105A-E44C-94B8-C89DFAF99D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1584" y="3628667"/>
              <a:ext cx="549274" cy="549274"/>
            </a:xfrm>
            <a:prstGeom prst="rect">
              <a:avLst/>
            </a:prstGeom>
          </p:spPr>
        </p:pic>
      </p:grpSp>
      <p:grpSp>
        <p:nvGrpSpPr>
          <p:cNvPr id="26" name="Group 25">
            <a:extLst>
              <a:ext uri="{FF2B5EF4-FFF2-40B4-BE49-F238E27FC236}">
                <a16:creationId xmlns:a16="http://schemas.microsoft.com/office/drawing/2014/main" id="{7D263B38-A693-993D-6B9C-281C7A30BA80}"/>
              </a:ext>
            </a:extLst>
          </p:cNvPr>
          <p:cNvGrpSpPr/>
          <p:nvPr/>
        </p:nvGrpSpPr>
        <p:grpSpPr>
          <a:xfrm>
            <a:off x="7931761" y="3229585"/>
            <a:ext cx="3543971" cy="1184829"/>
            <a:chOff x="7843028" y="3406045"/>
            <a:chExt cx="3544893" cy="1185139"/>
          </a:xfrm>
        </p:grpSpPr>
        <p:sp>
          <p:nvSpPr>
            <p:cNvPr id="261" name="Rectangle 260">
              <a:extLst>
                <a:ext uri="{FF2B5EF4-FFF2-40B4-BE49-F238E27FC236}">
                  <a16:creationId xmlns:a16="http://schemas.microsoft.com/office/drawing/2014/main" id="{D53B38E7-4B8A-484F-8003-CB6E71C1859A}"/>
                </a:ext>
              </a:extLst>
            </p:cNvPr>
            <p:cNvSpPr/>
            <p:nvPr/>
          </p:nvSpPr>
          <p:spPr>
            <a:xfrm>
              <a:off x="8908810" y="3406045"/>
              <a:ext cx="2479111" cy="738664"/>
            </a:xfrm>
            <a:prstGeom prst="rect">
              <a:avLst/>
            </a:prstGeom>
          </p:spPr>
          <p:txBody>
            <a:bodyPr wrap="square" lIns="91416" tIns="45708" rIns="91416" bIns="45708" anchor="t">
              <a:spAutoFit/>
            </a:bodyPr>
            <a:lstStyle/>
            <a:p>
              <a:r>
                <a:rPr lang="en-US" sz="2999" b="1">
                  <a:solidFill>
                    <a:srgbClr val="0073E6"/>
                  </a:solidFill>
                  <a:latin typeface="Arial"/>
                  <a:ea typeface="MS PGothic"/>
                  <a:cs typeface="Arial"/>
                </a:rPr>
                <a:t>~6,500</a:t>
              </a:r>
              <a:br>
                <a:rPr lang="en-US" sz="2199" b="1">
                  <a:solidFill>
                    <a:srgbClr val="0073E6"/>
                  </a:solidFill>
                </a:rPr>
              </a:br>
              <a:endParaRPr lang="en-US" sz="1200">
                <a:solidFill>
                  <a:srgbClr val="0073E6"/>
                </a:solidFill>
              </a:endParaRPr>
            </a:p>
          </p:txBody>
        </p:sp>
        <p:grpSp>
          <p:nvGrpSpPr>
            <p:cNvPr id="69" name="Group 68">
              <a:extLst>
                <a:ext uri="{FF2B5EF4-FFF2-40B4-BE49-F238E27FC236}">
                  <a16:creationId xmlns:a16="http://schemas.microsoft.com/office/drawing/2014/main" id="{D392B009-4EBF-CD49-A65D-0C68E109BC3B}"/>
                </a:ext>
              </a:extLst>
            </p:cNvPr>
            <p:cNvGrpSpPr/>
            <p:nvPr/>
          </p:nvGrpSpPr>
          <p:grpSpPr>
            <a:xfrm>
              <a:off x="7843028" y="3539387"/>
              <a:ext cx="1065490" cy="1051797"/>
              <a:chOff x="1116163" y="2788193"/>
              <a:chExt cx="935077" cy="923059"/>
            </a:xfrm>
          </p:grpSpPr>
          <p:pic>
            <p:nvPicPr>
              <p:cNvPr id="70" name="Picture 69" descr="A close up of a logo&#10;&#10;Description automatically generated">
                <a:extLst>
                  <a:ext uri="{FF2B5EF4-FFF2-40B4-BE49-F238E27FC236}">
                    <a16:creationId xmlns:a16="http://schemas.microsoft.com/office/drawing/2014/main" id="{671E59AA-0686-AC46-B60E-6B48C54E17CB}"/>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71" name="Rectangle 70">
                <a:extLst>
                  <a:ext uri="{FF2B5EF4-FFF2-40B4-BE49-F238E27FC236}">
                    <a16:creationId xmlns:a16="http://schemas.microsoft.com/office/drawing/2014/main" id="{23C3A799-6F46-EF46-AEB1-155205EF3FE9}"/>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3C9813F4-E51E-4FEE-B039-0C8AB2AC3858}"/>
                </a:ext>
              </a:extLst>
            </p:cNvPr>
            <p:cNvSpPr txBox="1"/>
            <p:nvPr/>
          </p:nvSpPr>
          <p:spPr>
            <a:xfrm>
              <a:off x="8935548" y="3831916"/>
              <a:ext cx="2143214" cy="738664"/>
            </a:xfrm>
            <a:prstGeom prst="rect">
              <a:avLst/>
            </a:prstGeom>
            <a:noFill/>
          </p:spPr>
          <p:txBody>
            <a:bodyPr wrap="square">
              <a:spAutoFit/>
            </a:bodyPr>
            <a:lstStyle/>
            <a:p>
              <a:r>
                <a:rPr lang="en-US" b="1"/>
                <a:t>patents</a:t>
              </a:r>
            </a:p>
            <a:p>
              <a:r>
                <a:rPr lang="en-US" sz="1200"/>
                <a:t>US and INTL patents issued </a:t>
              </a:r>
              <a:br>
                <a:rPr lang="en-US" sz="1200"/>
              </a:br>
              <a:r>
                <a:rPr lang="en-US" sz="1200"/>
                <a:t>and pending</a:t>
              </a:r>
            </a:p>
          </p:txBody>
        </p:sp>
      </p:grpSp>
      <p:grpSp>
        <p:nvGrpSpPr>
          <p:cNvPr id="7" name="Group 6">
            <a:extLst>
              <a:ext uri="{FF2B5EF4-FFF2-40B4-BE49-F238E27FC236}">
                <a16:creationId xmlns:a16="http://schemas.microsoft.com/office/drawing/2014/main" id="{B889FB38-18AD-7FF0-899B-D6980CB75B74}"/>
              </a:ext>
            </a:extLst>
          </p:cNvPr>
          <p:cNvGrpSpPr/>
          <p:nvPr/>
        </p:nvGrpSpPr>
        <p:grpSpPr>
          <a:xfrm>
            <a:off x="4559851" y="1783564"/>
            <a:ext cx="3284202" cy="1081828"/>
            <a:chOff x="4403336" y="1959643"/>
            <a:chExt cx="3285057" cy="1082110"/>
          </a:xfrm>
        </p:grpSpPr>
        <p:grpSp>
          <p:nvGrpSpPr>
            <p:cNvPr id="37" name="Group 36">
              <a:extLst>
                <a:ext uri="{FF2B5EF4-FFF2-40B4-BE49-F238E27FC236}">
                  <a16:creationId xmlns:a16="http://schemas.microsoft.com/office/drawing/2014/main" id="{6135D89C-6831-1341-BB3B-AD105BB37B55}"/>
                </a:ext>
              </a:extLst>
            </p:cNvPr>
            <p:cNvGrpSpPr/>
            <p:nvPr/>
          </p:nvGrpSpPr>
          <p:grpSpPr>
            <a:xfrm>
              <a:off x="5512797" y="1977802"/>
              <a:ext cx="2175596" cy="771349"/>
              <a:chOff x="-6860988" y="7018972"/>
              <a:chExt cx="2175596" cy="771349"/>
            </a:xfrm>
          </p:grpSpPr>
          <p:sp>
            <p:nvSpPr>
              <p:cNvPr id="38" name="Rectangle 37">
                <a:extLst>
                  <a:ext uri="{FF2B5EF4-FFF2-40B4-BE49-F238E27FC236}">
                    <a16:creationId xmlns:a16="http://schemas.microsoft.com/office/drawing/2014/main" id="{741381C9-D598-274E-B72C-8C13CE700DF2}"/>
                  </a:ext>
                </a:extLst>
              </p:cNvPr>
              <p:cNvSpPr/>
              <p:nvPr/>
            </p:nvSpPr>
            <p:spPr>
              <a:xfrm>
                <a:off x="-6860988" y="7018972"/>
                <a:ext cx="2175596" cy="553998"/>
              </a:xfrm>
              <a:prstGeom prst="rect">
                <a:avLst/>
              </a:prstGeom>
            </p:spPr>
            <p:txBody>
              <a:bodyPr wrap="none" lIns="91416" tIns="45708" rIns="91416" bIns="45708" anchor="t">
                <a:spAutoFit/>
              </a:bodyPr>
              <a:lstStyle/>
              <a:p>
                <a:r>
                  <a:rPr lang="en-US" sz="2999" b="1">
                    <a:solidFill>
                      <a:srgbClr val="0073E6"/>
                    </a:solidFill>
                    <a:latin typeface="Arial" panose="020B0604020202020204"/>
                  </a:rPr>
                  <a:t>$5.7 billion</a:t>
                </a:r>
                <a:endParaRPr lang="en-US" sz="2999">
                  <a:solidFill>
                    <a:srgbClr val="0073E6"/>
                  </a:solidFill>
                </a:endParaRPr>
              </a:p>
            </p:txBody>
          </p:sp>
          <p:sp>
            <p:nvSpPr>
              <p:cNvPr id="39" name="Rectangle 38">
                <a:extLst>
                  <a:ext uri="{FF2B5EF4-FFF2-40B4-BE49-F238E27FC236}">
                    <a16:creationId xmlns:a16="http://schemas.microsoft.com/office/drawing/2014/main" id="{7D8F1A8B-B39C-2B4B-B192-D208F446256D}"/>
                  </a:ext>
                </a:extLst>
              </p:cNvPr>
              <p:cNvSpPr/>
              <p:nvPr/>
            </p:nvSpPr>
            <p:spPr>
              <a:xfrm>
                <a:off x="-6829382" y="7420989"/>
                <a:ext cx="1505540" cy="369332"/>
              </a:xfrm>
              <a:prstGeom prst="rect">
                <a:avLst/>
              </a:prstGeom>
            </p:spPr>
            <p:txBody>
              <a:bodyPr wrap="none">
                <a:spAutoFit/>
              </a:bodyPr>
              <a:lstStyle/>
              <a:p>
                <a:pPr algn="ctr" defTabSz="913852">
                  <a:spcBef>
                    <a:spcPts val="1000"/>
                  </a:spcBef>
                  <a:buClr>
                    <a:srgbClr val="00A7FF"/>
                  </a:buClr>
                </a:pPr>
                <a:r>
                  <a:rPr lang="en-US" b="1"/>
                  <a:t>global sales</a:t>
                </a:r>
                <a:endParaRPr lang="en-US" b="1">
                  <a:latin typeface="Arial" panose="020B0604020202020204"/>
                </a:endParaRPr>
              </a:p>
            </p:txBody>
          </p:sp>
        </p:grpSp>
        <p:grpSp>
          <p:nvGrpSpPr>
            <p:cNvPr id="50" name="Group 49">
              <a:extLst>
                <a:ext uri="{FF2B5EF4-FFF2-40B4-BE49-F238E27FC236}">
                  <a16:creationId xmlns:a16="http://schemas.microsoft.com/office/drawing/2014/main" id="{5AA62658-93D7-744D-86B5-7D1F4C592C16}"/>
                </a:ext>
              </a:extLst>
            </p:cNvPr>
            <p:cNvGrpSpPr/>
            <p:nvPr/>
          </p:nvGrpSpPr>
          <p:grpSpPr>
            <a:xfrm>
              <a:off x="4403336" y="1959643"/>
              <a:ext cx="1065490" cy="1082110"/>
              <a:chOff x="1116163" y="2761590"/>
              <a:chExt cx="935077" cy="949662"/>
            </a:xfrm>
          </p:grpSpPr>
          <p:pic>
            <p:nvPicPr>
              <p:cNvPr id="54" name="Picture 53" descr="A close up of a logo&#10;&#10;Description automatically generated">
                <a:extLst>
                  <a:ext uri="{FF2B5EF4-FFF2-40B4-BE49-F238E27FC236}">
                    <a16:creationId xmlns:a16="http://schemas.microsoft.com/office/drawing/2014/main" id="{9C040F54-95F6-E843-B9C2-D997CFA9A794}"/>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5" name="Rectangle 54">
                <a:extLst>
                  <a:ext uri="{FF2B5EF4-FFF2-40B4-BE49-F238E27FC236}">
                    <a16:creationId xmlns:a16="http://schemas.microsoft.com/office/drawing/2014/main" id="{9FEED0FA-3FC8-A043-B71A-FFDF4B314049}"/>
                  </a:ext>
                </a:extLst>
              </p:cNvPr>
              <p:cNvSpPr/>
              <p:nvPr/>
            </p:nvSpPr>
            <p:spPr>
              <a:xfrm rot="5400000">
                <a:off x="1273743" y="2761590"/>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picture containing text, clipart&#10;&#10;Description automatically generated">
              <a:extLst>
                <a:ext uri="{FF2B5EF4-FFF2-40B4-BE49-F238E27FC236}">
                  <a16:creationId xmlns:a16="http://schemas.microsoft.com/office/drawing/2014/main" id="{0AECA37B-7109-8648-8A88-5DBF013C30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38925" y="2037750"/>
              <a:ext cx="614802" cy="614802"/>
            </a:xfrm>
            <a:prstGeom prst="rect">
              <a:avLst/>
            </a:prstGeom>
          </p:spPr>
        </p:pic>
      </p:grpSp>
      <p:grpSp>
        <p:nvGrpSpPr>
          <p:cNvPr id="27" name="Group 26">
            <a:extLst>
              <a:ext uri="{FF2B5EF4-FFF2-40B4-BE49-F238E27FC236}">
                <a16:creationId xmlns:a16="http://schemas.microsoft.com/office/drawing/2014/main" id="{CB6A841E-3249-B15B-39F1-C48EE7395AEF}"/>
              </a:ext>
            </a:extLst>
          </p:cNvPr>
          <p:cNvGrpSpPr/>
          <p:nvPr/>
        </p:nvGrpSpPr>
        <p:grpSpPr>
          <a:xfrm>
            <a:off x="7932049" y="1783565"/>
            <a:ext cx="3606023" cy="1088151"/>
            <a:chOff x="7843320" y="1959646"/>
            <a:chExt cx="3606962" cy="1088434"/>
          </a:xfrm>
        </p:grpSpPr>
        <p:grpSp>
          <p:nvGrpSpPr>
            <p:cNvPr id="8" name="Group 7">
              <a:extLst>
                <a:ext uri="{FF2B5EF4-FFF2-40B4-BE49-F238E27FC236}">
                  <a16:creationId xmlns:a16="http://schemas.microsoft.com/office/drawing/2014/main" id="{3ADA1729-F880-44BB-ACC6-AA982DB155F6}"/>
                </a:ext>
              </a:extLst>
            </p:cNvPr>
            <p:cNvGrpSpPr/>
            <p:nvPr/>
          </p:nvGrpSpPr>
          <p:grpSpPr>
            <a:xfrm>
              <a:off x="8941286" y="1983076"/>
              <a:ext cx="2508996" cy="1065004"/>
              <a:chOff x="2171048" y="4153085"/>
              <a:chExt cx="2508996" cy="1065004"/>
            </a:xfrm>
          </p:grpSpPr>
          <p:sp>
            <p:nvSpPr>
              <p:cNvPr id="41" name="Rectangle 40">
                <a:extLst>
                  <a:ext uri="{FF2B5EF4-FFF2-40B4-BE49-F238E27FC236}">
                    <a16:creationId xmlns:a16="http://schemas.microsoft.com/office/drawing/2014/main" id="{539778E1-E9F9-B346-BAC7-F1B720A5CDBF}"/>
                  </a:ext>
                </a:extLst>
              </p:cNvPr>
              <p:cNvSpPr/>
              <p:nvPr/>
            </p:nvSpPr>
            <p:spPr>
              <a:xfrm>
                <a:off x="2171048" y="4153085"/>
                <a:ext cx="1388043" cy="553998"/>
              </a:xfrm>
              <a:prstGeom prst="rect">
                <a:avLst/>
              </a:prstGeom>
            </p:spPr>
            <p:txBody>
              <a:bodyPr wrap="square" lIns="91416" tIns="45708" rIns="91416" bIns="45708" anchor="t">
                <a:spAutoFit/>
              </a:bodyPr>
              <a:lstStyle/>
              <a:p>
                <a:r>
                  <a:rPr lang="en-US" sz="2999" b="1">
                    <a:solidFill>
                      <a:srgbClr val="0073E6"/>
                    </a:solidFill>
                    <a:latin typeface="Arial" panose="020B0604020202020204"/>
                  </a:rPr>
                  <a:t>10,500</a:t>
                </a:r>
                <a:endParaRPr lang="en-US" sz="2999">
                  <a:solidFill>
                    <a:srgbClr val="0073E6"/>
                  </a:solidFill>
                </a:endParaRPr>
              </a:p>
            </p:txBody>
          </p:sp>
          <p:sp>
            <p:nvSpPr>
              <p:cNvPr id="42" name="Rectangle 41">
                <a:extLst>
                  <a:ext uri="{FF2B5EF4-FFF2-40B4-BE49-F238E27FC236}">
                    <a16:creationId xmlns:a16="http://schemas.microsoft.com/office/drawing/2014/main" id="{0665BA37-1BE5-8A4E-AD24-79901AF9F7DD}"/>
                  </a:ext>
                </a:extLst>
              </p:cNvPr>
              <p:cNvSpPr/>
              <p:nvPr/>
            </p:nvSpPr>
            <p:spPr>
              <a:xfrm>
                <a:off x="2171048" y="4571758"/>
                <a:ext cx="2508996" cy="646331"/>
              </a:xfrm>
              <a:prstGeom prst="rect">
                <a:avLst/>
              </a:prstGeom>
            </p:spPr>
            <p:txBody>
              <a:bodyPr wrap="square">
                <a:spAutoFit/>
              </a:bodyPr>
              <a:lstStyle/>
              <a:p>
                <a:r>
                  <a:rPr lang="en-US" b="1"/>
                  <a:t>employees worldwide</a:t>
                </a:r>
              </a:p>
            </p:txBody>
          </p:sp>
        </p:grpSp>
        <p:grpSp>
          <p:nvGrpSpPr>
            <p:cNvPr id="56" name="Group 55">
              <a:extLst>
                <a:ext uri="{FF2B5EF4-FFF2-40B4-BE49-F238E27FC236}">
                  <a16:creationId xmlns:a16="http://schemas.microsoft.com/office/drawing/2014/main" id="{D95522F5-CE3F-F14E-850B-9A871580289E}"/>
                </a:ext>
              </a:extLst>
            </p:cNvPr>
            <p:cNvGrpSpPr/>
            <p:nvPr/>
          </p:nvGrpSpPr>
          <p:grpSpPr>
            <a:xfrm>
              <a:off x="7843320" y="1959646"/>
              <a:ext cx="1065490" cy="1051797"/>
              <a:chOff x="1116163" y="2788193"/>
              <a:chExt cx="935077" cy="923059"/>
            </a:xfrm>
          </p:grpSpPr>
          <p:pic>
            <p:nvPicPr>
              <p:cNvPr id="58" name="Picture 57" descr="A close up of a logo&#10;&#10;Description automatically generated">
                <a:extLst>
                  <a:ext uri="{FF2B5EF4-FFF2-40B4-BE49-F238E27FC236}">
                    <a16:creationId xmlns:a16="http://schemas.microsoft.com/office/drawing/2014/main" id="{537C4B1C-7995-AB4C-AF7C-77FEA99029D8}"/>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59" name="Rectangle 58">
                <a:extLst>
                  <a:ext uri="{FF2B5EF4-FFF2-40B4-BE49-F238E27FC236}">
                    <a16:creationId xmlns:a16="http://schemas.microsoft.com/office/drawing/2014/main" id="{C0F144FD-899F-F646-A669-1A9D87B9614E}"/>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Icon&#10;&#10;Description automatically generated">
              <a:extLst>
                <a:ext uri="{FF2B5EF4-FFF2-40B4-BE49-F238E27FC236}">
                  <a16:creationId xmlns:a16="http://schemas.microsoft.com/office/drawing/2014/main" id="{5E841CD2-9188-884D-8526-481E86322E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45395" y="1990731"/>
              <a:ext cx="687836" cy="687836"/>
            </a:xfrm>
            <a:prstGeom prst="rect">
              <a:avLst/>
            </a:prstGeom>
          </p:spPr>
        </p:pic>
      </p:grpSp>
      <p:grpSp>
        <p:nvGrpSpPr>
          <p:cNvPr id="24" name="Group 23">
            <a:extLst>
              <a:ext uri="{FF2B5EF4-FFF2-40B4-BE49-F238E27FC236}">
                <a16:creationId xmlns:a16="http://schemas.microsoft.com/office/drawing/2014/main" id="{D289753D-D46D-C0E7-597A-8A578DE8839D}"/>
              </a:ext>
            </a:extLst>
          </p:cNvPr>
          <p:cNvGrpSpPr/>
          <p:nvPr/>
        </p:nvGrpSpPr>
        <p:grpSpPr>
          <a:xfrm>
            <a:off x="4557382" y="4810655"/>
            <a:ext cx="3753748" cy="1180461"/>
            <a:chOff x="4400870" y="4987519"/>
            <a:chExt cx="3754728" cy="1180767"/>
          </a:xfrm>
        </p:grpSpPr>
        <p:grpSp>
          <p:nvGrpSpPr>
            <p:cNvPr id="63" name="Group 62">
              <a:extLst>
                <a:ext uri="{FF2B5EF4-FFF2-40B4-BE49-F238E27FC236}">
                  <a16:creationId xmlns:a16="http://schemas.microsoft.com/office/drawing/2014/main" id="{33037AFC-B45A-464D-A01E-754A937A0536}"/>
                </a:ext>
              </a:extLst>
            </p:cNvPr>
            <p:cNvGrpSpPr/>
            <p:nvPr/>
          </p:nvGrpSpPr>
          <p:grpSpPr>
            <a:xfrm>
              <a:off x="4400870" y="5116489"/>
              <a:ext cx="1065490" cy="1051797"/>
              <a:chOff x="1116163" y="2788193"/>
              <a:chExt cx="935077" cy="923059"/>
            </a:xfrm>
          </p:grpSpPr>
          <p:pic>
            <p:nvPicPr>
              <p:cNvPr id="64" name="Picture 63" descr="A close up of a logo&#10;&#10;Description automatically generated">
                <a:extLst>
                  <a:ext uri="{FF2B5EF4-FFF2-40B4-BE49-F238E27FC236}">
                    <a16:creationId xmlns:a16="http://schemas.microsoft.com/office/drawing/2014/main" id="{0757D1EF-EC28-BC43-A69B-D2DE6E06B031}"/>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5" name="Rectangle 64">
                <a:extLst>
                  <a:ext uri="{FF2B5EF4-FFF2-40B4-BE49-F238E27FC236}">
                    <a16:creationId xmlns:a16="http://schemas.microsoft.com/office/drawing/2014/main" id="{567D923B-9BB2-F248-BA3C-ADA610C764DA}"/>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71CF90F8-420E-4775-8B43-265321615A7E}"/>
                </a:ext>
              </a:extLst>
            </p:cNvPr>
            <p:cNvGrpSpPr/>
            <p:nvPr/>
          </p:nvGrpSpPr>
          <p:grpSpPr>
            <a:xfrm>
              <a:off x="5474751" y="4987519"/>
              <a:ext cx="2680847" cy="977751"/>
              <a:chOff x="5805257" y="4000685"/>
              <a:chExt cx="9691341" cy="977751"/>
            </a:xfrm>
          </p:grpSpPr>
          <p:sp>
            <p:nvSpPr>
              <p:cNvPr id="57" name="Rectangle 56">
                <a:extLst>
                  <a:ext uri="{FF2B5EF4-FFF2-40B4-BE49-F238E27FC236}">
                    <a16:creationId xmlns:a16="http://schemas.microsoft.com/office/drawing/2014/main" id="{29C6DEF9-4EA8-4387-B326-65D23A14C515}"/>
                  </a:ext>
                </a:extLst>
              </p:cNvPr>
              <p:cNvSpPr/>
              <p:nvPr/>
            </p:nvSpPr>
            <p:spPr>
              <a:xfrm>
                <a:off x="5805257" y="4000685"/>
                <a:ext cx="9691341" cy="738664"/>
              </a:xfrm>
              <a:prstGeom prst="rect">
                <a:avLst/>
              </a:prstGeom>
            </p:spPr>
            <p:txBody>
              <a:bodyPr wrap="square">
                <a:spAutoFit/>
              </a:bodyPr>
              <a:lstStyle/>
              <a:p>
                <a:r>
                  <a:rPr lang="en-US" sz="2999" b="1">
                    <a:solidFill>
                      <a:srgbClr val="0073E6"/>
                    </a:solidFill>
                  </a:rPr>
                  <a:t>10,000+</a:t>
                </a:r>
                <a:br>
                  <a:rPr lang="en-US" sz="2199" b="1">
                    <a:solidFill>
                      <a:srgbClr val="0073E6"/>
                    </a:solidFill>
                  </a:rPr>
                </a:br>
                <a:endParaRPr lang="en-US" sz="1200">
                  <a:solidFill>
                    <a:srgbClr val="0073E6"/>
                  </a:solidFill>
                </a:endParaRPr>
              </a:p>
            </p:txBody>
          </p:sp>
          <p:sp>
            <p:nvSpPr>
              <p:cNvPr id="51" name="TextBox 50">
                <a:extLst>
                  <a:ext uri="{FF2B5EF4-FFF2-40B4-BE49-F238E27FC236}">
                    <a16:creationId xmlns:a16="http://schemas.microsoft.com/office/drawing/2014/main" id="{785E705C-CD72-4E03-8C9F-E5B4326B438A}"/>
                  </a:ext>
                </a:extLst>
              </p:cNvPr>
              <p:cNvSpPr txBox="1"/>
              <p:nvPr/>
            </p:nvSpPr>
            <p:spPr>
              <a:xfrm>
                <a:off x="5837510" y="4424438"/>
                <a:ext cx="7744858" cy="553998"/>
              </a:xfrm>
              <a:prstGeom prst="rect">
                <a:avLst/>
              </a:prstGeom>
              <a:noFill/>
            </p:spPr>
            <p:txBody>
              <a:bodyPr wrap="square" lIns="91416" tIns="45708" rIns="91416" bIns="45708" anchor="t">
                <a:spAutoFit/>
              </a:bodyPr>
              <a:lstStyle/>
              <a:p>
                <a:r>
                  <a:rPr lang="en-US" b="1">
                    <a:latin typeface="Arial"/>
                    <a:ea typeface="MS PGothic"/>
                    <a:cs typeface="Arial"/>
                  </a:rPr>
                  <a:t>channel partners</a:t>
                </a:r>
              </a:p>
              <a:p>
                <a:r>
                  <a:rPr lang="en-US" sz="1200">
                    <a:latin typeface="Arial"/>
                    <a:ea typeface="MS PGothic"/>
                    <a:cs typeface="Arial"/>
                  </a:rPr>
                  <a:t>in over 190 countries</a:t>
                </a:r>
              </a:p>
            </p:txBody>
          </p:sp>
        </p:grpSp>
        <p:pic>
          <p:nvPicPr>
            <p:cNvPr id="18" name="Picture 17" descr="Icon&#10;&#10;Description automatically generated">
              <a:extLst>
                <a:ext uri="{FF2B5EF4-FFF2-40B4-BE49-F238E27FC236}">
                  <a16:creationId xmlns:a16="http://schemas.microsoft.com/office/drawing/2014/main" id="{249FD938-A5C3-C043-BD83-1508BF3BC1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38925" y="5182298"/>
              <a:ext cx="617509" cy="617509"/>
            </a:xfrm>
            <a:prstGeom prst="rect">
              <a:avLst/>
            </a:prstGeom>
          </p:spPr>
        </p:pic>
      </p:grpSp>
      <p:grpSp>
        <p:nvGrpSpPr>
          <p:cNvPr id="25" name="Group 24">
            <a:extLst>
              <a:ext uri="{FF2B5EF4-FFF2-40B4-BE49-F238E27FC236}">
                <a16:creationId xmlns:a16="http://schemas.microsoft.com/office/drawing/2014/main" id="{448AA491-6633-9CBF-876B-13E229536EC5}"/>
              </a:ext>
            </a:extLst>
          </p:cNvPr>
          <p:cNvGrpSpPr/>
          <p:nvPr/>
        </p:nvGrpSpPr>
        <p:grpSpPr>
          <a:xfrm>
            <a:off x="7946323" y="4810655"/>
            <a:ext cx="3870562" cy="1180461"/>
            <a:chOff x="7857594" y="4987519"/>
            <a:chExt cx="3871569" cy="1180767"/>
          </a:xfrm>
        </p:grpSpPr>
        <p:grpSp>
          <p:nvGrpSpPr>
            <p:cNvPr id="66" name="Group 65">
              <a:extLst>
                <a:ext uri="{FF2B5EF4-FFF2-40B4-BE49-F238E27FC236}">
                  <a16:creationId xmlns:a16="http://schemas.microsoft.com/office/drawing/2014/main" id="{7A5F8510-8F6E-8F41-BA6D-E107F5C763D8}"/>
                </a:ext>
              </a:extLst>
            </p:cNvPr>
            <p:cNvGrpSpPr/>
            <p:nvPr/>
          </p:nvGrpSpPr>
          <p:grpSpPr>
            <a:xfrm>
              <a:off x="7857594" y="5116489"/>
              <a:ext cx="1065490" cy="1051797"/>
              <a:chOff x="1116163" y="2788193"/>
              <a:chExt cx="935077" cy="923059"/>
            </a:xfrm>
          </p:grpSpPr>
          <p:pic>
            <p:nvPicPr>
              <p:cNvPr id="67" name="Picture 66" descr="A close up of a logo&#10;&#10;Description automatically generated">
                <a:extLst>
                  <a:ext uri="{FF2B5EF4-FFF2-40B4-BE49-F238E27FC236}">
                    <a16:creationId xmlns:a16="http://schemas.microsoft.com/office/drawing/2014/main" id="{79586766-209C-7245-B840-3B348739BD7D}"/>
                  </a:ext>
                </a:extLst>
              </p:cNvPr>
              <p:cNvPicPr>
                <a:picLocks noChangeAspect="1"/>
              </p:cNvPicPr>
              <p:nvPr/>
            </p:nvPicPr>
            <p:blipFill>
              <a:blip r:embed="rId5" cstate="email">
                <a:alphaModFix amt="29000"/>
                <a:extLst>
                  <a:ext uri="{28A0092B-C50C-407E-A947-70E740481C1C}">
                    <a14:useLocalDpi xmlns:a14="http://schemas.microsoft.com/office/drawing/2010/main"/>
                  </a:ext>
                </a:extLst>
              </a:blip>
              <a:stretch>
                <a:fillRect/>
              </a:stretch>
            </p:blipFill>
            <p:spPr>
              <a:xfrm rot="10800000">
                <a:off x="1116163" y="3355545"/>
                <a:ext cx="935077" cy="355707"/>
              </a:xfrm>
              <a:prstGeom prst="rect">
                <a:avLst/>
              </a:prstGeom>
            </p:spPr>
          </p:pic>
          <p:sp>
            <p:nvSpPr>
              <p:cNvPr id="68" name="Rectangle 67">
                <a:extLst>
                  <a:ext uri="{FF2B5EF4-FFF2-40B4-BE49-F238E27FC236}">
                    <a16:creationId xmlns:a16="http://schemas.microsoft.com/office/drawing/2014/main" id="{4C2CE43D-25AB-D043-821D-CFFC68AC4497}"/>
                  </a:ext>
                </a:extLst>
              </p:cNvPr>
              <p:cNvSpPr/>
              <p:nvPr/>
            </p:nvSpPr>
            <p:spPr>
              <a:xfrm rot="5400000">
                <a:off x="1266458" y="2788193"/>
                <a:ext cx="658208" cy="658207"/>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0" name="Rectangle 249">
              <a:extLst>
                <a:ext uri="{FF2B5EF4-FFF2-40B4-BE49-F238E27FC236}">
                  <a16:creationId xmlns:a16="http://schemas.microsoft.com/office/drawing/2014/main" id="{8491419D-9706-6142-BDDC-26A5711AE4DB}"/>
                </a:ext>
              </a:extLst>
            </p:cNvPr>
            <p:cNvSpPr/>
            <p:nvPr/>
          </p:nvSpPr>
          <p:spPr>
            <a:xfrm>
              <a:off x="8949969" y="4987519"/>
              <a:ext cx="2779194" cy="1015663"/>
            </a:xfrm>
            <a:prstGeom prst="rect">
              <a:avLst/>
            </a:prstGeom>
          </p:spPr>
          <p:txBody>
            <a:bodyPr wrap="square" lIns="91416" tIns="45708" rIns="91416" bIns="45708" anchor="t">
              <a:spAutoFit/>
            </a:bodyPr>
            <a:lstStyle/>
            <a:p>
              <a:r>
                <a:rPr lang="en-US" sz="2999" b="1">
                  <a:solidFill>
                    <a:srgbClr val="0073E6"/>
                  </a:solidFill>
                  <a:latin typeface="Arial"/>
                  <a:ea typeface="MS PGothic"/>
                  <a:cs typeface="Arial"/>
                </a:rPr>
                <a:t>~10% of sales </a:t>
              </a:r>
              <a:br>
                <a:rPr lang="en-US" sz="2999" b="1"/>
              </a:br>
              <a:r>
                <a:rPr lang="en-US" b="1">
                  <a:latin typeface="Arial"/>
                  <a:ea typeface="MS PGothic"/>
                  <a:cs typeface="Arial"/>
                </a:rPr>
                <a:t>R&amp;D*</a:t>
              </a:r>
            </a:p>
            <a:p>
              <a:r>
                <a:rPr lang="en-US" sz="1200">
                  <a:latin typeface="Arial"/>
                  <a:ea typeface="MS PGothic"/>
                  <a:cs typeface="Arial"/>
                </a:rPr>
                <a:t>* $570 million </a:t>
              </a:r>
              <a:endParaRPr lang="en-US" sz="1200">
                <a:cs typeface="Arial"/>
              </a:endParaRPr>
            </a:p>
          </p:txBody>
        </p:sp>
        <p:pic>
          <p:nvPicPr>
            <p:cNvPr id="20" name="Picture 19" descr="Icon&#10;&#10;Description automatically generated">
              <a:extLst>
                <a:ext uri="{FF2B5EF4-FFF2-40B4-BE49-F238E27FC236}">
                  <a16:creationId xmlns:a16="http://schemas.microsoft.com/office/drawing/2014/main" id="{086D6872-CAF8-0C4B-B340-4760C028DD4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14372" y="5180343"/>
              <a:ext cx="612151" cy="612151"/>
            </a:xfrm>
            <a:prstGeom prst="rect">
              <a:avLst/>
            </a:prstGeom>
          </p:spPr>
        </p:pic>
      </p:grpSp>
      <p:sp>
        <p:nvSpPr>
          <p:cNvPr id="28" name="TextBox 27">
            <a:extLst>
              <a:ext uri="{FF2B5EF4-FFF2-40B4-BE49-F238E27FC236}">
                <a16:creationId xmlns:a16="http://schemas.microsoft.com/office/drawing/2014/main" id="{BC780B7D-162B-1558-874D-00F89D3D9F85}"/>
              </a:ext>
            </a:extLst>
          </p:cNvPr>
          <p:cNvSpPr txBox="1"/>
          <p:nvPr/>
        </p:nvSpPr>
        <p:spPr>
          <a:xfrm>
            <a:off x="250117" y="5791987"/>
            <a:ext cx="11749727" cy="630778"/>
          </a:xfrm>
          <a:prstGeom prst="rect">
            <a:avLst/>
          </a:prstGeom>
          <a:noFill/>
        </p:spPr>
        <p:txBody>
          <a:bodyPr wrap="square" rtlCol="0">
            <a:spAutoFit/>
          </a:bodyPr>
          <a:lstStyle/>
          <a:p>
            <a:r>
              <a:rPr lang="en-US" sz="700" kern="0">
                <a:solidFill>
                  <a:srgbClr val="999999"/>
                </a:solidFill>
                <a:latin typeface="Arial"/>
                <a:ea typeface="MS PGothic"/>
                <a:cs typeface="Arial"/>
              </a:rPr>
              <a:t>Sources: VDC Research and Zebra analysis (f#1 market share), </a:t>
            </a:r>
            <a:endParaRPr lang="en-US" sz="700" kern="0">
              <a:solidFill>
                <a:srgbClr val="999999"/>
              </a:solidFill>
            </a:endParaRPr>
          </a:p>
          <a:p>
            <a:r>
              <a:rPr lang="en-US" sz="700" kern="0">
                <a:solidFill>
                  <a:srgbClr val="999999"/>
                </a:solidFill>
                <a:latin typeface="Arial"/>
                <a:ea typeface="MS PGothic"/>
                <a:cs typeface="Arial"/>
              </a:rPr>
              <a:t>*Gartner and Magic Quadrant are registered trademarks of Gartner, Inc. and/or its affiliates in the U.S. and internationally and are used herein with permission. All rights reserved.  Gartner, Magic Quadrant for Indoor Location Services, Tim Zimmerman, Annette Zimmermann, 21 February 2023</a:t>
            </a:r>
            <a:endParaRPr lang="en-US" sz="700" kern="0">
              <a:solidFill>
                <a:srgbClr val="999999"/>
              </a:solidFill>
              <a:cs typeface="Arial"/>
            </a:endParaRPr>
          </a:p>
          <a:p>
            <a:pPr lvl="0"/>
            <a:r>
              <a:rPr lang="en-US" sz="700" kern="0">
                <a:solidFill>
                  <a:srgbClr val="999999"/>
                </a:solidFill>
                <a:latin typeface="Arial"/>
                <a:ea typeface="MS PGothic"/>
                <a:cs typeface="Arial"/>
              </a:rPr>
              <a:t>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of merchantability or fitness for a particular purpose.</a:t>
            </a:r>
          </a:p>
          <a:p>
            <a:endParaRPr lang="en-US" sz="700"/>
          </a:p>
        </p:txBody>
      </p:sp>
      <p:grpSp>
        <p:nvGrpSpPr>
          <p:cNvPr id="2" name="Group 1">
            <a:extLst>
              <a:ext uri="{FF2B5EF4-FFF2-40B4-BE49-F238E27FC236}">
                <a16:creationId xmlns:a16="http://schemas.microsoft.com/office/drawing/2014/main" id="{D68B4CE8-91D7-F46E-43A1-EB22754909D6}"/>
              </a:ext>
            </a:extLst>
          </p:cNvPr>
          <p:cNvGrpSpPr/>
          <p:nvPr/>
        </p:nvGrpSpPr>
        <p:grpSpPr>
          <a:xfrm>
            <a:off x="227180" y="2158832"/>
            <a:ext cx="4120583" cy="3171324"/>
            <a:chOff x="227180" y="2335295"/>
            <a:chExt cx="4120583" cy="3171324"/>
          </a:xfrm>
        </p:grpSpPr>
        <p:sp>
          <p:nvSpPr>
            <p:cNvPr id="11" name="Rectangle 10">
              <a:extLst>
                <a:ext uri="{FF2B5EF4-FFF2-40B4-BE49-F238E27FC236}">
                  <a16:creationId xmlns:a16="http://schemas.microsoft.com/office/drawing/2014/main" id="{0553F859-A8D0-58AC-C102-E3DB249ED9CA}"/>
                </a:ext>
              </a:extLst>
            </p:cNvPr>
            <p:cNvSpPr/>
            <p:nvPr/>
          </p:nvSpPr>
          <p:spPr>
            <a:xfrm>
              <a:off x="2227456" y="4173401"/>
              <a:ext cx="2120307" cy="51740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Barcode Printing</a:t>
              </a:r>
            </a:p>
          </p:txBody>
        </p:sp>
        <p:sp>
          <p:nvSpPr>
            <p:cNvPr id="13" name="Rectangle 12">
              <a:extLst>
                <a:ext uri="{FF2B5EF4-FFF2-40B4-BE49-F238E27FC236}">
                  <a16:creationId xmlns:a16="http://schemas.microsoft.com/office/drawing/2014/main" id="{3DADEA0A-5ED3-FAC7-FEED-9D5B28FA6102}"/>
                </a:ext>
              </a:extLst>
            </p:cNvPr>
            <p:cNvSpPr/>
            <p:nvPr/>
          </p:nvSpPr>
          <p:spPr>
            <a:xfrm>
              <a:off x="2227456" y="3222631"/>
              <a:ext cx="1681991" cy="508418"/>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Data Capture</a:t>
              </a:r>
            </a:p>
          </p:txBody>
        </p:sp>
        <p:sp>
          <p:nvSpPr>
            <p:cNvPr id="15" name="Rectangle 14">
              <a:extLst>
                <a:ext uri="{FF2B5EF4-FFF2-40B4-BE49-F238E27FC236}">
                  <a16:creationId xmlns:a16="http://schemas.microsoft.com/office/drawing/2014/main" id="{68A6E157-976F-C790-2D96-8AA38192A44B}"/>
                </a:ext>
              </a:extLst>
            </p:cNvPr>
            <p:cNvSpPr/>
            <p:nvPr/>
          </p:nvSpPr>
          <p:spPr>
            <a:xfrm>
              <a:off x="2227454" y="2335295"/>
              <a:ext cx="1791101" cy="47488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defRPr/>
              </a:pPr>
              <a:r>
                <a:rPr lang="en-US" b="1">
                  <a:solidFill>
                    <a:schemeClr val="bg1"/>
                  </a:solidFill>
                  <a:latin typeface="Arial" panose="020B0604020202020204"/>
                  <a:ea typeface="Proxima Nova Rg" charset="0"/>
                  <a:cs typeface="Proxima Nova Rg" charset="0"/>
                </a:rPr>
                <a:t>Rugged Mobile </a:t>
              </a:r>
              <a:br>
                <a:rPr lang="en-US" b="1">
                  <a:solidFill>
                    <a:schemeClr val="bg1"/>
                  </a:solidFill>
                  <a:latin typeface="Arial" panose="020B0604020202020204"/>
                  <a:ea typeface="Proxima Nova Rg" charset="0"/>
                  <a:cs typeface="Proxima Nova Rg" charset="0"/>
                </a:rPr>
              </a:br>
              <a:r>
                <a:rPr lang="en-US" b="1">
                  <a:solidFill>
                    <a:schemeClr val="bg1"/>
                  </a:solidFill>
                  <a:latin typeface="Arial" panose="020B0604020202020204"/>
                  <a:ea typeface="Proxima Nova Rg" charset="0"/>
                  <a:cs typeface="Proxima Nova Rg" charset="0"/>
                </a:rPr>
                <a:t>Computing</a:t>
              </a:r>
            </a:p>
          </p:txBody>
        </p:sp>
        <p:sp>
          <p:nvSpPr>
            <p:cNvPr id="16" name="Rectangle 15">
              <a:extLst>
                <a:ext uri="{FF2B5EF4-FFF2-40B4-BE49-F238E27FC236}">
                  <a16:creationId xmlns:a16="http://schemas.microsoft.com/office/drawing/2014/main" id="{05490588-F776-F2C0-228D-C2A9B2168068}"/>
                </a:ext>
              </a:extLst>
            </p:cNvPr>
            <p:cNvSpPr/>
            <p:nvPr/>
          </p:nvSpPr>
          <p:spPr>
            <a:xfrm>
              <a:off x="2227456" y="5052553"/>
              <a:ext cx="1635221" cy="454066"/>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defTabSz="913304"/>
              <a:r>
                <a:rPr lang="en-US" b="1">
                  <a:solidFill>
                    <a:schemeClr val="bg1"/>
                  </a:solidFill>
                  <a:latin typeface="Arial" panose="020B0604020202020204"/>
                  <a:ea typeface="Proxima Nova Rg" charset="0"/>
                  <a:cs typeface="Proxima Nova Rg" charset="0"/>
                </a:rPr>
                <a:t>Mobile RFID</a:t>
              </a:r>
            </a:p>
          </p:txBody>
        </p:sp>
        <p:sp>
          <p:nvSpPr>
            <p:cNvPr id="17" name="Rectangle 16">
              <a:extLst>
                <a:ext uri="{FF2B5EF4-FFF2-40B4-BE49-F238E27FC236}">
                  <a16:creationId xmlns:a16="http://schemas.microsoft.com/office/drawing/2014/main" id="{93687A6C-2790-8E11-26CB-86BC377624AB}"/>
                </a:ext>
              </a:extLst>
            </p:cNvPr>
            <p:cNvSpPr/>
            <p:nvPr/>
          </p:nvSpPr>
          <p:spPr>
            <a:xfrm>
              <a:off x="849094" y="2765053"/>
              <a:ext cx="953571" cy="2191314"/>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44" tIns="45672" rIns="91344" bIns="45672" rtlCol="0" anchor="ctr">
              <a:noAutofit/>
            </a:bodyPr>
            <a:lstStyle/>
            <a:p>
              <a:pPr algn="ctr" defTabSz="913304">
                <a:defRPr/>
              </a:pPr>
              <a:r>
                <a:rPr lang="en-US" sz="19894" b="1">
                  <a:solidFill>
                    <a:schemeClr val="bg1"/>
                  </a:solidFill>
                  <a:latin typeface="Arial" panose="020B0604020202020204"/>
                  <a:ea typeface="Proxima Nova Black" charset="0"/>
                  <a:cs typeface="Proxima Nova Black" charset="0"/>
                </a:rPr>
                <a:t>1</a:t>
              </a:r>
            </a:p>
          </p:txBody>
        </p:sp>
        <p:sp>
          <p:nvSpPr>
            <p:cNvPr id="29" name="TextBox 28">
              <a:extLst>
                <a:ext uri="{FF2B5EF4-FFF2-40B4-BE49-F238E27FC236}">
                  <a16:creationId xmlns:a16="http://schemas.microsoft.com/office/drawing/2014/main" id="{4F03E728-D219-8AE2-3625-2EA24ECBE8F1}"/>
                </a:ext>
              </a:extLst>
            </p:cNvPr>
            <p:cNvSpPr txBox="1"/>
            <p:nvPr/>
          </p:nvSpPr>
          <p:spPr>
            <a:xfrm>
              <a:off x="227180" y="3541599"/>
              <a:ext cx="978502" cy="1569251"/>
            </a:xfrm>
            <a:prstGeom prst="rect">
              <a:avLst/>
            </a:prstGeom>
            <a:noFill/>
          </p:spPr>
          <p:txBody>
            <a:bodyPr wrap="square" rtlCol="0">
              <a:spAutoFit/>
            </a:bodyPr>
            <a:lstStyle/>
            <a:p>
              <a:r>
                <a:rPr lang="en-US" sz="9597" b="1">
                  <a:solidFill>
                    <a:schemeClr val="bg1"/>
                  </a:solidFill>
                </a:rPr>
                <a:t>#</a:t>
              </a:r>
            </a:p>
          </p:txBody>
        </p:sp>
        <p:cxnSp>
          <p:nvCxnSpPr>
            <p:cNvPr id="34" name="Elbow Connector 33">
              <a:extLst>
                <a:ext uri="{FF2B5EF4-FFF2-40B4-BE49-F238E27FC236}">
                  <a16:creationId xmlns:a16="http://schemas.microsoft.com/office/drawing/2014/main" id="{A73DA14D-C4D7-33D4-6600-EEDBCFD379BA}"/>
                </a:ext>
              </a:extLst>
            </p:cNvPr>
            <p:cNvCxnSpPr>
              <a:cxnSpLocks/>
            </p:cNvCxnSpPr>
            <p:nvPr/>
          </p:nvCxnSpPr>
          <p:spPr>
            <a:xfrm rot="10800000" flipV="1">
              <a:off x="1696011" y="2572737"/>
              <a:ext cx="424791" cy="1287972"/>
            </a:xfrm>
            <a:prstGeom prst="bentConnector3">
              <a:avLst>
                <a:gd name="adj1" fmla="val 50000"/>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119FC7E8-03F1-212B-8E07-E9195FA3241A}"/>
                </a:ext>
              </a:extLst>
            </p:cNvPr>
            <p:cNvCxnSpPr>
              <a:cxnSpLocks/>
            </p:cNvCxnSpPr>
            <p:nvPr/>
          </p:nvCxnSpPr>
          <p:spPr>
            <a:xfrm>
              <a:off x="1696011" y="3860710"/>
              <a:ext cx="424791" cy="1418877"/>
            </a:xfrm>
            <a:prstGeom prst="bentConnector3">
              <a:avLst>
                <a:gd name="adj1"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A68749D-FBF6-79F0-5E87-2FC19242CDFC}"/>
                </a:ext>
              </a:extLst>
            </p:cNvPr>
            <p:cNvCxnSpPr/>
            <p:nvPr/>
          </p:nvCxnSpPr>
          <p:spPr>
            <a:xfrm>
              <a:off x="1908408" y="3476840"/>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B8F6133-E9E1-4D0D-998E-A6FB83D3CF92}"/>
                </a:ext>
              </a:extLst>
            </p:cNvPr>
            <p:cNvCxnSpPr/>
            <p:nvPr/>
          </p:nvCxnSpPr>
          <p:spPr>
            <a:xfrm>
              <a:off x="1908408" y="4437171"/>
              <a:ext cx="21239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Graphic 34">
            <a:extLst>
              <a:ext uri="{FF2B5EF4-FFF2-40B4-BE49-F238E27FC236}">
                <a16:creationId xmlns:a16="http://schemas.microsoft.com/office/drawing/2014/main" id="{C0F97468-5EB7-B347-7A9E-5675307803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76201" y="3506557"/>
            <a:ext cx="526215" cy="476099"/>
          </a:xfrm>
          <a:prstGeom prst="rect">
            <a:avLst/>
          </a:prstGeom>
        </p:spPr>
      </p:pic>
    </p:spTree>
    <p:extLst>
      <p:ext uri="{BB962C8B-B14F-4D97-AF65-F5344CB8AC3E}">
        <p14:creationId xmlns:p14="http://schemas.microsoft.com/office/powerpoint/2010/main" val="24592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87166-A9D7-DC2A-E8C3-F8B521A4C6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D469E6-67D3-FA98-A5A0-8600C1CCCE39}"/>
              </a:ext>
            </a:extLst>
          </p:cNvPr>
          <p:cNvSpPr txBox="1"/>
          <p:nvPr/>
        </p:nvSpPr>
        <p:spPr>
          <a:xfrm>
            <a:off x="687071" y="2052049"/>
            <a:ext cx="5196894" cy="1883847"/>
          </a:xfrm>
          <a:prstGeom prst="rect">
            <a:avLst/>
          </a:prstGeom>
          <a:noFill/>
        </p:spPr>
        <p:txBody>
          <a:bodyPr wrap="square" lIns="0" tIns="0" rIns="0" bIns="0" rtlCol="0">
            <a:noAutofit/>
          </a:bodyPr>
          <a:lstStyle/>
          <a:p>
            <a:pPr algn="l"/>
            <a:r>
              <a:rPr lang="en-US" sz="3000">
                <a:solidFill>
                  <a:schemeClr val="bg1"/>
                </a:solidFill>
                <a:latin typeface="Arial"/>
                <a:ea typeface="MS PGothic"/>
                <a:cs typeface="Arial"/>
              </a:rPr>
              <a:t>Transform Your Store </a:t>
            </a:r>
            <a:br>
              <a:rPr lang="en-US" sz="3000">
                <a:solidFill>
                  <a:schemeClr val="bg1"/>
                </a:solidFill>
                <a:latin typeface="Arial"/>
                <a:ea typeface="MS PGothic"/>
                <a:cs typeface="Arial"/>
              </a:rPr>
            </a:br>
            <a:r>
              <a:rPr lang="en-US" sz="3000">
                <a:solidFill>
                  <a:schemeClr val="bg1"/>
                </a:solidFill>
                <a:latin typeface="Arial"/>
                <a:ea typeface="MS PGothic"/>
                <a:cs typeface="Arial"/>
              </a:rPr>
              <a:t>into a </a:t>
            </a:r>
            <a:r>
              <a:rPr lang="en-US" sz="3000" b="1">
                <a:solidFill>
                  <a:schemeClr val="bg1"/>
                </a:solidFill>
                <a:latin typeface="Arial"/>
                <a:ea typeface="MS PGothic"/>
                <a:cs typeface="Arial"/>
              </a:rPr>
              <a:t>Shopper Destination </a:t>
            </a:r>
            <a:r>
              <a:rPr lang="en-US" sz="3000">
                <a:solidFill>
                  <a:schemeClr val="bg1"/>
                </a:solidFill>
                <a:latin typeface="Arial"/>
                <a:ea typeface="MS PGothic"/>
                <a:cs typeface="Arial"/>
              </a:rPr>
              <a:t>with Greater</a:t>
            </a:r>
            <a:r>
              <a:rPr lang="en-US" sz="3000" b="1">
                <a:solidFill>
                  <a:schemeClr val="bg1"/>
                </a:solidFill>
                <a:latin typeface="Arial"/>
                <a:ea typeface="MS PGothic"/>
                <a:cs typeface="Arial"/>
              </a:rPr>
              <a:t> Inventory Accuracy and Visibility</a:t>
            </a:r>
          </a:p>
        </p:txBody>
      </p:sp>
    </p:spTree>
    <p:extLst>
      <p:ext uri="{BB962C8B-B14F-4D97-AF65-F5344CB8AC3E}">
        <p14:creationId xmlns:p14="http://schemas.microsoft.com/office/powerpoint/2010/main" val="75688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467E-9A46-D147-45ED-D10E59180A7D}"/>
            </a:ext>
          </a:extLst>
        </p:cNvPr>
        <p:cNvGrpSpPr/>
        <p:nvPr/>
      </p:nvGrpSpPr>
      <p:grpSpPr>
        <a:xfrm>
          <a:off x="0" y="0"/>
          <a:ext cx="0" cy="0"/>
          <a:chOff x="0" y="0"/>
          <a:chExt cx="0" cy="0"/>
        </a:xfrm>
      </p:grpSpPr>
      <p:grpSp>
        <p:nvGrpSpPr>
          <p:cNvPr id="89" name="Group 88">
            <a:extLst>
              <a:ext uri="{FF2B5EF4-FFF2-40B4-BE49-F238E27FC236}">
                <a16:creationId xmlns:a16="http://schemas.microsoft.com/office/drawing/2014/main" id="{5E95D3A4-68CE-9C8A-FF98-8C8691B0B388}"/>
              </a:ext>
            </a:extLst>
          </p:cNvPr>
          <p:cNvGrpSpPr/>
          <p:nvPr/>
        </p:nvGrpSpPr>
        <p:grpSpPr>
          <a:xfrm flipH="1">
            <a:off x="356647" y="4023247"/>
            <a:ext cx="3665633" cy="327695"/>
            <a:chOff x="-264101" y="2675257"/>
            <a:chExt cx="4454201" cy="327695"/>
          </a:xfrm>
        </p:grpSpPr>
        <p:pic>
          <p:nvPicPr>
            <p:cNvPr id="90" name="Picture 89" descr="Shape&#10;&#10;Description automatically generated with low confidence">
              <a:extLst>
                <a:ext uri="{FF2B5EF4-FFF2-40B4-BE49-F238E27FC236}">
                  <a16:creationId xmlns:a16="http://schemas.microsoft.com/office/drawing/2014/main" id="{30CFCEF9-911A-00F8-AE9B-E2907F9306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2247894" y="1060746"/>
              <a:ext cx="327694" cy="3556718"/>
            </a:xfrm>
            <a:prstGeom prst="rect">
              <a:avLst/>
            </a:prstGeom>
          </p:spPr>
        </p:pic>
        <p:cxnSp>
          <p:nvCxnSpPr>
            <p:cNvPr id="91" name="Straight Connector 90">
              <a:extLst>
                <a:ext uri="{FF2B5EF4-FFF2-40B4-BE49-F238E27FC236}">
                  <a16:creationId xmlns:a16="http://schemas.microsoft.com/office/drawing/2014/main" id="{62817955-DBF6-55B2-3D7A-59B47D5D6461}"/>
                </a:ext>
              </a:extLst>
            </p:cNvPr>
            <p:cNvCxnSpPr>
              <a:cxnSpLocks/>
            </p:cNvCxnSpPr>
            <p:nvPr/>
          </p:nvCxnSpPr>
          <p:spPr>
            <a:xfrm>
              <a:off x="-264101" y="2675257"/>
              <a:ext cx="4364378"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D09BE467-23DC-2160-89D3-347E1042C5F5}"/>
              </a:ext>
            </a:extLst>
          </p:cNvPr>
          <p:cNvGrpSpPr/>
          <p:nvPr/>
        </p:nvGrpSpPr>
        <p:grpSpPr>
          <a:xfrm flipH="1">
            <a:off x="320360" y="2541405"/>
            <a:ext cx="3806140" cy="1268956"/>
            <a:chOff x="7444509" y="2548792"/>
            <a:chExt cx="4484780" cy="1268956"/>
          </a:xfrm>
        </p:grpSpPr>
        <p:pic>
          <p:nvPicPr>
            <p:cNvPr id="74" name="Picture 73" descr="Shape&#10;&#10;Description automatically generated with low confidence">
              <a:extLst>
                <a:ext uri="{FF2B5EF4-FFF2-40B4-BE49-F238E27FC236}">
                  <a16:creationId xmlns:a16="http://schemas.microsoft.com/office/drawing/2014/main" id="{670B0B6C-4089-97C1-B5BC-A095965611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1955504"/>
              <a:ext cx="227428" cy="3377676"/>
            </a:xfrm>
            <a:prstGeom prst="rect">
              <a:avLst/>
            </a:prstGeom>
          </p:spPr>
        </p:pic>
        <p:pic>
          <p:nvPicPr>
            <p:cNvPr id="75" name="Picture 74" descr="Shape&#10;&#10;Description automatically generated with low confidence">
              <a:extLst>
                <a:ext uri="{FF2B5EF4-FFF2-40B4-BE49-F238E27FC236}">
                  <a16:creationId xmlns:a16="http://schemas.microsoft.com/office/drawing/2014/main" id="{5728E572-971A-196E-C3B0-B341B73F2E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1467682"/>
              <a:ext cx="227428" cy="3377676"/>
            </a:xfrm>
            <a:prstGeom prst="rect">
              <a:avLst/>
            </a:prstGeom>
          </p:spPr>
        </p:pic>
        <p:pic>
          <p:nvPicPr>
            <p:cNvPr id="79" name="Picture 78" descr="Shape&#10;&#10;Description automatically generated with low confidence">
              <a:extLst>
                <a:ext uri="{FF2B5EF4-FFF2-40B4-BE49-F238E27FC236}">
                  <a16:creationId xmlns:a16="http://schemas.microsoft.com/office/drawing/2014/main" id="{8D3F62FC-DEAE-0B02-9264-D2580A6D3C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973668"/>
              <a:ext cx="227428" cy="3377676"/>
            </a:xfrm>
            <a:prstGeom prst="rect">
              <a:avLst/>
            </a:prstGeom>
          </p:spPr>
        </p:pic>
        <p:sp>
          <p:nvSpPr>
            <p:cNvPr id="80" name="Freeform 79">
              <a:extLst>
                <a:ext uri="{FF2B5EF4-FFF2-40B4-BE49-F238E27FC236}">
                  <a16:creationId xmlns:a16="http://schemas.microsoft.com/office/drawing/2014/main" id="{4B3EB29C-7D23-CF5C-C7CE-4E4918AA3D73}"/>
                </a:ext>
              </a:extLst>
            </p:cNvPr>
            <p:cNvSpPr/>
            <p:nvPr/>
          </p:nvSpPr>
          <p:spPr>
            <a:xfrm>
              <a:off x="7444509" y="2549016"/>
              <a:ext cx="4331855" cy="706582"/>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Lst>
              <a:ahLst/>
              <a:cxnLst>
                <a:cxn ang="0">
                  <a:pos x="connsiteX0" y="connsiteY0"/>
                </a:cxn>
                <a:cxn ang="0">
                  <a:pos x="connsiteX1" y="connsiteY1"/>
                </a:cxn>
                <a:cxn ang="0">
                  <a:pos x="connsiteX2" y="connsiteY2"/>
                </a:cxn>
                <a:cxn ang="0">
                  <a:pos x="connsiteX3" y="connsiteY3"/>
                </a:cxn>
              </a:cxnLst>
              <a:rect l="l" t="t" r="r" b="b"/>
              <a:pathLst>
                <a:path w="4331855" h="706582">
                  <a:moveTo>
                    <a:pt x="0" y="706582"/>
                  </a:moveTo>
                  <a:lnTo>
                    <a:pt x="1025236" y="0"/>
                  </a:lnTo>
                  <a:lnTo>
                    <a:pt x="4331855" y="0"/>
                  </a:lnTo>
                  <a:lnTo>
                    <a:pt x="433185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a:extLst>
                <a:ext uri="{FF2B5EF4-FFF2-40B4-BE49-F238E27FC236}">
                  <a16:creationId xmlns:a16="http://schemas.microsoft.com/office/drawing/2014/main" id="{CB730186-4E30-2885-DF70-CA4534B89F2A}"/>
                </a:ext>
              </a:extLst>
            </p:cNvPr>
            <p:cNvSpPr/>
            <p:nvPr/>
          </p:nvSpPr>
          <p:spPr>
            <a:xfrm>
              <a:off x="7449127" y="3037721"/>
              <a:ext cx="4327237" cy="544946"/>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Lst>
              <a:ahLst/>
              <a:cxnLst>
                <a:cxn ang="0">
                  <a:pos x="connsiteX0" y="connsiteY0"/>
                </a:cxn>
                <a:cxn ang="0">
                  <a:pos x="connsiteX1" y="connsiteY1"/>
                </a:cxn>
                <a:cxn ang="0">
                  <a:pos x="connsiteX2" y="connsiteY2"/>
                </a:cxn>
                <a:cxn ang="0">
                  <a:pos x="connsiteX3" y="connsiteY3"/>
                </a:cxn>
              </a:cxnLst>
              <a:rect l="l" t="t" r="r" b="b"/>
              <a:pathLst>
                <a:path w="4327237" h="544946">
                  <a:moveTo>
                    <a:pt x="0" y="544946"/>
                  </a:moveTo>
                  <a:lnTo>
                    <a:pt x="1020618" y="0"/>
                  </a:lnTo>
                  <a:lnTo>
                    <a:pt x="4327237" y="0"/>
                  </a:lnTo>
                  <a:lnTo>
                    <a:pt x="4327237"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AE504831-5B63-33E5-2192-0878678959D2}"/>
                </a:ext>
              </a:extLst>
            </p:cNvPr>
            <p:cNvSpPr/>
            <p:nvPr/>
          </p:nvSpPr>
          <p:spPr>
            <a:xfrm>
              <a:off x="7453745" y="3526802"/>
              <a:ext cx="4322619" cy="290946"/>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 name="connsiteX0" fmla="*/ 0 w 4322619"/>
                <a:gd name="connsiteY0" fmla="*/ 290946 h 290946"/>
                <a:gd name="connsiteX1" fmla="*/ 1016000 w 4322619"/>
                <a:gd name="connsiteY1" fmla="*/ 0 h 290946"/>
                <a:gd name="connsiteX2" fmla="*/ 4322619 w 4322619"/>
                <a:gd name="connsiteY2" fmla="*/ 0 h 290946"/>
                <a:gd name="connsiteX3" fmla="*/ 4322619 w 4322619"/>
                <a:gd name="connsiteY3" fmla="*/ 0 h 290946"/>
              </a:gdLst>
              <a:ahLst/>
              <a:cxnLst>
                <a:cxn ang="0">
                  <a:pos x="connsiteX0" y="connsiteY0"/>
                </a:cxn>
                <a:cxn ang="0">
                  <a:pos x="connsiteX1" y="connsiteY1"/>
                </a:cxn>
                <a:cxn ang="0">
                  <a:pos x="connsiteX2" y="connsiteY2"/>
                </a:cxn>
                <a:cxn ang="0">
                  <a:pos x="connsiteX3" y="connsiteY3"/>
                </a:cxn>
              </a:cxnLst>
              <a:rect l="l" t="t" r="r" b="b"/>
              <a:pathLst>
                <a:path w="4322619" h="290946">
                  <a:moveTo>
                    <a:pt x="0" y="290946"/>
                  </a:moveTo>
                  <a:lnTo>
                    <a:pt x="1016000" y="0"/>
                  </a:lnTo>
                  <a:lnTo>
                    <a:pt x="4322619" y="0"/>
                  </a:lnTo>
                  <a:lnTo>
                    <a:pt x="4322619"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BC2FEB20-C243-A86E-E0E2-8214C0F23F80}"/>
              </a:ext>
            </a:extLst>
          </p:cNvPr>
          <p:cNvGrpSpPr/>
          <p:nvPr/>
        </p:nvGrpSpPr>
        <p:grpSpPr>
          <a:xfrm flipH="1" flipV="1">
            <a:off x="287076" y="4166343"/>
            <a:ext cx="3855334" cy="1104785"/>
            <a:chOff x="7440419" y="2442556"/>
            <a:chExt cx="4488870" cy="1104785"/>
          </a:xfrm>
        </p:grpSpPr>
        <p:pic>
          <p:nvPicPr>
            <p:cNvPr id="84" name="Picture 83" descr="Shape&#10;&#10;Description automatically generated with low confidence">
              <a:extLst>
                <a:ext uri="{FF2B5EF4-FFF2-40B4-BE49-F238E27FC236}">
                  <a16:creationId xmlns:a16="http://schemas.microsoft.com/office/drawing/2014/main" id="{117D13F5-F3EF-68AF-0723-85E7EE5FCD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a:off x="10126737" y="1365420"/>
              <a:ext cx="227428" cy="3377676"/>
            </a:xfrm>
            <a:prstGeom prst="rect">
              <a:avLst/>
            </a:prstGeom>
          </p:spPr>
        </p:pic>
        <p:pic>
          <p:nvPicPr>
            <p:cNvPr id="85" name="Picture 84" descr="Shape&#10;&#10;Description automatically generated with low confidence">
              <a:extLst>
                <a:ext uri="{FF2B5EF4-FFF2-40B4-BE49-F238E27FC236}">
                  <a16:creationId xmlns:a16="http://schemas.microsoft.com/office/drawing/2014/main" id="{5DB98D9F-5A41-DEE9-E2A9-6BADEC20BE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a:off x="10126737" y="867432"/>
              <a:ext cx="227428" cy="3377676"/>
            </a:xfrm>
            <a:prstGeom prst="rect">
              <a:avLst/>
            </a:prstGeom>
          </p:spPr>
        </p:pic>
        <p:sp>
          <p:nvSpPr>
            <p:cNvPr id="86" name="Freeform 85">
              <a:extLst>
                <a:ext uri="{FF2B5EF4-FFF2-40B4-BE49-F238E27FC236}">
                  <a16:creationId xmlns:a16="http://schemas.microsoft.com/office/drawing/2014/main" id="{E93A47E6-6D4D-88FD-3885-0B4286F8B908}"/>
                </a:ext>
              </a:extLst>
            </p:cNvPr>
            <p:cNvSpPr/>
            <p:nvPr/>
          </p:nvSpPr>
          <p:spPr>
            <a:xfrm>
              <a:off x="7444509" y="2669984"/>
              <a:ext cx="4331855" cy="541120"/>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31855"/>
                <a:gd name="connsiteY0" fmla="*/ 541120 h 541120"/>
                <a:gd name="connsiteX1" fmla="*/ 1025236 w 4331855"/>
                <a:gd name="connsiteY1" fmla="*/ 0 h 541120"/>
                <a:gd name="connsiteX2" fmla="*/ 4331855 w 4331855"/>
                <a:gd name="connsiteY2" fmla="*/ 0 h 541120"/>
                <a:gd name="connsiteX3" fmla="*/ 4331855 w 4331855"/>
                <a:gd name="connsiteY3" fmla="*/ 0 h 541120"/>
              </a:gdLst>
              <a:ahLst/>
              <a:cxnLst>
                <a:cxn ang="0">
                  <a:pos x="connsiteX0" y="connsiteY0"/>
                </a:cxn>
                <a:cxn ang="0">
                  <a:pos x="connsiteX1" y="connsiteY1"/>
                </a:cxn>
                <a:cxn ang="0">
                  <a:pos x="connsiteX2" y="connsiteY2"/>
                </a:cxn>
                <a:cxn ang="0">
                  <a:pos x="connsiteX3" y="connsiteY3"/>
                </a:cxn>
              </a:cxnLst>
              <a:rect l="l" t="t" r="r" b="b"/>
              <a:pathLst>
                <a:path w="4331855" h="541120">
                  <a:moveTo>
                    <a:pt x="0" y="541120"/>
                  </a:moveTo>
                  <a:lnTo>
                    <a:pt x="1025236" y="0"/>
                  </a:lnTo>
                  <a:lnTo>
                    <a:pt x="4331855" y="0"/>
                  </a:lnTo>
                  <a:lnTo>
                    <a:pt x="433185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F65EB080-8399-3EDA-E1F0-83A9F7B2C4F4}"/>
                </a:ext>
              </a:extLst>
            </p:cNvPr>
            <p:cNvSpPr/>
            <p:nvPr/>
          </p:nvSpPr>
          <p:spPr>
            <a:xfrm>
              <a:off x="7440419" y="3167858"/>
              <a:ext cx="4335945" cy="379483"/>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 name="connsiteX0" fmla="*/ 0 w 4335945"/>
                <a:gd name="connsiteY0" fmla="*/ 379483 h 379483"/>
                <a:gd name="connsiteX1" fmla="*/ 1029326 w 4335945"/>
                <a:gd name="connsiteY1" fmla="*/ 0 h 379483"/>
                <a:gd name="connsiteX2" fmla="*/ 4335945 w 4335945"/>
                <a:gd name="connsiteY2" fmla="*/ 0 h 379483"/>
                <a:gd name="connsiteX3" fmla="*/ 4335945 w 4335945"/>
                <a:gd name="connsiteY3" fmla="*/ 0 h 379483"/>
              </a:gdLst>
              <a:ahLst/>
              <a:cxnLst>
                <a:cxn ang="0">
                  <a:pos x="connsiteX0" y="connsiteY0"/>
                </a:cxn>
                <a:cxn ang="0">
                  <a:pos x="connsiteX1" y="connsiteY1"/>
                </a:cxn>
                <a:cxn ang="0">
                  <a:pos x="connsiteX2" y="connsiteY2"/>
                </a:cxn>
                <a:cxn ang="0">
                  <a:pos x="connsiteX3" y="connsiteY3"/>
                </a:cxn>
              </a:cxnLst>
              <a:rect l="l" t="t" r="r" b="b"/>
              <a:pathLst>
                <a:path w="4335945" h="379483">
                  <a:moveTo>
                    <a:pt x="0" y="379483"/>
                  </a:moveTo>
                  <a:lnTo>
                    <a:pt x="1029326" y="0"/>
                  </a:lnTo>
                  <a:lnTo>
                    <a:pt x="4335945" y="0"/>
                  </a:lnTo>
                  <a:lnTo>
                    <a:pt x="43359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1" name="Picture 120" descr="Shape&#10;&#10;Description automatically generated with low confidence">
            <a:extLst>
              <a:ext uri="{FF2B5EF4-FFF2-40B4-BE49-F238E27FC236}">
                <a16:creationId xmlns:a16="http://schemas.microsoft.com/office/drawing/2014/main" id="{09E0B6E1-087E-6677-E9D3-B4BCF37A12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2007969"/>
            <a:ext cx="227428" cy="3377676"/>
          </a:xfrm>
          <a:prstGeom prst="rect">
            <a:avLst/>
          </a:prstGeom>
        </p:spPr>
      </p:pic>
      <p:pic>
        <p:nvPicPr>
          <p:cNvPr id="94" name="Picture 93" descr="Shape&#10;&#10;Description automatically generated with low confidence">
            <a:extLst>
              <a:ext uri="{FF2B5EF4-FFF2-40B4-BE49-F238E27FC236}">
                <a16:creationId xmlns:a16="http://schemas.microsoft.com/office/drawing/2014/main" id="{0AE92129-BF5F-54D7-DA5D-FC84B73466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1467682"/>
            <a:ext cx="227428" cy="3377676"/>
          </a:xfrm>
          <a:prstGeom prst="rect">
            <a:avLst/>
          </a:prstGeom>
        </p:spPr>
      </p:pic>
      <p:pic>
        <p:nvPicPr>
          <p:cNvPr id="95" name="Picture 94" descr="Shape&#10;&#10;Description automatically generated with low confidence">
            <a:extLst>
              <a:ext uri="{FF2B5EF4-FFF2-40B4-BE49-F238E27FC236}">
                <a16:creationId xmlns:a16="http://schemas.microsoft.com/office/drawing/2014/main" id="{4E0CA853-D18C-F933-5D85-B05D6347B1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5400000">
            <a:off x="10126737" y="973668"/>
            <a:ext cx="227428" cy="3377676"/>
          </a:xfrm>
          <a:prstGeom prst="rect">
            <a:avLst/>
          </a:prstGeom>
        </p:spPr>
      </p:pic>
      <p:sp>
        <p:nvSpPr>
          <p:cNvPr id="34" name="Freeform 33">
            <a:extLst>
              <a:ext uri="{FF2B5EF4-FFF2-40B4-BE49-F238E27FC236}">
                <a16:creationId xmlns:a16="http://schemas.microsoft.com/office/drawing/2014/main" id="{E2B2E173-6ABB-3C62-C7EF-CB39EB86CCE4}"/>
              </a:ext>
            </a:extLst>
          </p:cNvPr>
          <p:cNvSpPr/>
          <p:nvPr/>
        </p:nvSpPr>
        <p:spPr>
          <a:xfrm>
            <a:off x="7444509" y="2549016"/>
            <a:ext cx="4331855" cy="706582"/>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Lst>
            <a:ahLst/>
            <a:cxnLst>
              <a:cxn ang="0">
                <a:pos x="connsiteX0" y="connsiteY0"/>
              </a:cxn>
              <a:cxn ang="0">
                <a:pos x="connsiteX1" y="connsiteY1"/>
              </a:cxn>
              <a:cxn ang="0">
                <a:pos x="connsiteX2" y="connsiteY2"/>
              </a:cxn>
              <a:cxn ang="0">
                <a:pos x="connsiteX3" y="connsiteY3"/>
              </a:cxn>
            </a:cxnLst>
            <a:rect l="l" t="t" r="r" b="b"/>
            <a:pathLst>
              <a:path w="4331855" h="706582">
                <a:moveTo>
                  <a:pt x="0" y="706582"/>
                </a:moveTo>
                <a:lnTo>
                  <a:pt x="1025236" y="0"/>
                </a:lnTo>
                <a:lnTo>
                  <a:pt x="4331855" y="0"/>
                </a:lnTo>
                <a:lnTo>
                  <a:pt x="433185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065EA469-6F32-F2EA-6101-4A7DB4811AC4}"/>
              </a:ext>
            </a:extLst>
          </p:cNvPr>
          <p:cNvSpPr/>
          <p:nvPr/>
        </p:nvSpPr>
        <p:spPr>
          <a:xfrm>
            <a:off x="7449127" y="3037721"/>
            <a:ext cx="4327237" cy="544946"/>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Lst>
            <a:ahLst/>
            <a:cxnLst>
              <a:cxn ang="0">
                <a:pos x="connsiteX0" y="connsiteY0"/>
              </a:cxn>
              <a:cxn ang="0">
                <a:pos x="connsiteX1" y="connsiteY1"/>
              </a:cxn>
              <a:cxn ang="0">
                <a:pos x="connsiteX2" y="connsiteY2"/>
              </a:cxn>
              <a:cxn ang="0">
                <a:pos x="connsiteX3" y="connsiteY3"/>
              </a:cxn>
            </a:cxnLst>
            <a:rect l="l" t="t" r="r" b="b"/>
            <a:pathLst>
              <a:path w="4327237" h="544946">
                <a:moveTo>
                  <a:pt x="0" y="544946"/>
                </a:moveTo>
                <a:lnTo>
                  <a:pt x="1020618" y="0"/>
                </a:lnTo>
                <a:lnTo>
                  <a:pt x="4327237" y="0"/>
                </a:lnTo>
                <a:lnTo>
                  <a:pt x="4327237"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C694E3CF-6651-65CE-876F-232A053131F2}"/>
              </a:ext>
            </a:extLst>
          </p:cNvPr>
          <p:cNvSpPr/>
          <p:nvPr/>
        </p:nvSpPr>
        <p:spPr>
          <a:xfrm>
            <a:off x="7453745" y="3579267"/>
            <a:ext cx="4322619" cy="290946"/>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 name="connsiteX0" fmla="*/ 0 w 4322619"/>
              <a:gd name="connsiteY0" fmla="*/ 290946 h 290946"/>
              <a:gd name="connsiteX1" fmla="*/ 1016000 w 4322619"/>
              <a:gd name="connsiteY1" fmla="*/ 0 h 290946"/>
              <a:gd name="connsiteX2" fmla="*/ 4322619 w 4322619"/>
              <a:gd name="connsiteY2" fmla="*/ 0 h 290946"/>
              <a:gd name="connsiteX3" fmla="*/ 4322619 w 4322619"/>
              <a:gd name="connsiteY3" fmla="*/ 0 h 290946"/>
            </a:gdLst>
            <a:ahLst/>
            <a:cxnLst>
              <a:cxn ang="0">
                <a:pos x="connsiteX0" y="connsiteY0"/>
              </a:cxn>
              <a:cxn ang="0">
                <a:pos x="connsiteX1" y="connsiteY1"/>
              </a:cxn>
              <a:cxn ang="0">
                <a:pos x="connsiteX2" y="connsiteY2"/>
              </a:cxn>
              <a:cxn ang="0">
                <a:pos x="connsiteX3" y="connsiteY3"/>
              </a:cxn>
            </a:cxnLst>
            <a:rect l="l" t="t" r="r" b="b"/>
            <a:pathLst>
              <a:path w="4322619" h="290946">
                <a:moveTo>
                  <a:pt x="0" y="290946"/>
                </a:moveTo>
                <a:lnTo>
                  <a:pt x="1016000" y="0"/>
                </a:lnTo>
                <a:lnTo>
                  <a:pt x="4322619" y="0"/>
                </a:lnTo>
                <a:lnTo>
                  <a:pt x="4322619"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6D171179-71BE-36CF-384B-9846DFF47D73}"/>
              </a:ext>
            </a:extLst>
          </p:cNvPr>
          <p:cNvGrpSpPr/>
          <p:nvPr/>
        </p:nvGrpSpPr>
        <p:grpSpPr>
          <a:xfrm flipH="1">
            <a:off x="7395912" y="4326845"/>
            <a:ext cx="4389685" cy="327695"/>
            <a:chOff x="-289408" y="2675257"/>
            <a:chExt cx="4389685" cy="327695"/>
          </a:xfrm>
        </p:grpSpPr>
        <p:pic>
          <p:nvPicPr>
            <p:cNvPr id="125" name="Picture 124" descr="Shape&#10;&#10;Description automatically generated with low confidence">
              <a:extLst>
                <a:ext uri="{FF2B5EF4-FFF2-40B4-BE49-F238E27FC236}">
                  <a16:creationId xmlns:a16="http://schemas.microsoft.com/office/drawing/2014/main" id="{BF9D3BD9-ECF3-B44C-D71E-79C3241EB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1325104" y="1060746"/>
              <a:ext cx="327694" cy="3556718"/>
            </a:xfrm>
            <a:prstGeom prst="rect">
              <a:avLst/>
            </a:prstGeom>
          </p:spPr>
        </p:pic>
        <p:cxnSp>
          <p:nvCxnSpPr>
            <p:cNvPr id="126" name="Straight Connector 125">
              <a:extLst>
                <a:ext uri="{FF2B5EF4-FFF2-40B4-BE49-F238E27FC236}">
                  <a16:creationId xmlns:a16="http://schemas.microsoft.com/office/drawing/2014/main" id="{8DFADEA7-1085-348F-575F-50D8AE743EA1}"/>
                </a:ext>
              </a:extLst>
            </p:cNvPr>
            <p:cNvCxnSpPr>
              <a:cxnSpLocks/>
            </p:cNvCxnSpPr>
            <p:nvPr/>
          </p:nvCxnSpPr>
          <p:spPr>
            <a:xfrm>
              <a:off x="-264101" y="2675257"/>
              <a:ext cx="4364378"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0E49E633-E8D6-CF58-6964-F0A91B9EF1B6}"/>
              </a:ext>
            </a:extLst>
          </p:cNvPr>
          <p:cNvSpPr/>
          <p:nvPr/>
        </p:nvSpPr>
        <p:spPr>
          <a:xfrm>
            <a:off x="4175206" y="2448636"/>
            <a:ext cx="3107014" cy="32549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base" latinLnBrk="0" hangingPunct="1">
              <a:lnSpc>
                <a:spcPct val="100000"/>
              </a:lnSpc>
              <a:spcBef>
                <a:spcPct val="0"/>
              </a:spcBef>
              <a:spcAft>
                <a:spcPct val="0"/>
              </a:spcAft>
              <a:buClrTx/>
              <a:buSzTx/>
              <a:buFontTx/>
              <a:buNone/>
              <a:tabLst/>
              <a:defRPr/>
            </a:pPr>
            <a:endParaRPr lang="en-US" sz="800">
              <a:solidFill>
                <a:schemeClr val="accent5"/>
              </a:solidFill>
              <a:latin typeface="Arial" panose="020B0604020202020204" pitchFamily="34" charset="0"/>
              <a:cs typeface="Arial" panose="020B0604020202020204" pitchFamily="34" charset="0"/>
            </a:endParaRPr>
          </a:p>
        </p:txBody>
      </p:sp>
      <p:pic>
        <p:nvPicPr>
          <p:cNvPr id="45" name="Graphic 44">
            <a:extLst>
              <a:ext uri="{FF2B5EF4-FFF2-40B4-BE49-F238E27FC236}">
                <a16:creationId xmlns:a16="http://schemas.microsoft.com/office/drawing/2014/main" id="{BE16A54D-2259-7BDF-3B81-58D9E57E2A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4846" y="2124557"/>
            <a:ext cx="3800853" cy="3800853"/>
          </a:xfrm>
          <a:prstGeom prst="rect">
            <a:avLst/>
          </a:prstGeom>
          <a:effectLst>
            <a:outerShdw blurRad="230032" dist="123006" dir="3720000" sx="101000" sy="101000" algn="ctr" rotWithShape="0">
              <a:srgbClr val="000000">
                <a:alpha val="26000"/>
              </a:srgbClr>
            </a:outerShdw>
          </a:effectLst>
        </p:spPr>
      </p:pic>
      <p:sp>
        <p:nvSpPr>
          <p:cNvPr id="47" name="TextBox 46">
            <a:extLst>
              <a:ext uri="{FF2B5EF4-FFF2-40B4-BE49-F238E27FC236}">
                <a16:creationId xmlns:a16="http://schemas.microsoft.com/office/drawing/2014/main" id="{4BD4FEC1-F66C-E0CD-EC84-02692078F2BF}"/>
              </a:ext>
            </a:extLst>
          </p:cNvPr>
          <p:cNvSpPr txBox="1"/>
          <p:nvPr/>
        </p:nvSpPr>
        <p:spPr>
          <a:xfrm>
            <a:off x="4692723" y="2787660"/>
            <a:ext cx="1427134" cy="861774"/>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lang="en-US" sz="5000" b="1" spc="-150">
                <a:solidFill>
                  <a:srgbClr val="0073FF"/>
                </a:solidFill>
              </a:rPr>
              <a:t>71</a:t>
            </a:r>
            <a:r>
              <a:rPr lang="en-US" sz="3500" b="1">
                <a:solidFill>
                  <a:srgbClr val="0073FF"/>
                </a:solidFill>
              </a:rPr>
              <a:t>%</a:t>
            </a:r>
            <a:endParaRPr kumimoji="0" lang="en-US" sz="3500" b="1" i="0" u="none" strike="noStrike" kern="1200" cap="none" spc="0" normalizeH="0" baseline="0" noProof="0">
              <a:ln>
                <a:noFill/>
              </a:ln>
              <a:solidFill>
                <a:srgbClr val="0073FF"/>
              </a:solidFill>
              <a:effectLst/>
              <a:uLnTx/>
              <a:uFillTx/>
              <a:latin typeface="Arial" panose="020B0604020202020204" pitchFamily="34" charset="0"/>
              <a:ea typeface="MS PGothic" panose="020B0600070205080204" pitchFamily="34" charset="-128"/>
              <a:cs typeface="+mn-cs"/>
            </a:endParaRPr>
          </a:p>
        </p:txBody>
      </p:sp>
      <p:sp>
        <p:nvSpPr>
          <p:cNvPr id="7" name="TextBox 6">
            <a:extLst>
              <a:ext uri="{FF2B5EF4-FFF2-40B4-BE49-F238E27FC236}">
                <a16:creationId xmlns:a16="http://schemas.microsoft.com/office/drawing/2014/main" id="{B5101D88-6764-1617-8B03-E45D7D694522}"/>
              </a:ext>
            </a:extLst>
          </p:cNvPr>
          <p:cNvSpPr txBox="1"/>
          <p:nvPr/>
        </p:nvSpPr>
        <p:spPr>
          <a:xfrm>
            <a:off x="664210" y="1821466"/>
            <a:ext cx="0" cy="0"/>
          </a:xfrm>
          <a:prstGeom prst="rect">
            <a:avLst/>
          </a:prstGeom>
          <a:noFill/>
        </p:spPr>
        <p:txBody>
          <a:bodyPr wrap="none" lIns="0" tIns="0" rIns="0" bIns="0" rtlCol="0">
            <a:noAutofit/>
          </a:bodyPr>
          <a:lstStyle/>
          <a:p>
            <a:pPr algn="l"/>
            <a:endParaRPr lang="en-US" err="1"/>
          </a:p>
        </p:txBody>
      </p:sp>
      <p:sp>
        <p:nvSpPr>
          <p:cNvPr id="22" name="TextBox 21">
            <a:extLst>
              <a:ext uri="{FF2B5EF4-FFF2-40B4-BE49-F238E27FC236}">
                <a16:creationId xmlns:a16="http://schemas.microsoft.com/office/drawing/2014/main" id="{0927369C-CA12-A34E-1E29-0286BC79725F}"/>
              </a:ext>
            </a:extLst>
          </p:cNvPr>
          <p:cNvSpPr txBox="1"/>
          <p:nvPr/>
        </p:nvSpPr>
        <p:spPr>
          <a:xfrm>
            <a:off x="9460150" y="6560820"/>
            <a:ext cx="0" cy="0"/>
          </a:xfrm>
          <a:prstGeom prst="rect">
            <a:avLst/>
          </a:prstGeom>
          <a:noFill/>
        </p:spPr>
        <p:txBody>
          <a:bodyPr wrap="none" lIns="0" tIns="0" rIns="0" bIns="0" rtlCol="0">
            <a:noAutofit/>
          </a:bodyPr>
          <a:lstStyle/>
          <a:p>
            <a:pPr algn="l"/>
            <a:endParaRPr lang="en-US" err="1"/>
          </a:p>
        </p:txBody>
      </p:sp>
      <p:sp>
        <p:nvSpPr>
          <p:cNvPr id="30" name="Title 1">
            <a:extLst>
              <a:ext uri="{FF2B5EF4-FFF2-40B4-BE49-F238E27FC236}">
                <a16:creationId xmlns:a16="http://schemas.microsoft.com/office/drawing/2014/main" id="{7BDC0243-E75F-BF4C-3D2F-0F6B5C92EBB5}"/>
              </a:ext>
            </a:extLst>
          </p:cNvPr>
          <p:cNvSpPr txBox="1">
            <a:spLocks/>
          </p:cNvSpPr>
          <p:nvPr/>
        </p:nvSpPr>
        <p:spPr>
          <a:xfrm>
            <a:off x="449062" y="553420"/>
            <a:ext cx="6801750" cy="923925"/>
          </a:xfrm>
          <a:prstGeom prst="rect">
            <a:avLst/>
          </a:prstGeom>
        </p:spPr>
        <p:txBody>
          <a:bodyPr vert="horz" lIns="0" tIns="0" rIns="0" bIns="0" rtlCol="0" anchor="t" anchorCtr="0">
            <a:noAutofit/>
          </a:bodyPr>
          <a:lst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a:lstStyle>
          <a:p>
            <a:pPr fontAlgn="auto">
              <a:spcAft>
                <a:spcPts val="0"/>
              </a:spcAft>
            </a:pPr>
            <a:r>
              <a:rPr lang="en-US" sz="3000"/>
              <a:t>Retail 2024</a:t>
            </a:r>
          </a:p>
          <a:p>
            <a:pPr fontAlgn="auto">
              <a:spcAft>
                <a:spcPts val="0"/>
              </a:spcAft>
            </a:pPr>
            <a:r>
              <a:rPr lang="en-US" sz="3000" b="1">
                <a:solidFill>
                  <a:srgbClr val="0073E6"/>
                </a:solidFill>
              </a:rPr>
              <a:t>Trends redefining operations</a:t>
            </a:r>
          </a:p>
        </p:txBody>
      </p:sp>
      <p:sp>
        <p:nvSpPr>
          <p:cNvPr id="37" name="TextBox 36">
            <a:extLst>
              <a:ext uri="{FF2B5EF4-FFF2-40B4-BE49-F238E27FC236}">
                <a16:creationId xmlns:a16="http://schemas.microsoft.com/office/drawing/2014/main" id="{EFBD589F-4463-3976-52A7-133922CA0389}"/>
              </a:ext>
            </a:extLst>
          </p:cNvPr>
          <p:cNvSpPr txBox="1"/>
          <p:nvPr/>
        </p:nvSpPr>
        <p:spPr>
          <a:xfrm>
            <a:off x="4741735" y="3544392"/>
            <a:ext cx="1549935" cy="1416890"/>
          </a:xfrm>
          <a:prstGeom prst="rect">
            <a:avLst/>
          </a:prstGeom>
          <a:noFill/>
        </p:spPr>
        <p:txBody>
          <a:bodyPr wrap="square" lIns="0" tIns="0" rIns="0" bIns="0" rtlCol="0">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200">
                <a:cs typeface="Arial" panose="020B0604020202020204" pitchFamily="34" charset="0"/>
              </a:rPr>
              <a:t>O</a:t>
            </a:r>
            <a:r>
              <a:rPr kumimoji="0" lang="en-US" sz="12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f retailers cite store operations as the dominate area of business for tech investments this year</a:t>
            </a:r>
            <a:r>
              <a:rPr lang="en-US" sz="1200">
                <a:latin typeface="Arial" panose="020B0604020202020204" pitchFamily="34" charset="0"/>
                <a:cs typeface="Arial" panose="020B0604020202020204" pitchFamily="34" charset="0"/>
              </a:rPr>
              <a:t>**</a:t>
            </a:r>
          </a:p>
          <a:p>
            <a:pPr marL="0" marR="0" lvl="0" indent="0" defTabSz="914400" rtl="0" eaLnBrk="1" fontAlgn="base" latinLnBrk="0" hangingPunct="1">
              <a:lnSpc>
                <a:spcPct val="100000"/>
              </a:lnSpc>
              <a:spcBef>
                <a:spcPct val="0"/>
              </a:spcBef>
              <a:spcAft>
                <a:spcPct val="0"/>
              </a:spcAft>
              <a:buClrTx/>
              <a:buSzTx/>
              <a:buFontTx/>
              <a:buNone/>
              <a:tabLst/>
              <a:defRPr/>
            </a:pPr>
            <a:endParaRPr lang="en-US" sz="1000">
              <a:solidFill>
                <a:schemeClr val="accent5"/>
              </a:solidFill>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1000">
                <a:solidFill>
                  <a:schemeClr val="accent5"/>
                </a:solidFill>
                <a:latin typeface="Arial" panose="020B0604020202020204" pitchFamily="34" charset="0"/>
                <a:cs typeface="Arial" panose="020B0604020202020204" pitchFamily="34" charset="0"/>
              </a:rPr>
              <a:t>Source:</a:t>
            </a:r>
            <a:br>
              <a:rPr lang="en-US" sz="1000">
                <a:solidFill>
                  <a:schemeClr val="accent5"/>
                </a:solidFill>
                <a:latin typeface="Arial" panose="020B0604020202020204" pitchFamily="34" charset="0"/>
                <a:cs typeface="Arial" panose="020B0604020202020204" pitchFamily="34" charset="0"/>
              </a:rPr>
            </a:br>
            <a:r>
              <a:rPr lang="en-US" sz="1000">
                <a:solidFill>
                  <a:srgbClr val="0073E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Chain Store Age, 2024</a:t>
            </a:r>
            <a:endParaRPr lang="en-US" sz="1000">
              <a:solidFill>
                <a:srgbClr val="0073E6"/>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90EE2C36-2799-5418-5826-FE6E3CE21FB8}"/>
              </a:ext>
            </a:extLst>
          </p:cNvPr>
          <p:cNvSpPr txBox="1"/>
          <p:nvPr/>
        </p:nvSpPr>
        <p:spPr>
          <a:xfrm>
            <a:off x="474038" y="2029958"/>
            <a:ext cx="2769732" cy="2878224"/>
          </a:xfrm>
          <a:prstGeom prst="rect">
            <a:avLst/>
          </a:prstGeom>
          <a:noFill/>
        </p:spPr>
        <p:txBody>
          <a:bodyPr wrap="square" lIns="0" tIns="0" rIns="0" bIns="0" anchor="t">
            <a:spAutoFit/>
          </a:bodyPr>
          <a:lstStyle/>
          <a:p>
            <a:pPr>
              <a:lnSpc>
                <a:spcPct val="200000"/>
              </a:lnSpc>
            </a:pPr>
            <a:r>
              <a:rPr lang="en-US" sz="1600">
                <a:cs typeface="Arial" panose="020B0604020202020204" pitchFamily="34" charset="0"/>
              </a:rPr>
              <a:t>Elevated Inflation</a:t>
            </a:r>
          </a:p>
          <a:p>
            <a:pPr>
              <a:lnSpc>
                <a:spcPct val="200000"/>
              </a:lnSpc>
            </a:pPr>
            <a:r>
              <a:rPr lang="en-US" sz="1600">
                <a:effectLst/>
                <a:cs typeface="Arial" panose="020B0604020202020204" pitchFamily="34" charset="0"/>
              </a:rPr>
              <a:t>Labor Availability and Cost</a:t>
            </a:r>
          </a:p>
          <a:p>
            <a:pPr>
              <a:lnSpc>
                <a:spcPct val="200000"/>
              </a:lnSpc>
            </a:pPr>
            <a:r>
              <a:rPr lang="en-US" sz="1600">
                <a:cs typeface="Arial" panose="020B0604020202020204" pitchFamily="34" charset="0"/>
              </a:rPr>
              <a:t>Supply Chain Vulnerability</a:t>
            </a:r>
          </a:p>
          <a:p>
            <a:pPr>
              <a:lnSpc>
                <a:spcPct val="200000"/>
              </a:lnSpc>
            </a:pPr>
            <a:r>
              <a:rPr lang="en-US" sz="1600">
                <a:cs typeface="Arial" panose="020B0604020202020204" pitchFamily="34" charset="0"/>
              </a:rPr>
              <a:t>Omnichannel Complexity</a:t>
            </a:r>
          </a:p>
          <a:p>
            <a:pPr>
              <a:lnSpc>
                <a:spcPct val="200000"/>
              </a:lnSpc>
            </a:pPr>
            <a:r>
              <a:rPr lang="en-US" sz="1600">
                <a:cs typeface="Arial" panose="020B0604020202020204" pitchFamily="34" charset="0"/>
              </a:rPr>
              <a:t>Challenging Margin Conditions</a:t>
            </a:r>
          </a:p>
          <a:p>
            <a:pPr>
              <a:lnSpc>
                <a:spcPct val="200000"/>
              </a:lnSpc>
            </a:pPr>
            <a:r>
              <a:rPr lang="en-US" sz="1600">
                <a:cs typeface="Arial" panose="020B0604020202020204" pitchFamily="34" charset="0"/>
              </a:rPr>
              <a:t>Returns Management </a:t>
            </a:r>
          </a:p>
        </p:txBody>
      </p:sp>
      <p:sp>
        <p:nvSpPr>
          <p:cNvPr id="33" name="TextBox 32">
            <a:extLst>
              <a:ext uri="{FF2B5EF4-FFF2-40B4-BE49-F238E27FC236}">
                <a16:creationId xmlns:a16="http://schemas.microsoft.com/office/drawing/2014/main" id="{612BF71E-C32D-B438-3654-07D9E02AFFA1}"/>
              </a:ext>
            </a:extLst>
          </p:cNvPr>
          <p:cNvSpPr txBox="1"/>
          <p:nvPr/>
        </p:nvSpPr>
        <p:spPr>
          <a:xfrm>
            <a:off x="8504258" y="2207931"/>
            <a:ext cx="3199067" cy="2749471"/>
          </a:xfrm>
          <a:prstGeom prst="rect">
            <a:avLst/>
          </a:prstGeom>
          <a:noFill/>
        </p:spPr>
        <p:txBody>
          <a:bodyPr wrap="square" lIns="0" tIns="0" rIns="0" bIns="0" anchor="t">
            <a:spAutoFit/>
          </a:bodyPr>
          <a:lstStyle/>
          <a:p>
            <a:pPr>
              <a:spcAft>
                <a:spcPts val="2000"/>
              </a:spcAft>
            </a:pPr>
            <a:r>
              <a:rPr lang="en-US" sz="1600"/>
              <a:t>Sustainability Pressures</a:t>
            </a:r>
          </a:p>
          <a:p>
            <a:pPr>
              <a:spcAft>
                <a:spcPts val="2000"/>
              </a:spcAft>
            </a:pPr>
            <a:r>
              <a:rPr lang="en-US" sz="1600">
                <a:effectLst/>
                <a:latin typeface="Helvetica" pitchFamily="2" charset="0"/>
              </a:rPr>
              <a:t>Pervasive Digital Challengers</a:t>
            </a:r>
          </a:p>
          <a:p>
            <a:pPr>
              <a:spcAft>
                <a:spcPts val="2000"/>
              </a:spcAft>
            </a:pPr>
            <a:r>
              <a:rPr lang="en-US" sz="1600"/>
              <a:t>Heightened Shopper Expectations</a:t>
            </a:r>
          </a:p>
          <a:p>
            <a:pPr>
              <a:spcAft>
                <a:spcPts val="2000"/>
              </a:spcAft>
            </a:pPr>
            <a:r>
              <a:rPr lang="en-US" sz="1600">
                <a:cs typeface="Arial" panose="020B0604020202020204" pitchFamily="34" charset="0"/>
              </a:rPr>
              <a:t>Dramatic New Technologies</a:t>
            </a:r>
            <a:br>
              <a:rPr lang="en-US" sz="1600">
                <a:cs typeface="Arial" panose="020B0604020202020204" pitchFamily="34" charset="0"/>
              </a:rPr>
            </a:br>
            <a:r>
              <a:rPr lang="en-US" sz="1600">
                <a:cs typeface="Arial" panose="020B0604020202020204" pitchFamily="34" charset="0"/>
              </a:rPr>
              <a:t>(AI and Robotics)</a:t>
            </a:r>
            <a:endParaRPr lang="en-US" sz="1600"/>
          </a:p>
          <a:p>
            <a:pPr>
              <a:spcAft>
                <a:spcPts val="2000"/>
              </a:spcAft>
            </a:pPr>
            <a:r>
              <a:rPr lang="en-US" sz="1600"/>
              <a:t>Emphasis on Frontline Worker Well-Being and Retention </a:t>
            </a:r>
          </a:p>
        </p:txBody>
      </p:sp>
      <p:grpSp>
        <p:nvGrpSpPr>
          <p:cNvPr id="41" name="Group 40">
            <a:extLst>
              <a:ext uri="{FF2B5EF4-FFF2-40B4-BE49-F238E27FC236}">
                <a16:creationId xmlns:a16="http://schemas.microsoft.com/office/drawing/2014/main" id="{C2BD0C97-9850-D109-8E09-168F8A38A542}"/>
              </a:ext>
            </a:extLst>
          </p:cNvPr>
          <p:cNvGrpSpPr/>
          <p:nvPr/>
        </p:nvGrpSpPr>
        <p:grpSpPr>
          <a:xfrm flipV="1">
            <a:off x="7456329" y="4712795"/>
            <a:ext cx="4488870" cy="606685"/>
            <a:chOff x="7440419" y="2987038"/>
            <a:chExt cx="4488870" cy="606685"/>
          </a:xfrm>
        </p:grpSpPr>
        <p:pic>
          <p:nvPicPr>
            <p:cNvPr id="49" name="Picture 48" descr="Shape&#10;&#10;Description automatically generated with low confidence">
              <a:extLst>
                <a:ext uri="{FF2B5EF4-FFF2-40B4-BE49-F238E27FC236}">
                  <a16:creationId xmlns:a16="http://schemas.microsoft.com/office/drawing/2014/main" id="{998F68A9-D830-3386-CCEC-B007E33A9B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a:off x="10126737" y="1411914"/>
              <a:ext cx="227428" cy="3377676"/>
            </a:xfrm>
            <a:prstGeom prst="rect">
              <a:avLst/>
            </a:prstGeom>
          </p:spPr>
        </p:pic>
        <p:sp>
          <p:nvSpPr>
            <p:cNvPr id="53" name="Freeform 52">
              <a:extLst>
                <a:ext uri="{FF2B5EF4-FFF2-40B4-BE49-F238E27FC236}">
                  <a16:creationId xmlns:a16="http://schemas.microsoft.com/office/drawing/2014/main" id="{97D3E33A-6DA2-26B7-A8D4-9FB22C00FF65}"/>
                </a:ext>
              </a:extLst>
            </p:cNvPr>
            <p:cNvSpPr/>
            <p:nvPr/>
          </p:nvSpPr>
          <p:spPr>
            <a:xfrm>
              <a:off x="7440419" y="3214240"/>
              <a:ext cx="4335945" cy="379483"/>
            </a:xfrm>
            <a:custGeom>
              <a:avLst/>
              <a:gdLst>
                <a:gd name="connsiteX0" fmla="*/ 0 w 4331855"/>
                <a:gd name="connsiteY0" fmla="*/ 706582 h 706582"/>
                <a:gd name="connsiteX1" fmla="*/ 1025236 w 4331855"/>
                <a:gd name="connsiteY1" fmla="*/ 0 h 706582"/>
                <a:gd name="connsiteX2" fmla="*/ 4331855 w 4331855"/>
                <a:gd name="connsiteY2" fmla="*/ 0 h 706582"/>
                <a:gd name="connsiteX3" fmla="*/ 4331855 w 4331855"/>
                <a:gd name="connsiteY3" fmla="*/ 0 h 706582"/>
                <a:gd name="connsiteX0" fmla="*/ 0 w 4327237"/>
                <a:gd name="connsiteY0" fmla="*/ 544946 h 544946"/>
                <a:gd name="connsiteX1" fmla="*/ 1020618 w 4327237"/>
                <a:gd name="connsiteY1" fmla="*/ 0 h 544946"/>
                <a:gd name="connsiteX2" fmla="*/ 4327237 w 4327237"/>
                <a:gd name="connsiteY2" fmla="*/ 0 h 544946"/>
                <a:gd name="connsiteX3" fmla="*/ 4327237 w 4327237"/>
                <a:gd name="connsiteY3" fmla="*/ 0 h 544946"/>
                <a:gd name="connsiteX0" fmla="*/ 0 w 4335945"/>
                <a:gd name="connsiteY0" fmla="*/ 379483 h 379483"/>
                <a:gd name="connsiteX1" fmla="*/ 1029326 w 4335945"/>
                <a:gd name="connsiteY1" fmla="*/ 0 h 379483"/>
                <a:gd name="connsiteX2" fmla="*/ 4335945 w 4335945"/>
                <a:gd name="connsiteY2" fmla="*/ 0 h 379483"/>
                <a:gd name="connsiteX3" fmla="*/ 4335945 w 4335945"/>
                <a:gd name="connsiteY3" fmla="*/ 0 h 379483"/>
              </a:gdLst>
              <a:ahLst/>
              <a:cxnLst>
                <a:cxn ang="0">
                  <a:pos x="connsiteX0" y="connsiteY0"/>
                </a:cxn>
                <a:cxn ang="0">
                  <a:pos x="connsiteX1" y="connsiteY1"/>
                </a:cxn>
                <a:cxn ang="0">
                  <a:pos x="connsiteX2" y="connsiteY2"/>
                </a:cxn>
                <a:cxn ang="0">
                  <a:pos x="connsiteX3" y="connsiteY3"/>
                </a:cxn>
              </a:cxnLst>
              <a:rect l="l" t="t" r="r" b="b"/>
              <a:pathLst>
                <a:path w="4335945" h="379483">
                  <a:moveTo>
                    <a:pt x="0" y="379483"/>
                  </a:moveTo>
                  <a:lnTo>
                    <a:pt x="1029326" y="0"/>
                  </a:lnTo>
                  <a:lnTo>
                    <a:pt x="4335945" y="0"/>
                  </a:lnTo>
                  <a:lnTo>
                    <a:pt x="4335945" y="0"/>
                  </a:lnTo>
                </a:path>
              </a:pathLst>
            </a:custGeom>
            <a:noFill/>
            <a:ln w="6350">
              <a:solidFill>
                <a:srgbClr val="007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person holding a device&#10;&#10;Description automatically generated with low confidence">
            <a:extLst>
              <a:ext uri="{FF2B5EF4-FFF2-40B4-BE49-F238E27FC236}">
                <a16:creationId xmlns:a16="http://schemas.microsoft.com/office/drawing/2014/main" id="{297C0E68-9000-9BF0-DF1D-BEA5FFDBAF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95355" y="2732318"/>
            <a:ext cx="3440590" cy="4125682"/>
          </a:xfrm>
          <a:prstGeom prst="rect">
            <a:avLst/>
          </a:prstGeom>
        </p:spPr>
      </p:pic>
    </p:spTree>
    <p:extLst>
      <p:ext uri="{BB962C8B-B14F-4D97-AF65-F5344CB8AC3E}">
        <p14:creationId xmlns:p14="http://schemas.microsoft.com/office/powerpoint/2010/main" val="1351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868F-A818-7535-A675-F150B6DF2142}"/>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2A0C7789-F61A-D6DF-BEDB-847F14992FE2}"/>
              </a:ext>
            </a:extLst>
          </p:cNvPr>
          <p:cNvSpPr/>
          <p:nvPr/>
        </p:nvSpPr>
        <p:spPr>
          <a:xfrm>
            <a:off x="9350152" y="2957246"/>
            <a:ext cx="2841909" cy="3302575"/>
          </a:xfrm>
          <a:custGeom>
            <a:avLst/>
            <a:gdLst>
              <a:gd name="connsiteX0" fmla="*/ 0 w 2841909"/>
              <a:gd name="connsiteY0" fmla="*/ 0 h 3302575"/>
              <a:gd name="connsiteX1" fmla="*/ 2841909 w 2841909"/>
              <a:gd name="connsiteY1" fmla="*/ 336250 h 3302575"/>
              <a:gd name="connsiteX2" fmla="*/ 2841909 w 2841909"/>
              <a:gd name="connsiteY2" fmla="*/ 3302575 h 3302575"/>
              <a:gd name="connsiteX3" fmla="*/ 0 w 2841909"/>
              <a:gd name="connsiteY3" fmla="*/ 2966325 h 3302575"/>
              <a:gd name="connsiteX4" fmla="*/ 0 w 2841909"/>
              <a:gd name="connsiteY4" fmla="*/ 0 h 330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1909" h="3302575">
                <a:moveTo>
                  <a:pt x="0" y="0"/>
                </a:moveTo>
                <a:lnTo>
                  <a:pt x="2841909" y="336250"/>
                </a:lnTo>
                <a:lnTo>
                  <a:pt x="2841909" y="3302575"/>
                </a:lnTo>
                <a:lnTo>
                  <a:pt x="0" y="296632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F557251D-37FD-BECB-3689-70BED4C6328A}"/>
              </a:ext>
            </a:extLst>
          </p:cNvPr>
          <p:cNvSpPr txBox="1">
            <a:spLocks/>
          </p:cNvSpPr>
          <p:nvPr/>
        </p:nvSpPr>
        <p:spPr>
          <a:xfrm>
            <a:off x="453608" y="553776"/>
            <a:ext cx="8211424" cy="923925"/>
          </a:xfrm>
          <a:prstGeom prst="rect">
            <a:avLst/>
          </a:prstGeom>
        </p:spPr>
        <p:txBody>
          <a:bodyPr vert="horz" lIns="0" tIns="0" rIns="0" bIns="0" rtlCol="0" anchor="t" anchorCtr="0">
            <a:noAutofit/>
          </a:bodyPr>
          <a:lstStyle>
            <a:lvl1pPr algn="l" defTabSz="913852" rtl="0" eaLnBrk="1" latinLnBrk="0" hangingPunct="1">
              <a:lnSpc>
                <a:spcPct val="100000"/>
              </a:lnSpc>
              <a:spcBef>
                <a:spcPct val="0"/>
              </a:spcBef>
              <a:buNone/>
              <a:defRPr sz="2798" kern="1200">
                <a:solidFill>
                  <a:schemeClr val="tx1"/>
                </a:solidFill>
                <a:latin typeface="+mj-lt"/>
                <a:ea typeface="+mj-ea"/>
                <a:cs typeface="+mj-cs"/>
              </a:defRPr>
            </a:lvl1pPr>
          </a:lstStyle>
          <a:p>
            <a:pPr fontAlgn="auto">
              <a:spcAft>
                <a:spcPts val="0"/>
              </a:spcAft>
            </a:pPr>
            <a:r>
              <a:rPr lang="en-US" sz="3000"/>
              <a:t>Leaders Like You Are Confronted with </a:t>
            </a:r>
            <a:r>
              <a:rPr lang="en-US" sz="3000" b="1">
                <a:solidFill>
                  <a:srgbClr val="0073E6"/>
                </a:solidFill>
              </a:rPr>
              <a:t>Increasingly complex challenges </a:t>
            </a:r>
          </a:p>
        </p:txBody>
      </p:sp>
      <p:sp>
        <p:nvSpPr>
          <p:cNvPr id="11" name="TextBox 10">
            <a:extLst>
              <a:ext uri="{FF2B5EF4-FFF2-40B4-BE49-F238E27FC236}">
                <a16:creationId xmlns:a16="http://schemas.microsoft.com/office/drawing/2014/main" id="{9E0D85EA-FF5A-2D4D-BFEB-3C9A2FFC16A0}"/>
              </a:ext>
            </a:extLst>
          </p:cNvPr>
          <p:cNvSpPr txBox="1"/>
          <p:nvPr/>
        </p:nvSpPr>
        <p:spPr>
          <a:xfrm>
            <a:off x="3380287" y="4096997"/>
            <a:ext cx="2494279" cy="1769715"/>
          </a:xfrm>
          <a:prstGeom prst="rect">
            <a:avLst/>
          </a:prstGeom>
          <a:noFill/>
        </p:spPr>
        <p:txBody>
          <a:bodyPr wrap="square">
            <a:spAutoFit/>
          </a:bodyPr>
          <a:lstStyle/>
          <a:p>
            <a:pPr marL="117475" indent="-117475" defTabSz="914126" fontAlgn="auto">
              <a:spcBef>
                <a:spcPts val="0"/>
              </a:spcBef>
              <a:spcAft>
                <a:spcPts val="1000"/>
              </a:spcAft>
              <a:buClr>
                <a:srgbClr val="0991D1"/>
              </a:buClr>
              <a:buFont typeface="Arial" panose="020B0604020202020204" pitchFamily="34" charset="0"/>
              <a:buChar char="•"/>
            </a:pPr>
            <a:r>
              <a:rPr lang="en-US" sz="1400" kern="100">
                <a:solidFill>
                  <a:prstClr val="black"/>
                </a:solidFill>
                <a:ea typeface="+mn-ea"/>
                <a:cs typeface="Arial" panose="020B0604020202020204" pitchFamily="34" charset="0"/>
              </a:rPr>
              <a:t>Seamless online/offline experience</a:t>
            </a:r>
          </a:p>
          <a:p>
            <a:pPr marL="117475" indent="-117475" defTabSz="914126" fontAlgn="auto">
              <a:spcBef>
                <a:spcPts val="0"/>
              </a:spcBef>
              <a:spcAft>
                <a:spcPts val="1000"/>
              </a:spcAft>
              <a:buClr>
                <a:srgbClr val="0991D1"/>
              </a:buClr>
              <a:buFont typeface="Arial" panose="020B0604020202020204" pitchFamily="34" charset="0"/>
              <a:buChar char="•"/>
            </a:pPr>
            <a:r>
              <a:rPr lang="en-US" sz="1400" kern="100">
                <a:solidFill>
                  <a:prstClr val="black"/>
                </a:solidFill>
                <a:latin typeface="Arial" panose="020B0604020202020204" pitchFamily="34" charset="0"/>
                <a:cs typeface="Arial" panose="020B0604020202020204" pitchFamily="34" charset="0"/>
              </a:rPr>
              <a:t>Speedier</a:t>
            </a:r>
            <a:r>
              <a:rPr lang="en-US" sz="1400">
                <a:solidFill>
                  <a:prstClr val="white"/>
                </a:solidFill>
                <a:latin typeface="Arial" panose="020B0604020202020204" pitchFamily="34" charset="0"/>
                <a:cs typeface="Arial" panose="020B0604020202020204" pitchFamily="34" charset="0"/>
              </a:rPr>
              <a:t> </a:t>
            </a:r>
            <a:r>
              <a:rPr lang="en-US" sz="1400" kern="100">
                <a:solidFill>
                  <a:prstClr val="black"/>
                </a:solidFill>
                <a:latin typeface="Arial" panose="020B0604020202020204" pitchFamily="34" charset="0"/>
                <a:cs typeface="Arial" panose="020B0604020202020204" pitchFamily="34" charset="0"/>
              </a:rPr>
              <a:t>in-store service and checkout</a:t>
            </a:r>
          </a:p>
          <a:p>
            <a:pPr marL="117475" indent="-117475" defTabSz="914126" fontAlgn="auto">
              <a:spcBef>
                <a:spcPts val="0"/>
              </a:spcBef>
              <a:spcAft>
                <a:spcPts val="1000"/>
              </a:spcAft>
              <a:buClr>
                <a:srgbClr val="0991D1"/>
              </a:buClr>
              <a:buFont typeface="Arial" panose="020B0604020202020204" pitchFamily="34" charset="0"/>
              <a:buChar char="•"/>
            </a:pPr>
            <a:r>
              <a:rPr lang="en-US" sz="1400" kern="100">
                <a:solidFill>
                  <a:prstClr val="black"/>
                </a:solidFill>
                <a:ea typeface="Calibri" panose="020F0502020204030204" pitchFamily="34" charset="0"/>
                <a:cs typeface="Arial" panose="020B0604020202020204" pitchFamily="34" charset="0"/>
              </a:rPr>
              <a:t>Faster delivery demands</a:t>
            </a:r>
          </a:p>
          <a:p>
            <a:pPr marL="117475" indent="-117475" defTabSz="914126" fontAlgn="auto">
              <a:spcBef>
                <a:spcPts val="0"/>
              </a:spcBef>
              <a:spcAft>
                <a:spcPts val="1000"/>
              </a:spcAft>
              <a:buClr>
                <a:srgbClr val="0991D1"/>
              </a:buClr>
              <a:buFont typeface="Arial" panose="020B0604020202020204" pitchFamily="34" charset="0"/>
              <a:buChar char="•"/>
            </a:pPr>
            <a:endParaRPr lang="en-US" sz="1400" kern="100">
              <a:solidFill>
                <a:prstClr val="black"/>
              </a:solidFill>
              <a:ea typeface="+mn-ea"/>
              <a:cs typeface="Arial" panose="020B0604020202020204" pitchFamily="34" charset="0"/>
            </a:endParaRPr>
          </a:p>
        </p:txBody>
      </p:sp>
      <p:sp>
        <p:nvSpPr>
          <p:cNvPr id="12" name="object 5">
            <a:extLst>
              <a:ext uri="{FF2B5EF4-FFF2-40B4-BE49-F238E27FC236}">
                <a16:creationId xmlns:a16="http://schemas.microsoft.com/office/drawing/2014/main" id="{961E880A-D73E-B3B4-B321-7C5E00801A18}"/>
              </a:ext>
            </a:extLst>
          </p:cNvPr>
          <p:cNvSpPr txBox="1"/>
          <p:nvPr/>
        </p:nvSpPr>
        <p:spPr>
          <a:xfrm>
            <a:off x="729987" y="4096997"/>
            <a:ext cx="1913513" cy="1518316"/>
          </a:xfrm>
          <a:prstGeom prst="rect">
            <a:avLst/>
          </a:prstGeom>
        </p:spPr>
        <p:txBody>
          <a:bodyPr vert="horz" wrap="square" lIns="91416" tIns="91416" rIns="0" bIns="91416" rtlCol="0">
            <a:spAutoFit/>
          </a:bodyPr>
          <a:lstStyle/>
          <a:p>
            <a:pPr marL="117475" indent="-117475" defTabSz="914126" fontAlgn="auto">
              <a:spcBef>
                <a:spcPts val="0"/>
              </a:spcBef>
              <a:spcAft>
                <a:spcPts val="1000"/>
              </a:spcAft>
              <a:buClr>
                <a:srgbClr val="00BCF3"/>
              </a:buClr>
              <a:buFont typeface="Arial" panose="020B0604020202020204" pitchFamily="34" charset="0"/>
              <a:buChar char="•"/>
              <a:tabLst>
                <a:tab pos="109538" algn="l"/>
              </a:tabLst>
            </a:pPr>
            <a:r>
              <a:rPr lang="en-US" sz="1400" kern="100">
                <a:solidFill>
                  <a:prstClr val="black"/>
                </a:solidFill>
                <a:latin typeface="Arial" panose="020B0604020202020204" pitchFamily="34" charset="0"/>
                <a:cs typeface="Arial" panose="020B0604020202020204" pitchFamily="34" charset="0"/>
              </a:rPr>
              <a:t>Staffing shortages and costs</a:t>
            </a:r>
          </a:p>
          <a:p>
            <a:pPr marL="117475" indent="-117475" defTabSz="914126" fontAlgn="auto">
              <a:spcBef>
                <a:spcPts val="0"/>
              </a:spcBef>
              <a:spcAft>
                <a:spcPts val="1000"/>
              </a:spcAft>
              <a:buClr>
                <a:srgbClr val="00BCF3"/>
              </a:buClr>
              <a:buFont typeface="Arial" panose="020B0604020202020204" pitchFamily="34" charset="0"/>
              <a:buChar char="•"/>
              <a:tabLst>
                <a:tab pos="109538" algn="l"/>
              </a:tabLst>
            </a:pPr>
            <a:r>
              <a:rPr lang="en-US" sz="1400" kern="100">
                <a:solidFill>
                  <a:prstClr val="black"/>
                </a:solidFill>
                <a:latin typeface="Arial" panose="020B0604020202020204" pitchFamily="34" charset="0"/>
                <a:cs typeface="Arial" panose="020B0604020202020204" pitchFamily="34" charset="0"/>
              </a:rPr>
              <a:t>Retention</a:t>
            </a:r>
          </a:p>
          <a:p>
            <a:pPr marL="117475" indent="-117475" defTabSz="914126" fontAlgn="auto">
              <a:spcBef>
                <a:spcPts val="0"/>
              </a:spcBef>
              <a:spcAft>
                <a:spcPts val="1000"/>
              </a:spcAft>
              <a:buClr>
                <a:srgbClr val="00BCF3"/>
              </a:buClr>
              <a:buFont typeface="Arial" panose="020B0604020202020204" pitchFamily="34" charset="0"/>
              <a:buChar char="•"/>
              <a:tabLst>
                <a:tab pos="109538" algn="l"/>
              </a:tabLst>
            </a:pPr>
            <a:r>
              <a:rPr lang="en-US" sz="1400" kern="100">
                <a:solidFill>
                  <a:prstClr val="black"/>
                </a:solidFill>
                <a:latin typeface="Arial" panose="020B0604020202020204" pitchFamily="34" charset="0"/>
                <a:cs typeface="Arial" panose="020B0604020202020204" pitchFamily="34" charset="0"/>
              </a:rPr>
              <a:t>Next-gen workforce expectations </a:t>
            </a:r>
          </a:p>
        </p:txBody>
      </p:sp>
      <p:sp>
        <p:nvSpPr>
          <p:cNvPr id="14" name="object 5">
            <a:extLst>
              <a:ext uri="{FF2B5EF4-FFF2-40B4-BE49-F238E27FC236}">
                <a16:creationId xmlns:a16="http://schemas.microsoft.com/office/drawing/2014/main" id="{6D9BD847-191B-A7E0-8987-B87D7ECFA6DC}"/>
              </a:ext>
            </a:extLst>
          </p:cNvPr>
          <p:cNvSpPr txBox="1"/>
          <p:nvPr/>
        </p:nvSpPr>
        <p:spPr>
          <a:xfrm>
            <a:off x="6198532" y="4096997"/>
            <a:ext cx="2565843" cy="1518316"/>
          </a:xfrm>
          <a:prstGeom prst="rect">
            <a:avLst/>
          </a:prstGeom>
        </p:spPr>
        <p:txBody>
          <a:bodyPr vert="horz" wrap="square" lIns="91416" tIns="91416" rIns="0" bIns="91416" rtlCol="0">
            <a:spAutoFit/>
          </a:bodyPr>
          <a:lstStyle/>
          <a:p>
            <a:pPr marL="117475" indent="-117475" defTabSz="914126" fontAlgn="auto">
              <a:spcBef>
                <a:spcPts val="0"/>
              </a:spcBef>
              <a:spcAft>
                <a:spcPts val="1000"/>
              </a:spcAft>
              <a:buClr>
                <a:srgbClr val="3CC2CB"/>
              </a:buClr>
              <a:buFont typeface="Arial" panose="020B0604020202020204" pitchFamily="34" charset="0"/>
              <a:buChar char="•"/>
            </a:pPr>
            <a:r>
              <a:rPr lang="en-US" sz="1400" kern="100">
                <a:solidFill>
                  <a:prstClr val="black"/>
                </a:solidFill>
                <a:ea typeface="Calibri" panose="020F0502020204030204" pitchFamily="34" charset="0"/>
                <a:cs typeface="Arial" panose="020B0604020202020204" pitchFamily="34" charset="0"/>
              </a:rPr>
              <a:t>Automation without disruption</a:t>
            </a:r>
          </a:p>
          <a:p>
            <a:pPr marL="117475" indent="-117475" defTabSz="914126" fontAlgn="auto">
              <a:spcBef>
                <a:spcPts val="0"/>
              </a:spcBef>
              <a:spcAft>
                <a:spcPts val="1000"/>
              </a:spcAft>
              <a:buClr>
                <a:srgbClr val="3CC2CB"/>
              </a:buClr>
              <a:buFont typeface="Arial" panose="020B0604020202020204" pitchFamily="34" charset="0"/>
              <a:buChar char="•"/>
            </a:pPr>
            <a:r>
              <a:rPr lang="en-US" sz="1400" kern="100">
                <a:solidFill>
                  <a:prstClr val="black"/>
                </a:solidFill>
                <a:ea typeface="Calibri" panose="020F0502020204030204" pitchFamily="34" charset="0"/>
                <a:cs typeface="Arial" panose="020B0604020202020204" pitchFamily="34" charset="0"/>
              </a:rPr>
              <a:t>Inventory visibility and accuracy across channels</a:t>
            </a:r>
          </a:p>
          <a:p>
            <a:pPr marL="117475" indent="-117475" defTabSz="914126" fontAlgn="auto">
              <a:spcBef>
                <a:spcPts val="0"/>
              </a:spcBef>
              <a:spcAft>
                <a:spcPts val="1000"/>
              </a:spcAft>
              <a:buClr>
                <a:srgbClr val="3CC2CB"/>
              </a:buClr>
              <a:buFont typeface="Arial" panose="020B0604020202020204" pitchFamily="34" charset="0"/>
              <a:buChar char="•"/>
            </a:pPr>
            <a:r>
              <a:rPr lang="en-US" sz="1400" kern="100">
                <a:solidFill>
                  <a:prstClr val="black"/>
                </a:solidFill>
                <a:ea typeface="Calibri" panose="020F0502020204030204" pitchFamily="34" charset="0"/>
                <a:cs typeface="Arial" panose="020B0604020202020204" pitchFamily="34" charset="0"/>
              </a:rPr>
              <a:t>Omnichannel fulfillment with profitability </a:t>
            </a:r>
          </a:p>
        </p:txBody>
      </p:sp>
      <p:pic>
        <p:nvPicPr>
          <p:cNvPr id="17" name="Picture 16" descr="A picture containing black, white, screenshot&#10;&#10;Description automatically generated">
            <a:extLst>
              <a:ext uri="{FF2B5EF4-FFF2-40B4-BE49-F238E27FC236}">
                <a16:creationId xmlns:a16="http://schemas.microsoft.com/office/drawing/2014/main" id="{38B36651-BC61-B774-304B-A0520D87CE7F}"/>
              </a:ext>
            </a:extLst>
          </p:cNvPr>
          <p:cNvPicPr>
            <a:picLocks noChangeAspect="1"/>
          </p:cNvPicPr>
          <p:nvPr/>
        </p:nvPicPr>
        <p:blipFill rotWithShape="1">
          <a:blip r:embed="rId3" cstate="print">
            <a:alphaModFix amt="25000"/>
            <a:extLst>
              <a:ext uri="{28A0092B-C50C-407E-A947-70E740481C1C}">
                <a14:useLocalDpi xmlns:a14="http://schemas.microsoft.com/office/drawing/2010/main"/>
              </a:ext>
            </a:extLst>
          </a:blip>
          <a:srcRect/>
          <a:stretch/>
        </p:blipFill>
        <p:spPr>
          <a:xfrm rot="5400000">
            <a:off x="1666603" y="4613898"/>
            <a:ext cx="3428622" cy="349856"/>
          </a:xfrm>
          <a:prstGeom prst="rect">
            <a:avLst/>
          </a:prstGeom>
        </p:spPr>
      </p:pic>
      <p:pic>
        <p:nvPicPr>
          <p:cNvPr id="19" name="Picture 18" descr="A picture containing black, white, screenshot&#10;&#10;Description automatically generated">
            <a:extLst>
              <a:ext uri="{FF2B5EF4-FFF2-40B4-BE49-F238E27FC236}">
                <a16:creationId xmlns:a16="http://schemas.microsoft.com/office/drawing/2014/main" id="{2EB9D4D7-2EE5-321D-3A16-08412ADF61B3}"/>
              </a:ext>
            </a:extLst>
          </p:cNvPr>
          <p:cNvPicPr>
            <a:picLocks noChangeAspect="1"/>
          </p:cNvPicPr>
          <p:nvPr/>
        </p:nvPicPr>
        <p:blipFill rotWithShape="1">
          <a:blip r:embed="rId3" cstate="print">
            <a:alphaModFix amt="25000"/>
            <a:extLst>
              <a:ext uri="{28A0092B-C50C-407E-A947-70E740481C1C}">
                <a14:useLocalDpi xmlns:a14="http://schemas.microsoft.com/office/drawing/2010/main"/>
              </a:ext>
            </a:extLst>
          </a:blip>
          <a:srcRect/>
          <a:stretch/>
        </p:blipFill>
        <p:spPr>
          <a:xfrm rot="5400000">
            <a:off x="4545666" y="4613898"/>
            <a:ext cx="3428622" cy="349856"/>
          </a:xfrm>
          <a:prstGeom prst="rect">
            <a:avLst/>
          </a:prstGeom>
        </p:spPr>
      </p:pic>
      <p:grpSp>
        <p:nvGrpSpPr>
          <p:cNvPr id="50" name="Group 49">
            <a:extLst>
              <a:ext uri="{FF2B5EF4-FFF2-40B4-BE49-F238E27FC236}">
                <a16:creationId xmlns:a16="http://schemas.microsoft.com/office/drawing/2014/main" id="{5FDEAF78-F821-206B-D1B8-215160A69052}"/>
              </a:ext>
            </a:extLst>
          </p:cNvPr>
          <p:cNvGrpSpPr/>
          <p:nvPr/>
        </p:nvGrpSpPr>
        <p:grpSpPr>
          <a:xfrm>
            <a:off x="9573565" y="3404891"/>
            <a:ext cx="2323060" cy="2286958"/>
            <a:chOff x="9312462" y="3278523"/>
            <a:chExt cx="2323060" cy="2286958"/>
          </a:xfrm>
        </p:grpSpPr>
        <p:sp>
          <p:nvSpPr>
            <p:cNvPr id="51" name="TextBox 50">
              <a:extLst>
                <a:ext uri="{FF2B5EF4-FFF2-40B4-BE49-F238E27FC236}">
                  <a16:creationId xmlns:a16="http://schemas.microsoft.com/office/drawing/2014/main" id="{0D521691-38C6-60FA-F858-437A670BC94D}"/>
                </a:ext>
              </a:extLst>
            </p:cNvPr>
            <p:cNvSpPr txBox="1"/>
            <p:nvPr/>
          </p:nvSpPr>
          <p:spPr>
            <a:xfrm>
              <a:off x="9357266" y="3857321"/>
              <a:ext cx="2278256" cy="1708160"/>
            </a:xfrm>
            <a:prstGeom prst="rect">
              <a:avLst/>
            </a:prstGeom>
            <a:noFill/>
          </p:spPr>
          <p:txBody>
            <a:bodyPr wrap="square">
              <a:spAutoFit/>
            </a:bodyPr>
            <a:lstStyle/>
            <a:p>
              <a:r>
                <a:rPr lang="en-US" sz="1500" b="0" i="0">
                  <a:solidFill>
                    <a:schemeClr val="bg1"/>
                  </a:solidFill>
                  <a:effectLst/>
                  <a:cs typeface="Arial" panose="020B0604020202020204" pitchFamily="34" charset="0"/>
                </a:rPr>
                <a:t>Of associates say their company needs better inventory management tools to improve accuracy and availability </a:t>
              </a:r>
            </a:p>
            <a:p>
              <a:endParaRPr lang="en-US" sz="1000">
                <a:solidFill>
                  <a:schemeClr val="bg1"/>
                </a:solidFill>
                <a:cs typeface="Arial" panose="020B0604020202020204" pitchFamily="34" charset="0"/>
              </a:endParaRPr>
            </a:p>
            <a:p>
              <a:r>
                <a:rPr lang="en-US" sz="1000">
                  <a:solidFill>
                    <a:schemeClr val="bg1"/>
                  </a:solidFill>
                  <a:cs typeface="Arial" panose="020B0604020202020204" pitchFamily="34" charset="0"/>
                </a:rPr>
                <a:t>Source: </a:t>
              </a:r>
              <a:br>
                <a:rPr lang="en-US" sz="1000">
                  <a:solidFill>
                    <a:schemeClr val="bg1"/>
                  </a:solidFill>
                  <a:cs typeface="Arial" panose="020B0604020202020204" pitchFamily="34" charset="0"/>
                </a:rPr>
              </a:br>
              <a:r>
                <a:rPr lang="en-US" sz="1000">
                  <a:solidFill>
                    <a:schemeClr val="bg1"/>
                  </a:solidFill>
                  <a:cs typeface="Arial" panose="020B0604020202020204" pitchFamily="34" charset="0"/>
                </a:rPr>
                <a:t>16</a:t>
              </a:r>
              <a:r>
                <a:rPr lang="en-US" sz="1000" baseline="30000">
                  <a:solidFill>
                    <a:schemeClr val="bg1"/>
                  </a:solidFill>
                  <a:cs typeface="Arial" panose="020B0604020202020204" pitchFamily="34" charset="0"/>
                </a:rPr>
                <a:t>th</a:t>
              </a:r>
              <a:r>
                <a:rPr lang="en-US" sz="1000">
                  <a:solidFill>
                    <a:schemeClr val="bg1"/>
                  </a:solidFill>
                  <a:cs typeface="Arial" panose="020B0604020202020204" pitchFamily="34" charset="0"/>
                </a:rPr>
                <a:t> Annual Global Shopper Study </a:t>
              </a:r>
              <a:endParaRPr lang="en-US" sz="1000">
                <a:solidFill>
                  <a:schemeClr val="bg1"/>
                </a:solidFill>
                <a:effectLst/>
                <a:cs typeface="Arial" panose="020B0604020202020204" pitchFamily="34" charset="0"/>
              </a:endParaRPr>
            </a:p>
          </p:txBody>
        </p:sp>
        <p:sp>
          <p:nvSpPr>
            <p:cNvPr id="52" name="TextBox 51">
              <a:extLst>
                <a:ext uri="{FF2B5EF4-FFF2-40B4-BE49-F238E27FC236}">
                  <a16:creationId xmlns:a16="http://schemas.microsoft.com/office/drawing/2014/main" id="{249708E8-EC29-C153-F0C5-AF2888888BAD}"/>
                </a:ext>
              </a:extLst>
            </p:cNvPr>
            <p:cNvSpPr txBox="1">
              <a:spLocks noChangeAspect="1"/>
            </p:cNvSpPr>
            <p:nvPr/>
          </p:nvSpPr>
          <p:spPr>
            <a:xfrm>
              <a:off x="9312462" y="3278523"/>
              <a:ext cx="1532738" cy="707886"/>
            </a:xfrm>
            <a:prstGeom prst="rect">
              <a:avLst/>
            </a:prstGeom>
            <a:noFill/>
          </p:spPr>
          <p:txBody>
            <a:bodyPr wrap="square">
              <a:spAutoFit/>
            </a:bodyPr>
            <a:lstStyle/>
            <a:p>
              <a:r>
                <a:rPr lang="en-US" sz="4000" b="1">
                  <a:solidFill>
                    <a:schemeClr val="bg1"/>
                  </a:solidFill>
                  <a:latin typeface="Helvetica" pitchFamily="2" charset="0"/>
                </a:rPr>
                <a:t>81</a:t>
              </a:r>
              <a:r>
                <a:rPr lang="en-US" sz="3000" b="1">
                  <a:solidFill>
                    <a:schemeClr val="bg1"/>
                  </a:solidFill>
                  <a:effectLst/>
                  <a:latin typeface="Helvetica" pitchFamily="2" charset="0"/>
                </a:rPr>
                <a:t>%</a:t>
              </a:r>
            </a:p>
          </p:txBody>
        </p:sp>
      </p:grpSp>
      <p:pic>
        <p:nvPicPr>
          <p:cNvPr id="53" name="Picture 52">
            <a:extLst>
              <a:ext uri="{FF2B5EF4-FFF2-40B4-BE49-F238E27FC236}">
                <a16:creationId xmlns:a16="http://schemas.microsoft.com/office/drawing/2014/main" id="{E841A580-8355-AA72-65E7-8995CC4C68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350152" y="1149412"/>
            <a:ext cx="2855413" cy="2089715"/>
          </a:xfrm>
          <a:prstGeom prst="rect">
            <a:avLst/>
          </a:prstGeom>
        </p:spPr>
      </p:pic>
      <p:grpSp>
        <p:nvGrpSpPr>
          <p:cNvPr id="69" name="Group 68">
            <a:extLst>
              <a:ext uri="{FF2B5EF4-FFF2-40B4-BE49-F238E27FC236}">
                <a16:creationId xmlns:a16="http://schemas.microsoft.com/office/drawing/2014/main" id="{D88B1430-380A-A446-29EC-0914ED8C7209}"/>
              </a:ext>
            </a:extLst>
          </p:cNvPr>
          <p:cNvGrpSpPr/>
          <p:nvPr/>
        </p:nvGrpSpPr>
        <p:grpSpPr>
          <a:xfrm>
            <a:off x="33446" y="1769198"/>
            <a:ext cx="9263798" cy="2248484"/>
            <a:chOff x="33446" y="1769198"/>
            <a:chExt cx="9263798" cy="2248484"/>
          </a:xfrm>
        </p:grpSpPr>
        <p:grpSp>
          <p:nvGrpSpPr>
            <p:cNvPr id="15" name="Group 14">
              <a:extLst>
                <a:ext uri="{FF2B5EF4-FFF2-40B4-BE49-F238E27FC236}">
                  <a16:creationId xmlns:a16="http://schemas.microsoft.com/office/drawing/2014/main" id="{387275FC-D168-EDA5-C78A-7A5B5ED9DD14}"/>
                </a:ext>
              </a:extLst>
            </p:cNvPr>
            <p:cNvGrpSpPr/>
            <p:nvPr/>
          </p:nvGrpSpPr>
          <p:grpSpPr>
            <a:xfrm>
              <a:off x="33446" y="1769198"/>
              <a:ext cx="9263798" cy="2248484"/>
              <a:chOff x="-784816" y="1685397"/>
              <a:chExt cx="11545900" cy="2802392"/>
            </a:xfrm>
          </p:grpSpPr>
          <p:pic>
            <p:nvPicPr>
              <p:cNvPr id="30" name="Picture 29" descr="A white circle with a black background&#10;&#10;Description automatically generated">
                <a:extLst>
                  <a:ext uri="{FF2B5EF4-FFF2-40B4-BE49-F238E27FC236}">
                    <a16:creationId xmlns:a16="http://schemas.microsoft.com/office/drawing/2014/main" id="{5414881D-14C2-094C-9B0C-0C324E7C5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16" y="1685397"/>
                <a:ext cx="11545900" cy="2419011"/>
              </a:xfrm>
              <a:prstGeom prst="rect">
                <a:avLst/>
              </a:prstGeom>
            </p:spPr>
          </p:pic>
          <p:sp>
            <p:nvSpPr>
              <p:cNvPr id="31" name="TextBox 30">
                <a:extLst>
                  <a:ext uri="{FF2B5EF4-FFF2-40B4-BE49-F238E27FC236}">
                    <a16:creationId xmlns:a16="http://schemas.microsoft.com/office/drawing/2014/main" id="{C944A8C8-185F-F4DF-1375-4EC089135076}"/>
                  </a:ext>
                </a:extLst>
              </p:cNvPr>
              <p:cNvSpPr txBox="1"/>
              <p:nvPr/>
            </p:nvSpPr>
            <p:spPr>
              <a:xfrm>
                <a:off x="52038" y="4027471"/>
                <a:ext cx="2993646" cy="450725"/>
              </a:xfrm>
              <a:prstGeom prst="rect">
                <a:avLst/>
              </a:prstGeom>
              <a:noFill/>
            </p:spPr>
            <p:txBody>
              <a:bodyPr wrap="square" rtlCol="0">
                <a:spAutoFit/>
              </a:bodyPr>
              <a:lstStyle/>
              <a:p>
                <a:pPr defTabSz="1057445">
                  <a:lnSpc>
                    <a:spcPts val="2100"/>
                  </a:lnSpc>
                </a:pPr>
                <a:r>
                  <a:rPr lang="en-US" b="1">
                    <a:solidFill>
                      <a:srgbClr val="00BCF3"/>
                    </a:solidFill>
                  </a:rPr>
                  <a:t>Labor challenges</a:t>
                </a:r>
              </a:p>
            </p:txBody>
          </p:sp>
          <p:sp>
            <p:nvSpPr>
              <p:cNvPr id="32" name="TextBox 31">
                <a:extLst>
                  <a:ext uri="{FF2B5EF4-FFF2-40B4-BE49-F238E27FC236}">
                    <a16:creationId xmlns:a16="http://schemas.microsoft.com/office/drawing/2014/main" id="{1A0E1FE2-DF87-0242-1ABF-928638F2FA89}"/>
                  </a:ext>
                </a:extLst>
              </p:cNvPr>
              <p:cNvSpPr txBox="1"/>
              <p:nvPr/>
            </p:nvSpPr>
            <p:spPr>
              <a:xfrm>
                <a:off x="6899016" y="4027473"/>
                <a:ext cx="3481355" cy="460316"/>
              </a:xfrm>
              <a:prstGeom prst="rect">
                <a:avLst/>
              </a:prstGeom>
              <a:noFill/>
            </p:spPr>
            <p:txBody>
              <a:bodyPr wrap="square" rtlCol="0">
                <a:spAutoFit/>
              </a:bodyPr>
              <a:lstStyle/>
              <a:p>
                <a:r>
                  <a:rPr lang="en-US" sz="1800" b="1">
                    <a:solidFill>
                      <a:srgbClr val="3CC2CB"/>
                    </a:solidFill>
                  </a:rPr>
                  <a:t>Operational complexity</a:t>
                </a:r>
              </a:p>
            </p:txBody>
          </p:sp>
          <p:sp>
            <p:nvSpPr>
              <p:cNvPr id="33" name="TextBox 32">
                <a:extLst>
                  <a:ext uri="{FF2B5EF4-FFF2-40B4-BE49-F238E27FC236}">
                    <a16:creationId xmlns:a16="http://schemas.microsoft.com/office/drawing/2014/main" id="{810E26DE-CA3B-E03C-B54C-16E098457A39}"/>
                  </a:ext>
                </a:extLst>
              </p:cNvPr>
              <p:cNvSpPr txBox="1"/>
              <p:nvPr/>
            </p:nvSpPr>
            <p:spPr>
              <a:xfrm>
                <a:off x="3376800" y="4027473"/>
                <a:ext cx="3380777" cy="460316"/>
              </a:xfrm>
              <a:prstGeom prst="rect">
                <a:avLst/>
              </a:prstGeom>
              <a:noFill/>
            </p:spPr>
            <p:txBody>
              <a:bodyPr wrap="square" rtlCol="0">
                <a:spAutoFit/>
              </a:bodyPr>
              <a:lstStyle/>
              <a:p>
                <a:pPr defTabSz="1057445"/>
                <a:r>
                  <a:rPr lang="en-US" sz="1800" b="1">
                    <a:solidFill>
                      <a:srgbClr val="0991D1"/>
                    </a:solidFill>
                  </a:rPr>
                  <a:t>Shopper expectations</a:t>
                </a:r>
              </a:p>
            </p:txBody>
          </p:sp>
          <p:sp>
            <p:nvSpPr>
              <p:cNvPr id="34" name="Oval 33">
                <a:extLst>
                  <a:ext uri="{FF2B5EF4-FFF2-40B4-BE49-F238E27FC236}">
                    <a16:creationId xmlns:a16="http://schemas.microsoft.com/office/drawing/2014/main" id="{6566ED7E-7B70-F800-B030-B4E813DF577F}"/>
                  </a:ext>
                </a:extLst>
              </p:cNvPr>
              <p:cNvSpPr/>
              <p:nvPr/>
            </p:nvSpPr>
            <p:spPr>
              <a:xfrm>
                <a:off x="4364309" y="2042460"/>
                <a:ext cx="1354061" cy="1354061"/>
              </a:xfrm>
              <a:prstGeom prst="ellipse">
                <a:avLst/>
              </a:prstGeom>
              <a:solidFill>
                <a:srgbClr val="09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3DE7E87E-1B97-7D53-5F95-5CAB3C0D7D18}"/>
                  </a:ext>
                </a:extLst>
              </p:cNvPr>
              <p:cNvGrpSpPr/>
              <p:nvPr/>
            </p:nvGrpSpPr>
            <p:grpSpPr>
              <a:xfrm>
                <a:off x="7558070" y="2052489"/>
                <a:ext cx="1354061" cy="1354061"/>
                <a:chOff x="8659733" y="2654874"/>
                <a:chExt cx="1354061" cy="1354061"/>
              </a:xfrm>
            </p:grpSpPr>
            <p:sp>
              <p:nvSpPr>
                <p:cNvPr id="41" name="Oval 40">
                  <a:extLst>
                    <a:ext uri="{FF2B5EF4-FFF2-40B4-BE49-F238E27FC236}">
                      <a16:creationId xmlns:a16="http://schemas.microsoft.com/office/drawing/2014/main" id="{34FEC1C2-90DD-DE82-3689-52A2E2030DFA}"/>
                    </a:ext>
                  </a:extLst>
                </p:cNvPr>
                <p:cNvSpPr/>
                <p:nvPr/>
              </p:nvSpPr>
              <p:spPr>
                <a:xfrm>
                  <a:off x="8659733" y="2654874"/>
                  <a:ext cx="1354061" cy="1354061"/>
                </a:xfrm>
                <a:prstGeom prst="ellipse">
                  <a:avLst/>
                </a:prstGeom>
                <a:solidFill>
                  <a:srgbClr val="3CC2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8DE328FC-5985-3CDA-E359-67D6D93F25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7038" y="2932711"/>
                  <a:ext cx="638708" cy="798385"/>
                </a:xfrm>
                <a:prstGeom prst="rect">
                  <a:avLst/>
                </a:prstGeom>
              </p:spPr>
            </p:pic>
          </p:grpSp>
          <p:grpSp>
            <p:nvGrpSpPr>
              <p:cNvPr id="36" name="Group 35">
                <a:extLst>
                  <a:ext uri="{FF2B5EF4-FFF2-40B4-BE49-F238E27FC236}">
                    <a16:creationId xmlns:a16="http://schemas.microsoft.com/office/drawing/2014/main" id="{4B2665C0-2CD9-301F-8362-32F593C4161C}"/>
                  </a:ext>
                </a:extLst>
              </p:cNvPr>
              <p:cNvGrpSpPr/>
              <p:nvPr/>
            </p:nvGrpSpPr>
            <p:grpSpPr>
              <a:xfrm>
                <a:off x="1170549" y="2052488"/>
                <a:ext cx="1354060" cy="1354061"/>
                <a:chOff x="2272212" y="2654873"/>
                <a:chExt cx="1354060" cy="1354061"/>
              </a:xfrm>
            </p:grpSpPr>
            <p:sp>
              <p:nvSpPr>
                <p:cNvPr id="38" name="Oval 37">
                  <a:extLst>
                    <a:ext uri="{FF2B5EF4-FFF2-40B4-BE49-F238E27FC236}">
                      <a16:creationId xmlns:a16="http://schemas.microsoft.com/office/drawing/2014/main" id="{BC45C412-5EB0-3E29-0EDB-A6CD1A1F2672}"/>
                    </a:ext>
                  </a:extLst>
                </p:cNvPr>
                <p:cNvSpPr/>
                <p:nvPr/>
              </p:nvSpPr>
              <p:spPr>
                <a:xfrm>
                  <a:off x="2272212" y="2654873"/>
                  <a:ext cx="1354060" cy="1354061"/>
                </a:xfrm>
                <a:prstGeom prst="ellipse">
                  <a:avLst/>
                </a:prstGeom>
                <a:solidFill>
                  <a:srgbClr val="00BC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51B50837-40E2-366E-FF80-8645A4D237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26699" y="2994512"/>
                  <a:ext cx="971595" cy="624596"/>
                </a:xfrm>
                <a:prstGeom prst="rect">
                  <a:avLst/>
                </a:prstGeom>
              </p:spPr>
            </p:pic>
          </p:grpSp>
        </p:grpSp>
        <p:pic>
          <p:nvPicPr>
            <p:cNvPr id="66" name="Graphic 65">
              <a:extLst>
                <a:ext uri="{FF2B5EF4-FFF2-40B4-BE49-F238E27FC236}">
                  <a16:creationId xmlns:a16="http://schemas.microsoft.com/office/drawing/2014/main" id="{39484E40-1CCF-790C-3D61-7DE836AB0C7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86241" y="2301340"/>
              <a:ext cx="707658" cy="621006"/>
            </a:xfrm>
            <a:prstGeom prst="rect">
              <a:avLst/>
            </a:prstGeom>
          </p:spPr>
        </p:pic>
      </p:grpSp>
      <p:grpSp>
        <p:nvGrpSpPr>
          <p:cNvPr id="75" name="Group 74">
            <a:extLst>
              <a:ext uri="{FF2B5EF4-FFF2-40B4-BE49-F238E27FC236}">
                <a16:creationId xmlns:a16="http://schemas.microsoft.com/office/drawing/2014/main" id="{E8275906-4860-BD7A-CDE6-23E5AEC72284}"/>
              </a:ext>
            </a:extLst>
          </p:cNvPr>
          <p:cNvGrpSpPr/>
          <p:nvPr/>
        </p:nvGrpSpPr>
        <p:grpSpPr>
          <a:xfrm>
            <a:off x="793758" y="4673771"/>
            <a:ext cx="2331206" cy="359722"/>
            <a:chOff x="793758" y="4673771"/>
            <a:chExt cx="2331206" cy="359722"/>
          </a:xfrm>
        </p:grpSpPr>
        <p:cxnSp>
          <p:nvCxnSpPr>
            <p:cNvPr id="43" name="Straight Connector 42">
              <a:extLst>
                <a:ext uri="{FF2B5EF4-FFF2-40B4-BE49-F238E27FC236}">
                  <a16:creationId xmlns:a16="http://schemas.microsoft.com/office/drawing/2014/main" id="{CF5E9B92-5D88-B424-FC33-176B7B58B97F}"/>
                </a:ext>
              </a:extLst>
            </p:cNvPr>
            <p:cNvCxnSpPr>
              <a:cxnSpLocks/>
            </p:cNvCxnSpPr>
            <p:nvPr/>
          </p:nvCxnSpPr>
          <p:spPr>
            <a:xfrm>
              <a:off x="793758" y="4673771"/>
              <a:ext cx="2331206" cy="0"/>
            </a:xfrm>
            <a:prstGeom prst="line">
              <a:avLst/>
            </a:prstGeom>
            <a:ln w="3175">
              <a:solidFill>
                <a:srgbClr val="00BCF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83FB8EF-1611-4227-1F04-F6CEFA934D0A}"/>
                </a:ext>
              </a:extLst>
            </p:cNvPr>
            <p:cNvCxnSpPr>
              <a:cxnSpLocks/>
            </p:cNvCxnSpPr>
            <p:nvPr/>
          </p:nvCxnSpPr>
          <p:spPr>
            <a:xfrm>
              <a:off x="793758" y="5033493"/>
              <a:ext cx="2331206" cy="0"/>
            </a:xfrm>
            <a:prstGeom prst="line">
              <a:avLst/>
            </a:prstGeom>
            <a:ln w="3175">
              <a:solidFill>
                <a:srgbClr val="00BCF3"/>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41D5BEC6-0C7D-9279-CCBB-485ACD119782}"/>
              </a:ext>
            </a:extLst>
          </p:cNvPr>
          <p:cNvGrpSpPr/>
          <p:nvPr/>
        </p:nvGrpSpPr>
        <p:grpSpPr>
          <a:xfrm>
            <a:off x="3433822" y="4648891"/>
            <a:ext cx="2331206" cy="498104"/>
            <a:chOff x="793758" y="4437189"/>
            <a:chExt cx="2331206" cy="498104"/>
          </a:xfrm>
        </p:grpSpPr>
        <p:cxnSp>
          <p:nvCxnSpPr>
            <p:cNvPr id="83" name="Straight Connector 82">
              <a:extLst>
                <a:ext uri="{FF2B5EF4-FFF2-40B4-BE49-F238E27FC236}">
                  <a16:creationId xmlns:a16="http://schemas.microsoft.com/office/drawing/2014/main" id="{BF5047C8-6A1E-32D0-CEA8-797B453644B3}"/>
                </a:ext>
              </a:extLst>
            </p:cNvPr>
            <p:cNvCxnSpPr>
              <a:cxnSpLocks/>
            </p:cNvCxnSpPr>
            <p:nvPr/>
          </p:nvCxnSpPr>
          <p:spPr>
            <a:xfrm>
              <a:off x="793758" y="4437189"/>
              <a:ext cx="2331206" cy="0"/>
            </a:xfrm>
            <a:prstGeom prst="line">
              <a:avLst/>
            </a:prstGeom>
            <a:ln w="3175">
              <a:solidFill>
                <a:srgbClr val="0991D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F152079-038F-FD85-60E7-397F9B06516F}"/>
                </a:ext>
              </a:extLst>
            </p:cNvPr>
            <p:cNvCxnSpPr>
              <a:cxnSpLocks/>
            </p:cNvCxnSpPr>
            <p:nvPr/>
          </p:nvCxnSpPr>
          <p:spPr>
            <a:xfrm>
              <a:off x="793758" y="4935293"/>
              <a:ext cx="2331206" cy="0"/>
            </a:xfrm>
            <a:prstGeom prst="line">
              <a:avLst/>
            </a:prstGeom>
            <a:ln w="3175">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FB556F5B-6B2D-097E-0A0B-D007D145E537}"/>
              </a:ext>
            </a:extLst>
          </p:cNvPr>
          <p:cNvGrpSpPr/>
          <p:nvPr/>
        </p:nvGrpSpPr>
        <p:grpSpPr>
          <a:xfrm>
            <a:off x="6301098" y="4493173"/>
            <a:ext cx="2549735" cy="540320"/>
            <a:chOff x="793758" y="4493173"/>
            <a:chExt cx="2331206" cy="540320"/>
          </a:xfrm>
        </p:grpSpPr>
        <p:cxnSp>
          <p:nvCxnSpPr>
            <p:cNvPr id="88" name="Straight Connector 87">
              <a:extLst>
                <a:ext uri="{FF2B5EF4-FFF2-40B4-BE49-F238E27FC236}">
                  <a16:creationId xmlns:a16="http://schemas.microsoft.com/office/drawing/2014/main" id="{816DF860-2EE9-3F5F-77E6-8FFBDF1C6AA7}"/>
                </a:ext>
              </a:extLst>
            </p:cNvPr>
            <p:cNvCxnSpPr>
              <a:cxnSpLocks/>
            </p:cNvCxnSpPr>
            <p:nvPr/>
          </p:nvCxnSpPr>
          <p:spPr>
            <a:xfrm>
              <a:off x="793758" y="4493173"/>
              <a:ext cx="2331206" cy="0"/>
            </a:xfrm>
            <a:prstGeom prst="line">
              <a:avLst/>
            </a:prstGeom>
            <a:ln w="3175">
              <a:solidFill>
                <a:srgbClr val="3CC2CB"/>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2AB19AE-07FB-B37D-D252-D6148DB82E78}"/>
                </a:ext>
              </a:extLst>
            </p:cNvPr>
            <p:cNvCxnSpPr>
              <a:cxnSpLocks/>
            </p:cNvCxnSpPr>
            <p:nvPr/>
          </p:nvCxnSpPr>
          <p:spPr>
            <a:xfrm>
              <a:off x="793758" y="5033493"/>
              <a:ext cx="2331206" cy="0"/>
            </a:xfrm>
            <a:prstGeom prst="line">
              <a:avLst/>
            </a:prstGeom>
            <a:ln w="3175">
              <a:solidFill>
                <a:srgbClr val="3CC2CB"/>
              </a:solidFill>
            </a:ln>
          </p:spPr>
          <p:style>
            <a:lnRef idx="1">
              <a:schemeClr val="accent1"/>
            </a:lnRef>
            <a:fillRef idx="0">
              <a:schemeClr val="accent1"/>
            </a:fillRef>
            <a:effectRef idx="0">
              <a:schemeClr val="accent1"/>
            </a:effectRef>
            <a:fontRef idx="minor">
              <a:schemeClr val="tx1"/>
            </a:fontRef>
          </p:style>
        </p:cxnSp>
      </p:grpSp>
      <p:sp>
        <p:nvSpPr>
          <p:cNvPr id="90" name="Freeform 89">
            <a:extLst>
              <a:ext uri="{FF2B5EF4-FFF2-40B4-BE49-F238E27FC236}">
                <a16:creationId xmlns:a16="http://schemas.microsoft.com/office/drawing/2014/main" id="{FD1DEC47-D28B-5EB4-3A58-A90DB4B488CD}"/>
              </a:ext>
            </a:extLst>
          </p:cNvPr>
          <p:cNvSpPr/>
          <p:nvPr/>
        </p:nvSpPr>
        <p:spPr>
          <a:xfrm>
            <a:off x="9350375" y="1146175"/>
            <a:ext cx="2854325" cy="2092325"/>
          </a:xfrm>
          <a:custGeom>
            <a:avLst/>
            <a:gdLst>
              <a:gd name="connsiteX0" fmla="*/ 0 w 2854325"/>
              <a:gd name="connsiteY0" fmla="*/ 234950 h 2092325"/>
              <a:gd name="connsiteX1" fmla="*/ 0 w 2854325"/>
              <a:gd name="connsiteY1" fmla="*/ 2092325 h 2092325"/>
              <a:gd name="connsiteX2" fmla="*/ 2854325 w 2854325"/>
              <a:gd name="connsiteY2" fmla="*/ 1857375 h 2092325"/>
              <a:gd name="connsiteX3" fmla="*/ 2854325 w 2854325"/>
              <a:gd name="connsiteY3" fmla="*/ 0 h 2092325"/>
              <a:gd name="connsiteX4" fmla="*/ 0 w 2854325"/>
              <a:gd name="connsiteY4" fmla="*/ 234950 h 209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325" h="2092325">
                <a:moveTo>
                  <a:pt x="0" y="234950"/>
                </a:moveTo>
                <a:lnTo>
                  <a:pt x="0" y="2092325"/>
                </a:lnTo>
                <a:lnTo>
                  <a:pt x="2854325" y="1857375"/>
                </a:lnTo>
                <a:lnTo>
                  <a:pt x="2854325" y="0"/>
                </a:lnTo>
                <a:lnTo>
                  <a:pt x="0" y="234950"/>
                </a:lnTo>
                <a:close/>
              </a:path>
            </a:pathLst>
          </a:cu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65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262DB-A23F-97B4-5317-884253AF0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4DE594-833F-1F0C-02A3-F52917DA6D1E}"/>
              </a:ext>
            </a:extLst>
          </p:cNvPr>
          <p:cNvSpPr>
            <a:spLocks noGrp="1"/>
          </p:cNvSpPr>
          <p:nvPr>
            <p:ph type="title" idx="4294967295"/>
          </p:nvPr>
        </p:nvSpPr>
        <p:spPr>
          <a:xfrm>
            <a:off x="457742" y="557213"/>
            <a:ext cx="11225213" cy="365125"/>
          </a:xfrm>
        </p:spPr>
        <p:txBody>
          <a:bodyPr/>
          <a:lstStyle/>
          <a:p>
            <a:r>
              <a:rPr lang="en-US" sz="3000"/>
              <a:t>Driving Your Priorities, and Ours, Too</a:t>
            </a:r>
          </a:p>
        </p:txBody>
      </p:sp>
      <p:sp>
        <p:nvSpPr>
          <p:cNvPr id="3" name="Text Placeholder 2">
            <a:extLst>
              <a:ext uri="{FF2B5EF4-FFF2-40B4-BE49-F238E27FC236}">
                <a16:creationId xmlns:a16="http://schemas.microsoft.com/office/drawing/2014/main" id="{FCD69062-133C-9452-86A3-5BDCAE8D8767}"/>
              </a:ext>
            </a:extLst>
          </p:cNvPr>
          <p:cNvSpPr>
            <a:spLocks noGrp="1"/>
          </p:cNvSpPr>
          <p:nvPr>
            <p:ph type="body" sz="quarter" idx="4294967295"/>
          </p:nvPr>
        </p:nvSpPr>
        <p:spPr>
          <a:xfrm>
            <a:off x="465764" y="1057275"/>
            <a:ext cx="8299096" cy="972797"/>
          </a:xfrm>
        </p:spPr>
        <p:txBody>
          <a:bodyPr/>
          <a:lstStyle/>
          <a:p>
            <a:pPr marL="0" indent="0">
              <a:spcBef>
                <a:spcPct val="0"/>
              </a:spcBef>
              <a:buNone/>
            </a:pPr>
            <a:r>
              <a:rPr lang="en-US" sz="2500" b="1">
                <a:solidFill>
                  <a:srgbClr val="0073E6"/>
                </a:solidFill>
                <a:latin typeface="+mj-lt"/>
                <a:ea typeface="+mj-ea"/>
                <a:cs typeface="+mj-cs"/>
              </a:rPr>
              <a:t>Zebra Modern Store and retail solutions are focused on meeting your business objectives </a:t>
            </a:r>
          </a:p>
        </p:txBody>
      </p:sp>
      <p:sp>
        <p:nvSpPr>
          <p:cNvPr id="7" name="Round Same Side Corner Rectangle 6">
            <a:extLst>
              <a:ext uri="{FF2B5EF4-FFF2-40B4-BE49-F238E27FC236}">
                <a16:creationId xmlns:a16="http://schemas.microsoft.com/office/drawing/2014/main" id="{C04B140C-F8F8-03A9-B0DE-4CA27832B91A}"/>
              </a:ext>
            </a:extLst>
          </p:cNvPr>
          <p:cNvSpPr/>
          <p:nvPr/>
        </p:nvSpPr>
        <p:spPr>
          <a:xfrm>
            <a:off x="4408860" y="3272850"/>
            <a:ext cx="3364326" cy="602166"/>
          </a:xfrm>
          <a:prstGeom prst="round2SameRect">
            <a:avLst/>
          </a:prstGeom>
          <a:solidFill>
            <a:srgbClr val="099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Optimized Inventory</a:t>
            </a:r>
          </a:p>
        </p:txBody>
      </p:sp>
      <p:sp>
        <p:nvSpPr>
          <p:cNvPr id="4" name="Round Same Side Corner Rectangle 3">
            <a:extLst>
              <a:ext uri="{FF2B5EF4-FFF2-40B4-BE49-F238E27FC236}">
                <a16:creationId xmlns:a16="http://schemas.microsoft.com/office/drawing/2014/main" id="{38A55594-3865-7335-B184-C8C3CF923FB5}"/>
              </a:ext>
            </a:extLst>
          </p:cNvPr>
          <p:cNvSpPr/>
          <p:nvPr/>
        </p:nvSpPr>
        <p:spPr>
          <a:xfrm>
            <a:off x="976284" y="3272850"/>
            <a:ext cx="3358709" cy="602166"/>
          </a:xfrm>
          <a:prstGeom prst="round2Same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Elevated Customer Experience</a:t>
            </a:r>
            <a:endParaRPr lang="en-US" sz="1600">
              <a:solidFill>
                <a:schemeClr val="bg1"/>
              </a:solidFill>
            </a:endParaRPr>
          </a:p>
        </p:txBody>
      </p:sp>
      <p:sp>
        <p:nvSpPr>
          <p:cNvPr id="13" name="Round Same Side Corner Rectangle 12">
            <a:extLst>
              <a:ext uri="{FF2B5EF4-FFF2-40B4-BE49-F238E27FC236}">
                <a16:creationId xmlns:a16="http://schemas.microsoft.com/office/drawing/2014/main" id="{4EC0A5A8-8ADC-F96A-4BC6-572EB23D4530}"/>
              </a:ext>
            </a:extLst>
          </p:cNvPr>
          <p:cNvSpPr/>
          <p:nvPr/>
        </p:nvSpPr>
        <p:spPr>
          <a:xfrm>
            <a:off x="7865816" y="3272850"/>
            <a:ext cx="3358709" cy="602166"/>
          </a:xfrm>
          <a:prstGeom prst="round2SameRect">
            <a:avLst/>
          </a:prstGeom>
          <a:solidFill>
            <a:srgbClr val="3CC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1600" b="1">
                <a:solidFill>
                  <a:schemeClr val="bg1"/>
                </a:solidFill>
                <a:latin typeface="Arial" panose="020B0604020202020204"/>
              </a:rPr>
              <a:t>Engaged Associated</a:t>
            </a:r>
          </a:p>
        </p:txBody>
      </p:sp>
      <p:sp>
        <p:nvSpPr>
          <p:cNvPr id="8" name="Round Same Side Corner Rectangle 7">
            <a:extLst>
              <a:ext uri="{FF2B5EF4-FFF2-40B4-BE49-F238E27FC236}">
                <a16:creationId xmlns:a16="http://schemas.microsoft.com/office/drawing/2014/main" id="{0E582F5B-80B4-C7C7-CFF4-0D76E688DACB}"/>
              </a:ext>
            </a:extLst>
          </p:cNvPr>
          <p:cNvSpPr/>
          <p:nvPr/>
        </p:nvSpPr>
        <p:spPr>
          <a:xfrm>
            <a:off x="976285" y="3879865"/>
            <a:ext cx="3358709" cy="2451543"/>
          </a:xfrm>
          <a:prstGeom prst="round2SameRect">
            <a:avLst>
              <a:gd name="adj1" fmla="val 0"/>
              <a:gd name="adj2" fmla="val 0"/>
            </a:avLst>
          </a:prstGeom>
          <a:solidFill>
            <a:srgbClr val="00BCF2">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Ins="365760" bIns="182880" rtlCol="0" anchor="t"/>
          <a:lstStyle/>
          <a:p>
            <a:pPr marL="226876" lvl="1" defTabSz="553554">
              <a:spcBef>
                <a:spcPts val="300"/>
              </a:spcBef>
              <a:spcAft>
                <a:spcPts val="1300"/>
              </a:spcAft>
              <a:defRPr/>
            </a:pPr>
            <a:r>
              <a:rPr lang="en-US" sz="1700" kern="0">
                <a:solidFill>
                  <a:schemeClr val="tx1"/>
                </a:solidFill>
                <a:latin typeface="Arial" panose="020B0604020202020204"/>
                <a:ea typeface="+mj-ea"/>
                <a:cs typeface="+mj-cs"/>
                <a:sym typeface="Arial"/>
              </a:rPr>
              <a:t>Enhance Checkout Experience </a:t>
            </a:r>
          </a:p>
          <a:p>
            <a:pPr marL="226876" lvl="1" defTabSz="553554">
              <a:spcBef>
                <a:spcPts val="300"/>
              </a:spcBef>
              <a:spcAft>
                <a:spcPts val="1300"/>
              </a:spcAft>
              <a:defRPr/>
            </a:pPr>
            <a:r>
              <a:rPr lang="en-US" sz="1700" kern="0">
                <a:solidFill>
                  <a:schemeClr val="tx1"/>
                </a:solidFill>
                <a:latin typeface="Arial" panose="020B0604020202020204"/>
                <a:ea typeface="+mj-ea"/>
                <a:cs typeface="+mj-cs"/>
                <a:sym typeface="Arial"/>
              </a:rPr>
              <a:t>Improve In-Store </a:t>
            </a:r>
            <a:br>
              <a:rPr lang="en-US" sz="1700" kern="0">
                <a:solidFill>
                  <a:schemeClr val="tx1"/>
                </a:solidFill>
                <a:latin typeface="Arial" panose="020B0604020202020204"/>
                <a:ea typeface="+mj-ea"/>
                <a:cs typeface="+mj-cs"/>
                <a:sym typeface="Arial"/>
              </a:rPr>
            </a:br>
            <a:r>
              <a:rPr lang="en-US" sz="1700" kern="0">
                <a:solidFill>
                  <a:schemeClr val="tx1"/>
                </a:solidFill>
                <a:latin typeface="Arial" panose="020B0604020202020204"/>
                <a:ea typeface="+mj-ea"/>
                <a:cs typeface="+mj-cs"/>
                <a:sym typeface="Arial"/>
              </a:rPr>
              <a:t>Service </a:t>
            </a:r>
          </a:p>
          <a:p>
            <a:pPr marL="226876" lvl="1" defTabSz="553554">
              <a:spcBef>
                <a:spcPts val="300"/>
              </a:spcBef>
              <a:spcAft>
                <a:spcPts val="1300"/>
              </a:spcAft>
              <a:defRPr/>
            </a:pPr>
            <a:r>
              <a:rPr lang="en-US" sz="1700" kern="0">
                <a:solidFill>
                  <a:schemeClr val="tx1"/>
                </a:solidFill>
                <a:latin typeface="Arial" panose="020B0604020202020204"/>
                <a:ea typeface="+mj-ea"/>
                <a:cs typeface="+mj-cs"/>
                <a:sym typeface="Arial"/>
              </a:rPr>
              <a:t>Connect Physical and Digital Shopping</a:t>
            </a:r>
          </a:p>
        </p:txBody>
      </p:sp>
      <p:pic>
        <p:nvPicPr>
          <p:cNvPr id="9" name="Picture 8" descr="Shape&#10;&#10;Description automatically generated with low confidence">
            <a:extLst>
              <a:ext uri="{FF2B5EF4-FFF2-40B4-BE49-F238E27FC236}">
                <a16:creationId xmlns:a16="http://schemas.microsoft.com/office/drawing/2014/main" id="{25D0B056-F993-1029-956F-C5D1D3499A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2491794" y="2359511"/>
            <a:ext cx="327694" cy="3358707"/>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98EAD1A7-4655-467A-E5F3-AC11A8FE04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5986991" y="2267626"/>
            <a:ext cx="327694" cy="3542481"/>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89C5251E-8245-91DC-F42B-D8E5C99A0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9382001" y="2360188"/>
            <a:ext cx="327694" cy="3357361"/>
          </a:xfrm>
          <a:prstGeom prst="rect">
            <a:avLst/>
          </a:prstGeom>
        </p:spPr>
      </p:pic>
      <p:sp>
        <p:nvSpPr>
          <p:cNvPr id="16" name="Round Same Side Corner Rectangle 15">
            <a:extLst>
              <a:ext uri="{FF2B5EF4-FFF2-40B4-BE49-F238E27FC236}">
                <a16:creationId xmlns:a16="http://schemas.microsoft.com/office/drawing/2014/main" id="{A8ACC584-3499-5FA9-7CD9-1DDC9AB6D5F7}"/>
              </a:ext>
            </a:extLst>
          </p:cNvPr>
          <p:cNvSpPr/>
          <p:nvPr/>
        </p:nvSpPr>
        <p:spPr>
          <a:xfrm>
            <a:off x="4422012" y="3879865"/>
            <a:ext cx="3352523" cy="2451543"/>
          </a:xfrm>
          <a:prstGeom prst="round2SameRect">
            <a:avLst>
              <a:gd name="adj1" fmla="val 0"/>
              <a:gd name="adj2" fmla="val 0"/>
            </a:avLst>
          </a:prstGeom>
          <a:solidFill>
            <a:srgbClr val="59A6F0">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274320" bIns="182880" rtlCol="0" anchor="t"/>
          <a:lstStyle/>
          <a:p>
            <a:pPr marL="223453" lvl="1" defTabSz="553554">
              <a:spcBef>
                <a:spcPts val="300"/>
              </a:spcBef>
              <a:spcAft>
                <a:spcPts val="1300"/>
              </a:spcAft>
              <a:defRPr/>
            </a:pPr>
            <a:r>
              <a:rPr lang="en-US" sz="1700" kern="0">
                <a:solidFill>
                  <a:schemeClr val="tx1"/>
                </a:solidFill>
                <a:latin typeface="+mj-lt"/>
                <a:ea typeface="+mj-ea"/>
                <a:cs typeface="+mj-cs"/>
                <a:sym typeface="Arial"/>
              </a:rPr>
              <a:t>Improve On-Shelf </a:t>
            </a:r>
            <a:br>
              <a:rPr lang="en-US" sz="1700" kern="0">
                <a:solidFill>
                  <a:schemeClr val="tx1"/>
                </a:solidFill>
                <a:latin typeface="+mj-lt"/>
                <a:ea typeface="+mj-ea"/>
                <a:cs typeface="+mj-cs"/>
                <a:sym typeface="Arial"/>
              </a:rPr>
            </a:br>
            <a:r>
              <a:rPr lang="en-US" sz="1700" kern="0">
                <a:solidFill>
                  <a:schemeClr val="tx1"/>
                </a:solidFill>
                <a:latin typeface="+mj-lt"/>
                <a:ea typeface="+mj-ea"/>
                <a:cs typeface="+mj-cs"/>
                <a:sym typeface="Arial"/>
              </a:rPr>
              <a:t>Availability </a:t>
            </a:r>
          </a:p>
          <a:p>
            <a:pPr marL="223453" lvl="1" defTabSz="553554">
              <a:spcBef>
                <a:spcPts val="300"/>
              </a:spcBef>
              <a:spcAft>
                <a:spcPts val="1300"/>
              </a:spcAft>
              <a:defRPr/>
            </a:pPr>
            <a:r>
              <a:rPr lang="en-US" sz="1700">
                <a:solidFill>
                  <a:schemeClr val="tx1"/>
                </a:solidFill>
                <a:latin typeface="+mj-lt"/>
                <a:ea typeface="+mj-ea"/>
                <a:cs typeface="+mj-cs"/>
              </a:rPr>
              <a:t>Modernize In-Store Fulfillment</a:t>
            </a:r>
          </a:p>
          <a:p>
            <a:pPr marL="223453" lvl="1" defTabSz="553554">
              <a:spcAft>
                <a:spcPts val="1300"/>
              </a:spcAft>
              <a:defRPr/>
            </a:pPr>
            <a:r>
              <a:rPr lang="en-US" sz="1700" kern="0">
                <a:solidFill>
                  <a:schemeClr val="tx1"/>
                </a:solidFill>
                <a:latin typeface="+mj-lt"/>
                <a:ea typeface="+mj-ea"/>
                <a:cs typeface="+mj-cs"/>
                <a:sym typeface="Arial"/>
              </a:rPr>
              <a:t>Minimize Loss and Theft </a:t>
            </a:r>
            <a:endParaRPr lang="en-US" sz="1700" kern="0">
              <a:solidFill>
                <a:schemeClr val="tx1"/>
              </a:solidFill>
              <a:latin typeface="+mj-lt"/>
              <a:ea typeface="+mj-ea"/>
              <a:cs typeface="Arial"/>
            </a:endParaRPr>
          </a:p>
        </p:txBody>
      </p:sp>
      <p:sp>
        <p:nvSpPr>
          <p:cNvPr id="17" name="Round Same Side Corner Rectangle 16">
            <a:extLst>
              <a:ext uri="{FF2B5EF4-FFF2-40B4-BE49-F238E27FC236}">
                <a16:creationId xmlns:a16="http://schemas.microsoft.com/office/drawing/2014/main" id="{3D8CCAF0-A122-7B48-0808-3733F812AEAB}"/>
              </a:ext>
            </a:extLst>
          </p:cNvPr>
          <p:cNvSpPr/>
          <p:nvPr/>
        </p:nvSpPr>
        <p:spPr>
          <a:xfrm>
            <a:off x="7860201" y="3879865"/>
            <a:ext cx="3364325" cy="2451543"/>
          </a:xfrm>
          <a:prstGeom prst="round2SameRect">
            <a:avLst>
              <a:gd name="adj1" fmla="val 0"/>
              <a:gd name="adj2" fmla="val 0"/>
            </a:avLst>
          </a:prstGeom>
          <a:solidFill>
            <a:srgbClr val="3CC2CB">
              <a:alpha val="977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Ins="274320" bIns="182880" rtlCol="0" anchor="t"/>
          <a:lstStyle/>
          <a:p>
            <a:pPr marL="226876" lvl="1" defTabSz="553554">
              <a:spcBef>
                <a:spcPts val="300"/>
              </a:spcBef>
              <a:spcAft>
                <a:spcPts val="1300"/>
              </a:spcAft>
              <a:defRPr/>
            </a:pPr>
            <a:r>
              <a:rPr lang="en-US" sz="1700" kern="0">
                <a:solidFill>
                  <a:schemeClr val="tx1"/>
                </a:solidFill>
                <a:ea typeface="+mj-ea"/>
                <a:cs typeface="+mj-cs"/>
                <a:sym typeface="Arial"/>
              </a:rPr>
              <a:t>Optimize Workforce Management </a:t>
            </a:r>
          </a:p>
          <a:p>
            <a:pPr marL="226876" lvl="1" defTabSz="553554">
              <a:spcBef>
                <a:spcPts val="300"/>
              </a:spcBef>
              <a:spcAft>
                <a:spcPts val="1300"/>
              </a:spcAft>
              <a:defRPr/>
            </a:pPr>
            <a:r>
              <a:rPr lang="en-US" sz="1700" kern="0">
                <a:solidFill>
                  <a:schemeClr val="tx1"/>
                </a:solidFill>
                <a:ea typeface="+mj-ea"/>
                <a:cs typeface="+mj-cs"/>
                <a:sym typeface="Arial"/>
              </a:rPr>
              <a:t>Streamline Task Management </a:t>
            </a:r>
          </a:p>
          <a:p>
            <a:pPr marL="226876" lvl="1" defTabSz="553554">
              <a:spcBef>
                <a:spcPts val="300"/>
              </a:spcBef>
              <a:spcAft>
                <a:spcPts val="1300"/>
              </a:spcAft>
              <a:defRPr/>
            </a:pPr>
            <a:r>
              <a:rPr lang="en-US" sz="1700" kern="0">
                <a:solidFill>
                  <a:schemeClr val="tx1"/>
                </a:solidFill>
                <a:ea typeface="+mj-ea"/>
                <a:cs typeface="+mj-cs"/>
                <a:sym typeface="Arial"/>
              </a:rPr>
              <a:t>Advance Communication and Collaboration </a:t>
            </a:r>
          </a:p>
        </p:txBody>
      </p:sp>
      <p:pic>
        <p:nvPicPr>
          <p:cNvPr id="61" name="Picture 60" descr="Shape&#10;&#10;Description automatically generated with low confidence">
            <a:extLst>
              <a:ext uri="{FF2B5EF4-FFF2-40B4-BE49-F238E27FC236}">
                <a16:creationId xmlns:a16="http://schemas.microsoft.com/office/drawing/2014/main" id="{EF467CA9-2E90-B793-1A07-CA16C4ECBD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0800000" flipH="1">
            <a:off x="972989" y="3879858"/>
            <a:ext cx="327694" cy="2643071"/>
          </a:xfrm>
          <a:prstGeom prst="rect">
            <a:avLst/>
          </a:prstGeom>
        </p:spPr>
      </p:pic>
      <p:grpSp>
        <p:nvGrpSpPr>
          <p:cNvPr id="95" name="Group 94">
            <a:extLst>
              <a:ext uri="{FF2B5EF4-FFF2-40B4-BE49-F238E27FC236}">
                <a16:creationId xmlns:a16="http://schemas.microsoft.com/office/drawing/2014/main" id="{FA5A7595-8145-B4D5-4E86-378BED25FBFB}"/>
              </a:ext>
            </a:extLst>
          </p:cNvPr>
          <p:cNvGrpSpPr/>
          <p:nvPr/>
        </p:nvGrpSpPr>
        <p:grpSpPr>
          <a:xfrm>
            <a:off x="2303164" y="2030072"/>
            <a:ext cx="998718" cy="1149632"/>
            <a:chOff x="3276407" y="-1986639"/>
            <a:chExt cx="1919716" cy="2209800"/>
          </a:xfrm>
        </p:grpSpPr>
        <p:pic>
          <p:nvPicPr>
            <p:cNvPr id="96" name="Graphic 95">
              <a:extLst>
                <a:ext uri="{FF2B5EF4-FFF2-40B4-BE49-F238E27FC236}">
                  <a16:creationId xmlns:a16="http://schemas.microsoft.com/office/drawing/2014/main" id="{47E69D2C-1670-7195-6DF0-5C7375CAB9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6407" y="-1986639"/>
              <a:ext cx="1905000" cy="2209800"/>
            </a:xfrm>
            <a:prstGeom prst="rect">
              <a:avLst/>
            </a:prstGeom>
          </p:spPr>
        </p:pic>
        <p:pic>
          <p:nvPicPr>
            <p:cNvPr id="100" name="Graphic 99">
              <a:extLst>
                <a:ext uri="{FF2B5EF4-FFF2-40B4-BE49-F238E27FC236}">
                  <a16:creationId xmlns:a16="http://schemas.microsoft.com/office/drawing/2014/main" id="{D8986CCD-BDA4-989E-2580-8F09B3FE71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21523" y="-1732275"/>
              <a:ext cx="1474600" cy="1105951"/>
            </a:xfrm>
            <a:prstGeom prst="rect">
              <a:avLst/>
            </a:prstGeom>
          </p:spPr>
        </p:pic>
      </p:grpSp>
      <p:grpSp>
        <p:nvGrpSpPr>
          <p:cNvPr id="101" name="Group 100">
            <a:extLst>
              <a:ext uri="{FF2B5EF4-FFF2-40B4-BE49-F238E27FC236}">
                <a16:creationId xmlns:a16="http://schemas.microsoft.com/office/drawing/2014/main" id="{88BE64BF-07C2-DEBD-BF52-758A068D5866}"/>
              </a:ext>
            </a:extLst>
          </p:cNvPr>
          <p:cNvGrpSpPr/>
          <p:nvPr/>
        </p:nvGrpSpPr>
        <p:grpSpPr>
          <a:xfrm>
            <a:off x="5847788" y="2030072"/>
            <a:ext cx="991084" cy="1149632"/>
            <a:chOff x="3276365" y="-1986639"/>
            <a:chExt cx="1905042" cy="2209800"/>
          </a:xfrm>
        </p:grpSpPr>
        <p:pic>
          <p:nvPicPr>
            <p:cNvPr id="102" name="Graphic 101">
              <a:extLst>
                <a:ext uri="{FF2B5EF4-FFF2-40B4-BE49-F238E27FC236}">
                  <a16:creationId xmlns:a16="http://schemas.microsoft.com/office/drawing/2014/main" id="{35508E85-93BD-786F-540F-96A21DE920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6407" y="-1986639"/>
              <a:ext cx="1905000" cy="2209800"/>
            </a:xfrm>
            <a:prstGeom prst="rect">
              <a:avLst/>
            </a:prstGeom>
          </p:spPr>
        </p:pic>
        <p:pic>
          <p:nvPicPr>
            <p:cNvPr id="105" name="Graphic 104">
              <a:extLst>
                <a:ext uri="{FF2B5EF4-FFF2-40B4-BE49-F238E27FC236}">
                  <a16:creationId xmlns:a16="http://schemas.microsoft.com/office/drawing/2014/main" id="{EC901B25-1632-4DFF-205E-9D54B7F929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76365" y="-904325"/>
              <a:ext cx="1503314" cy="1127486"/>
            </a:xfrm>
            <a:prstGeom prst="rect">
              <a:avLst/>
            </a:prstGeom>
          </p:spPr>
        </p:pic>
      </p:grpSp>
      <p:grpSp>
        <p:nvGrpSpPr>
          <p:cNvPr id="110" name="Group 109">
            <a:extLst>
              <a:ext uri="{FF2B5EF4-FFF2-40B4-BE49-F238E27FC236}">
                <a16:creationId xmlns:a16="http://schemas.microsoft.com/office/drawing/2014/main" id="{32164E02-BCE0-DE0E-25E5-F7CF69B1BA50}"/>
              </a:ext>
            </a:extLst>
          </p:cNvPr>
          <p:cNvGrpSpPr/>
          <p:nvPr/>
        </p:nvGrpSpPr>
        <p:grpSpPr>
          <a:xfrm>
            <a:off x="9283842" y="2030072"/>
            <a:ext cx="991632" cy="1152898"/>
            <a:chOff x="3275311" y="-1992916"/>
            <a:chExt cx="1906096" cy="2216077"/>
          </a:xfrm>
        </p:grpSpPr>
        <p:pic>
          <p:nvPicPr>
            <p:cNvPr id="111" name="Graphic 110">
              <a:extLst>
                <a:ext uri="{FF2B5EF4-FFF2-40B4-BE49-F238E27FC236}">
                  <a16:creationId xmlns:a16="http://schemas.microsoft.com/office/drawing/2014/main" id="{6055AE86-D724-8317-4849-0F1381AA43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6407" y="-1986639"/>
              <a:ext cx="1905000" cy="2209800"/>
            </a:xfrm>
            <a:prstGeom prst="rect">
              <a:avLst/>
            </a:prstGeom>
          </p:spPr>
        </p:pic>
        <p:pic>
          <p:nvPicPr>
            <p:cNvPr id="113" name="Graphic 112">
              <a:extLst>
                <a:ext uri="{FF2B5EF4-FFF2-40B4-BE49-F238E27FC236}">
                  <a16:creationId xmlns:a16="http://schemas.microsoft.com/office/drawing/2014/main" id="{2B2CEDC5-A99E-098F-242A-07EA9F905B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75311" y="-1992916"/>
              <a:ext cx="439860" cy="1733570"/>
            </a:xfrm>
            <a:prstGeom prst="rect">
              <a:avLst/>
            </a:prstGeom>
          </p:spPr>
        </p:pic>
      </p:grpSp>
      <p:grpSp>
        <p:nvGrpSpPr>
          <p:cNvPr id="24" name="Group 23">
            <a:extLst>
              <a:ext uri="{FF2B5EF4-FFF2-40B4-BE49-F238E27FC236}">
                <a16:creationId xmlns:a16="http://schemas.microsoft.com/office/drawing/2014/main" id="{7844F04C-AAC4-1251-192E-DA01BB43D318}"/>
              </a:ext>
            </a:extLst>
          </p:cNvPr>
          <p:cNvGrpSpPr/>
          <p:nvPr/>
        </p:nvGrpSpPr>
        <p:grpSpPr>
          <a:xfrm>
            <a:off x="4420661" y="4780492"/>
            <a:ext cx="3352523" cy="686957"/>
            <a:chOff x="972988" y="4558329"/>
            <a:chExt cx="3362005" cy="686957"/>
          </a:xfrm>
        </p:grpSpPr>
        <p:cxnSp>
          <p:nvCxnSpPr>
            <p:cNvPr id="25" name="Straight Connector 24">
              <a:extLst>
                <a:ext uri="{FF2B5EF4-FFF2-40B4-BE49-F238E27FC236}">
                  <a16:creationId xmlns:a16="http://schemas.microsoft.com/office/drawing/2014/main" id="{BA128DFD-95F0-5826-A415-E5B442E47889}"/>
                </a:ext>
              </a:extLst>
            </p:cNvPr>
            <p:cNvCxnSpPr>
              <a:cxnSpLocks/>
            </p:cNvCxnSpPr>
            <p:nvPr/>
          </p:nvCxnSpPr>
          <p:spPr>
            <a:xfrm>
              <a:off x="972988" y="4558329"/>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B3DDAE-B65A-2DD1-B6E8-C3D628AB6441}"/>
                </a:ext>
              </a:extLst>
            </p:cNvPr>
            <p:cNvCxnSpPr>
              <a:cxnSpLocks/>
            </p:cNvCxnSpPr>
            <p:nvPr/>
          </p:nvCxnSpPr>
          <p:spPr>
            <a:xfrm>
              <a:off x="972988" y="5245286"/>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B27DC92-99AC-9553-CFD2-A2850607B9A3}"/>
              </a:ext>
            </a:extLst>
          </p:cNvPr>
          <p:cNvGrpSpPr/>
          <p:nvPr/>
        </p:nvGrpSpPr>
        <p:grpSpPr>
          <a:xfrm>
            <a:off x="7870443" y="4780492"/>
            <a:ext cx="3352523" cy="686957"/>
            <a:chOff x="972988" y="4558329"/>
            <a:chExt cx="3362005" cy="686957"/>
          </a:xfrm>
        </p:grpSpPr>
        <p:cxnSp>
          <p:nvCxnSpPr>
            <p:cNvPr id="29" name="Straight Connector 28">
              <a:extLst>
                <a:ext uri="{FF2B5EF4-FFF2-40B4-BE49-F238E27FC236}">
                  <a16:creationId xmlns:a16="http://schemas.microsoft.com/office/drawing/2014/main" id="{C0A2580A-285E-C154-E90D-D1409FAF0BCB}"/>
                </a:ext>
              </a:extLst>
            </p:cNvPr>
            <p:cNvCxnSpPr>
              <a:cxnSpLocks/>
            </p:cNvCxnSpPr>
            <p:nvPr/>
          </p:nvCxnSpPr>
          <p:spPr>
            <a:xfrm>
              <a:off x="972988" y="4558329"/>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2C138F-A8DB-7FD3-24CD-87220451A081}"/>
                </a:ext>
              </a:extLst>
            </p:cNvPr>
            <p:cNvCxnSpPr>
              <a:cxnSpLocks/>
            </p:cNvCxnSpPr>
            <p:nvPr/>
          </p:nvCxnSpPr>
          <p:spPr>
            <a:xfrm>
              <a:off x="972988" y="5245286"/>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123151E-FBE9-E0E5-45A5-A51986CB71EA}"/>
              </a:ext>
            </a:extLst>
          </p:cNvPr>
          <p:cNvGrpSpPr/>
          <p:nvPr/>
        </p:nvGrpSpPr>
        <p:grpSpPr>
          <a:xfrm>
            <a:off x="972989" y="4780492"/>
            <a:ext cx="3352523" cy="686957"/>
            <a:chOff x="972988" y="4558329"/>
            <a:chExt cx="3362005" cy="686957"/>
          </a:xfrm>
        </p:grpSpPr>
        <p:cxnSp>
          <p:nvCxnSpPr>
            <p:cNvPr id="32" name="Straight Connector 31">
              <a:extLst>
                <a:ext uri="{FF2B5EF4-FFF2-40B4-BE49-F238E27FC236}">
                  <a16:creationId xmlns:a16="http://schemas.microsoft.com/office/drawing/2014/main" id="{764C9559-C7A4-6D23-5FD4-24478032097D}"/>
                </a:ext>
              </a:extLst>
            </p:cNvPr>
            <p:cNvCxnSpPr>
              <a:cxnSpLocks/>
            </p:cNvCxnSpPr>
            <p:nvPr/>
          </p:nvCxnSpPr>
          <p:spPr>
            <a:xfrm>
              <a:off x="972988" y="4558329"/>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6AD0D91-3069-C0B2-B8FC-DE6E74929DF9}"/>
                </a:ext>
              </a:extLst>
            </p:cNvPr>
            <p:cNvCxnSpPr>
              <a:cxnSpLocks/>
            </p:cNvCxnSpPr>
            <p:nvPr/>
          </p:nvCxnSpPr>
          <p:spPr>
            <a:xfrm>
              <a:off x="972988" y="5245286"/>
              <a:ext cx="336200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Round Same Side Corner Rectangle 14">
            <a:extLst>
              <a:ext uri="{FF2B5EF4-FFF2-40B4-BE49-F238E27FC236}">
                <a16:creationId xmlns:a16="http://schemas.microsoft.com/office/drawing/2014/main" id="{01642B4B-8C0E-6DEE-5EAC-76A5E69F4502}"/>
              </a:ext>
            </a:extLst>
          </p:cNvPr>
          <p:cNvSpPr/>
          <p:nvPr/>
        </p:nvSpPr>
        <p:spPr>
          <a:xfrm rot="16200000">
            <a:off x="-496727" y="4858399"/>
            <a:ext cx="2451544" cy="494476"/>
          </a:xfrm>
          <a:prstGeom prst="round2Same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Your business objectives</a:t>
            </a:r>
          </a:p>
        </p:txBody>
      </p:sp>
    </p:spTree>
    <p:extLst>
      <p:ext uri="{BB962C8B-B14F-4D97-AF65-F5344CB8AC3E}">
        <p14:creationId xmlns:p14="http://schemas.microsoft.com/office/powerpoint/2010/main" val="20229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a:extLst>
              <a:ext uri="{FF2B5EF4-FFF2-40B4-BE49-F238E27FC236}">
                <a16:creationId xmlns:a16="http://schemas.microsoft.com/office/drawing/2014/main" id="{A83F5FEF-2B12-A3E4-32CB-221DC0DF3097}"/>
              </a:ext>
            </a:extLst>
          </p:cNvPr>
          <p:cNvSpPr/>
          <p:nvPr/>
        </p:nvSpPr>
        <p:spPr>
          <a:xfrm rot="10800000">
            <a:off x="573437" y="1689625"/>
            <a:ext cx="11063218" cy="4599505"/>
          </a:xfrm>
          <a:prstGeom prst="round2SameRect">
            <a:avLst>
              <a:gd name="adj1" fmla="val 4315"/>
              <a:gd name="adj2" fmla="val 0"/>
            </a:avLst>
          </a:prstGeom>
          <a:solidFill>
            <a:srgbClr val="0991D1">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FA1ED8-74DC-B454-88ED-722F74A189E8}"/>
              </a:ext>
            </a:extLst>
          </p:cNvPr>
          <p:cNvSpPr txBox="1"/>
          <p:nvPr/>
        </p:nvSpPr>
        <p:spPr>
          <a:xfrm>
            <a:off x="4513678" y="1408386"/>
            <a:ext cx="0" cy="0"/>
          </a:xfrm>
          <a:prstGeom prst="rect">
            <a:avLst/>
          </a:prstGeom>
          <a:noFill/>
        </p:spPr>
        <p:txBody>
          <a:bodyPr wrap="none" lIns="0" tIns="0" rIns="0" bIns="0" rtlCol="0">
            <a:noAutofit/>
          </a:bodyPr>
          <a:lstStyle/>
          <a:p>
            <a:pPr algn="l"/>
            <a:endParaRPr lang="en-US" err="1"/>
          </a:p>
        </p:txBody>
      </p:sp>
      <p:sp>
        <p:nvSpPr>
          <p:cNvPr id="15" name="TextBox 14">
            <a:extLst>
              <a:ext uri="{FF2B5EF4-FFF2-40B4-BE49-F238E27FC236}">
                <a16:creationId xmlns:a16="http://schemas.microsoft.com/office/drawing/2014/main" id="{49993EE0-C6EB-4D5A-DE76-B6FDA83E5A4B}"/>
              </a:ext>
            </a:extLst>
          </p:cNvPr>
          <p:cNvSpPr txBox="1"/>
          <p:nvPr/>
        </p:nvSpPr>
        <p:spPr>
          <a:xfrm>
            <a:off x="1027034" y="2311925"/>
            <a:ext cx="2027694" cy="892908"/>
          </a:xfrm>
          <a:prstGeom prst="rect">
            <a:avLst/>
          </a:prstGeom>
          <a:noFill/>
        </p:spPr>
        <p:txBody>
          <a:bodyPr wrap="square" lIns="0" tIns="0" rIns="0" bIns="0" rtlCol="0">
            <a:noAutofit/>
          </a:bodyPr>
          <a:lstStyle/>
          <a:p>
            <a:pPr rtl="0" fontAlgn="base">
              <a:lnSpc>
                <a:spcPct val="90000"/>
              </a:lnSpc>
            </a:pPr>
            <a:r>
              <a:rPr lang="en-US" sz="3000" b="1" i="0" u="none" strike="noStrike">
                <a:effectLst/>
                <a:latin typeface="Arial" panose="020B0604020202020204" pitchFamily="34" charset="0"/>
              </a:rPr>
              <a:t>You’re not alone</a:t>
            </a:r>
            <a:endParaRPr lang="en-US" sz="3000" b="0" i="0">
              <a:solidFill>
                <a:srgbClr val="000000"/>
              </a:solidFill>
              <a:effectLst/>
              <a:latin typeface="Segoe UI" panose="020B0502040204020203" pitchFamily="34" charset="0"/>
            </a:endParaRPr>
          </a:p>
        </p:txBody>
      </p:sp>
      <p:sp>
        <p:nvSpPr>
          <p:cNvPr id="21" name="TextBox 20">
            <a:extLst>
              <a:ext uri="{FF2B5EF4-FFF2-40B4-BE49-F238E27FC236}">
                <a16:creationId xmlns:a16="http://schemas.microsoft.com/office/drawing/2014/main" id="{4589FC4E-C48B-5082-E1D0-4D5ADE86EA3C}"/>
              </a:ext>
            </a:extLst>
          </p:cNvPr>
          <p:cNvSpPr txBox="1"/>
          <p:nvPr/>
        </p:nvSpPr>
        <p:spPr>
          <a:xfrm>
            <a:off x="5504850" y="2362668"/>
            <a:ext cx="5873712" cy="800219"/>
          </a:xfrm>
          <a:prstGeom prst="rect">
            <a:avLst/>
          </a:prstGeom>
          <a:noFill/>
        </p:spPr>
        <p:txBody>
          <a:bodyPr wrap="square">
            <a:spAutoFit/>
          </a:bodyPr>
          <a:lstStyle/>
          <a:p>
            <a:pPr eaLnBrk="0" hangingPunct="0">
              <a:defRPr/>
            </a:pPr>
            <a:r>
              <a:rPr lang="en-US" sz="1800">
                <a:latin typeface="Arial"/>
                <a:ea typeface="MS PGothic"/>
                <a:cs typeface="Arial" panose="020B0604020202020204" pitchFamily="34" charset="0"/>
              </a:rPr>
              <a:t>of associates </a:t>
            </a:r>
            <a:r>
              <a:rPr kumimoji="0" lang="en-US" sz="1800" b="0" i="0" u="none" strike="noStrike" kern="1200" cap="none" spc="0" normalizeH="0" baseline="0" noProof="0">
                <a:ln>
                  <a:noFill/>
                </a:ln>
                <a:effectLst/>
                <a:uLnTx/>
                <a:uFillTx/>
                <a:ea typeface="MS PGothic"/>
                <a:cs typeface="Arial" panose="020B0604020202020204" pitchFamily="34" charset="0"/>
              </a:rPr>
              <a:t>agree that real-time inventory visibility boosts their efficiency and improves customer service </a:t>
            </a:r>
            <a:br>
              <a:rPr kumimoji="0" lang="en-US" sz="1800" b="0" i="0" u="none" strike="noStrike" kern="1200" cap="none" spc="0" normalizeH="0" baseline="0" noProof="0">
                <a:ln>
                  <a:noFill/>
                </a:ln>
                <a:effectLst/>
                <a:uLnTx/>
                <a:uFillTx/>
                <a:ea typeface="MS PGothic"/>
                <a:cs typeface="Arial" panose="020B0604020202020204" pitchFamily="34" charset="0"/>
              </a:rPr>
            </a:br>
            <a:r>
              <a:rPr lang="en-US" sz="1000">
                <a:solidFill>
                  <a:schemeClr val="bg1">
                    <a:lumMod val="50000"/>
                  </a:schemeClr>
                </a:solidFill>
              </a:rPr>
              <a:t>Source: 16th Annual Global Shopper Study</a:t>
            </a:r>
          </a:p>
        </p:txBody>
      </p:sp>
      <p:sp>
        <p:nvSpPr>
          <p:cNvPr id="3" name="Round Same Side Corner Rectangle 2">
            <a:extLst>
              <a:ext uri="{FF2B5EF4-FFF2-40B4-BE49-F238E27FC236}">
                <a16:creationId xmlns:a16="http://schemas.microsoft.com/office/drawing/2014/main" id="{B29F5387-83B3-5EA1-15CA-059EBAA9FAE2}"/>
              </a:ext>
            </a:extLst>
          </p:cNvPr>
          <p:cNvSpPr/>
          <p:nvPr/>
        </p:nvSpPr>
        <p:spPr>
          <a:xfrm>
            <a:off x="573437" y="435095"/>
            <a:ext cx="11063222" cy="1270749"/>
          </a:xfrm>
          <a:prstGeom prst="round2SameRect">
            <a:avLst>
              <a:gd name="adj1" fmla="val 13064"/>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0" rtlCol="0" anchor="ctr"/>
          <a:lstStyle/>
          <a:p>
            <a:pPr eaLnBrk="0" fontAlgn="base" hangingPunct="0">
              <a:spcBef>
                <a:spcPct val="0"/>
              </a:spcBef>
              <a:spcAft>
                <a:spcPct val="0"/>
              </a:spcAft>
            </a:pPr>
            <a:endParaRPr lang="en-US" sz="3000">
              <a:solidFill>
                <a:schemeClr val="bg1"/>
              </a:solidFill>
            </a:endParaRPr>
          </a:p>
        </p:txBody>
      </p:sp>
      <p:sp>
        <p:nvSpPr>
          <p:cNvPr id="6" name="Freeform 5">
            <a:extLst>
              <a:ext uri="{FF2B5EF4-FFF2-40B4-BE49-F238E27FC236}">
                <a16:creationId xmlns:a16="http://schemas.microsoft.com/office/drawing/2014/main" id="{C34F35E0-A60E-0499-8091-B8A9DDD55FC1}"/>
              </a:ext>
            </a:extLst>
          </p:cNvPr>
          <p:cNvSpPr/>
          <p:nvPr/>
        </p:nvSpPr>
        <p:spPr>
          <a:xfrm>
            <a:off x="2398386" y="425968"/>
            <a:ext cx="9238269" cy="1274131"/>
          </a:xfrm>
          <a:custGeom>
            <a:avLst/>
            <a:gdLst>
              <a:gd name="connsiteX0" fmla="*/ 0 w 9238269"/>
              <a:gd name="connsiteY0" fmla="*/ 0 h 1274131"/>
              <a:gd name="connsiteX1" fmla="*/ 8035429 w 9238269"/>
              <a:gd name="connsiteY1" fmla="*/ 0 h 1274131"/>
              <a:gd name="connsiteX2" fmla="*/ 8035429 w 9238269"/>
              <a:gd name="connsiteY2" fmla="*/ 3382 h 1274131"/>
              <a:gd name="connsiteX3" fmla="*/ 9088219 w 9238269"/>
              <a:gd name="connsiteY3" fmla="*/ 3382 h 1274131"/>
              <a:gd name="connsiteX4" fmla="*/ 9238269 w 9238269"/>
              <a:gd name="connsiteY4" fmla="*/ 153432 h 1274131"/>
              <a:gd name="connsiteX5" fmla="*/ 9238269 w 9238269"/>
              <a:gd name="connsiteY5" fmla="*/ 1274131 h 1274131"/>
              <a:gd name="connsiteX6" fmla="*/ 4 w 9238269"/>
              <a:gd name="connsiteY6" fmla="*/ 1274131 h 1274131"/>
              <a:gd name="connsiteX7" fmla="*/ 4 w 9238269"/>
              <a:gd name="connsiteY7" fmla="*/ 1270749 h 1274131"/>
              <a:gd name="connsiteX8" fmla="*/ 0 w 9238269"/>
              <a:gd name="connsiteY8" fmla="*/ 1270749 h 127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8269" h="1274131">
                <a:moveTo>
                  <a:pt x="0" y="0"/>
                </a:moveTo>
                <a:lnTo>
                  <a:pt x="8035429" y="0"/>
                </a:lnTo>
                <a:lnTo>
                  <a:pt x="8035429" y="3382"/>
                </a:lnTo>
                <a:lnTo>
                  <a:pt x="9088219" y="3382"/>
                </a:lnTo>
                <a:cubicBezTo>
                  <a:pt x="9171089" y="3382"/>
                  <a:pt x="9238269" y="70562"/>
                  <a:pt x="9238269" y="153432"/>
                </a:cubicBezTo>
                <a:lnTo>
                  <a:pt x="9238269" y="1274131"/>
                </a:lnTo>
                <a:lnTo>
                  <a:pt x="4" y="1274131"/>
                </a:lnTo>
                <a:lnTo>
                  <a:pt x="4" y="1270749"/>
                </a:lnTo>
                <a:lnTo>
                  <a:pt x="0" y="1270749"/>
                </a:lnTo>
                <a:close/>
              </a:path>
            </a:pathLst>
          </a:custGeom>
          <a:solidFill>
            <a:srgbClr val="0991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eaLnBrk="0" fontAlgn="base" hangingPunct="0">
              <a:spcBef>
                <a:spcPct val="0"/>
              </a:spcBef>
              <a:spcAft>
                <a:spcPct val="0"/>
              </a:spcAft>
            </a:pPr>
            <a:r>
              <a:rPr lang="en-US" sz="3000">
                <a:solidFill>
                  <a:schemeClr val="bg1"/>
                </a:solidFill>
              </a:rPr>
              <a:t>Your Focus:</a:t>
            </a:r>
          </a:p>
          <a:p>
            <a:pPr eaLnBrk="0" fontAlgn="base" hangingPunct="0">
              <a:spcBef>
                <a:spcPct val="0"/>
              </a:spcBef>
              <a:spcAft>
                <a:spcPct val="0"/>
              </a:spcAft>
            </a:pPr>
            <a:r>
              <a:rPr lang="en-US" sz="3000" b="1">
                <a:solidFill>
                  <a:schemeClr val="bg1"/>
                </a:solidFill>
                <a:latin typeface="Arial" panose="020B0604020202020204"/>
              </a:rPr>
              <a:t>Optimized Inventory</a:t>
            </a:r>
            <a:endParaRPr lang="en-US" sz="3000">
              <a:solidFill>
                <a:schemeClr val="bg1"/>
              </a:solidFill>
            </a:endParaRPr>
          </a:p>
        </p:txBody>
      </p:sp>
      <p:pic>
        <p:nvPicPr>
          <p:cNvPr id="41" name="Picture 40" descr="Shape&#10;&#10;Description automatically generated with low confidence">
            <a:extLst>
              <a:ext uri="{FF2B5EF4-FFF2-40B4-BE49-F238E27FC236}">
                <a16:creationId xmlns:a16="http://schemas.microsoft.com/office/drawing/2014/main" id="{523D2EF6-C9D2-3356-AB17-35C170AE3D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45"/>
          <a:stretch/>
        </p:blipFill>
        <p:spPr>
          <a:xfrm rot="16200000" flipH="1">
            <a:off x="6071468" y="-3650623"/>
            <a:ext cx="371959" cy="11063223"/>
          </a:xfrm>
          <a:prstGeom prst="rect">
            <a:avLst/>
          </a:prstGeom>
        </p:spPr>
      </p:pic>
      <p:grpSp>
        <p:nvGrpSpPr>
          <p:cNvPr id="2" name="Group 1">
            <a:extLst>
              <a:ext uri="{FF2B5EF4-FFF2-40B4-BE49-F238E27FC236}">
                <a16:creationId xmlns:a16="http://schemas.microsoft.com/office/drawing/2014/main" id="{D2A813B8-3A6B-654C-4EC7-424B5B506FA5}"/>
              </a:ext>
            </a:extLst>
          </p:cNvPr>
          <p:cNvGrpSpPr/>
          <p:nvPr/>
        </p:nvGrpSpPr>
        <p:grpSpPr>
          <a:xfrm>
            <a:off x="1128765" y="561040"/>
            <a:ext cx="891104" cy="1033658"/>
            <a:chOff x="3276365" y="-1986639"/>
            <a:chExt cx="1905042" cy="2209800"/>
          </a:xfrm>
        </p:grpSpPr>
        <p:pic>
          <p:nvPicPr>
            <p:cNvPr id="24" name="Graphic 23">
              <a:extLst>
                <a:ext uri="{FF2B5EF4-FFF2-40B4-BE49-F238E27FC236}">
                  <a16:creationId xmlns:a16="http://schemas.microsoft.com/office/drawing/2014/main" id="{EDC853AF-1E76-4758-93ED-8731682A51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76407" y="-1986639"/>
              <a:ext cx="1905000" cy="2209800"/>
            </a:xfrm>
            <a:prstGeom prst="rect">
              <a:avLst/>
            </a:prstGeom>
          </p:spPr>
        </p:pic>
        <p:pic>
          <p:nvPicPr>
            <p:cNvPr id="27" name="Graphic 26">
              <a:extLst>
                <a:ext uri="{FF2B5EF4-FFF2-40B4-BE49-F238E27FC236}">
                  <a16:creationId xmlns:a16="http://schemas.microsoft.com/office/drawing/2014/main" id="{117EBD67-417D-AE93-49C9-EE1908CEAC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76365" y="-904325"/>
              <a:ext cx="1503314" cy="1127486"/>
            </a:xfrm>
            <a:prstGeom prst="rect">
              <a:avLst/>
            </a:prstGeom>
          </p:spPr>
        </p:pic>
      </p:grpSp>
      <p:grpSp>
        <p:nvGrpSpPr>
          <p:cNvPr id="30" name="Group 29">
            <a:extLst>
              <a:ext uri="{FF2B5EF4-FFF2-40B4-BE49-F238E27FC236}">
                <a16:creationId xmlns:a16="http://schemas.microsoft.com/office/drawing/2014/main" id="{20A8F82F-710D-076B-3C30-E8F3D551ABC6}"/>
              </a:ext>
            </a:extLst>
          </p:cNvPr>
          <p:cNvGrpSpPr/>
          <p:nvPr/>
        </p:nvGrpSpPr>
        <p:grpSpPr>
          <a:xfrm>
            <a:off x="3312821" y="1871502"/>
            <a:ext cx="1776734" cy="1782550"/>
            <a:chOff x="3595714" y="2109258"/>
            <a:chExt cx="1368658" cy="1373138"/>
          </a:xfrm>
        </p:grpSpPr>
        <p:pic>
          <p:nvPicPr>
            <p:cNvPr id="22" name="Graphic 21">
              <a:extLst>
                <a:ext uri="{FF2B5EF4-FFF2-40B4-BE49-F238E27FC236}">
                  <a16:creationId xmlns:a16="http://schemas.microsoft.com/office/drawing/2014/main" id="{FE86C65D-AE9F-69D4-B354-3292CCFF96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5715" y="2113739"/>
              <a:ext cx="1368657" cy="1368657"/>
            </a:xfrm>
            <a:prstGeom prst="rect">
              <a:avLst/>
            </a:prstGeom>
          </p:spPr>
        </p:pic>
        <p:sp>
          <p:nvSpPr>
            <p:cNvPr id="19" name="TextBox 18">
              <a:extLst>
                <a:ext uri="{FF2B5EF4-FFF2-40B4-BE49-F238E27FC236}">
                  <a16:creationId xmlns:a16="http://schemas.microsoft.com/office/drawing/2014/main" id="{B3C00F0D-98E1-21CE-5C80-5B1F387F0CA8}"/>
                </a:ext>
              </a:extLst>
            </p:cNvPr>
            <p:cNvSpPr txBox="1"/>
            <p:nvPr/>
          </p:nvSpPr>
          <p:spPr>
            <a:xfrm>
              <a:off x="3764881" y="2453493"/>
              <a:ext cx="1049574" cy="558178"/>
            </a:xfrm>
            <a:prstGeom prst="rect">
              <a:avLst/>
            </a:prstGeom>
            <a:noFill/>
          </p:spPr>
          <p:txBody>
            <a:bodyPr wrap="square" lIns="0" tIns="0" rIns="0" bIns="0" rtlCol="0">
              <a:noAutofit/>
            </a:bodyPr>
            <a:lstStyle/>
            <a:p>
              <a:pPr algn="ctr" eaLnBrk="0" hangingPunct="0">
                <a:defRPr/>
              </a:pPr>
              <a:r>
                <a:rPr kumimoji="0" lang="en-US" sz="5000" b="1" i="0" u="none" strike="noStrike" kern="1200" cap="none" spc="0" normalizeH="0" baseline="0" noProof="0">
                  <a:ln>
                    <a:noFill/>
                  </a:ln>
                  <a:solidFill>
                    <a:srgbClr val="0991D1"/>
                  </a:solidFill>
                  <a:effectLst/>
                  <a:uLnTx/>
                  <a:uFillTx/>
                  <a:latin typeface="Arial"/>
                  <a:ea typeface="MS PGothic"/>
                  <a:cs typeface="Arial"/>
                </a:rPr>
                <a:t>85</a:t>
              </a:r>
              <a:r>
                <a:rPr kumimoji="0" lang="en-US" sz="3000" b="1" i="0" u="none" strike="noStrike" kern="1200" cap="none" spc="0" normalizeH="0" baseline="0" noProof="0">
                  <a:ln>
                    <a:noFill/>
                  </a:ln>
                  <a:solidFill>
                    <a:srgbClr val="0991D1"/>
                  </a:solidFill>
                  <a:effectLst/>
                  <a:uLnTx/>
                  <a:uFillTx/>
                  <a:latin typeface="Arial"/>
                  <a:ea typeface="MS PGothic"/>
                  <a:cs typeface="Arial"/>
                </a:rPr>
                <a:t>%</a:t>
              </a:r>
              <a:endParaRPr lang="en-US" sz="3000">
                <a:solidFill>
                  <a:srgbClr val="0991D1"/>
                </a:solidFill>
              </a:endParaRPr>
            </a:p>
          </p:txBody>
        </p:sp>
        <p:pic>
          <p:nvPicPr>
            <p:cNvPr id="29" name="Graphic 28">
              <a:extLst>
                <a:ext uri="{FF2B5EF4-FFF2-40B4-BE49-F238E27FC236}">
                  <a16:creationId xmlns:a16="http://schemas.microsoft.com/office/drawing/2014/main" id="{90BC7B44-B658-0424-DA2F-0AB84566FB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95714" y="2109258"/>
              <a:ext cx="1368657" cy="1368657"/>
            </a:xfrm>
            <a:prstGeom prst="rect">
              <a:avLst/>
            </a:prstGeom>
          </p:spPr>
        </p:pic>
      </p:grpSp>
      <p:sp>
        <p:nvSpPr>
          <p:cNvPr id="23" name="TextBox 22">
            <a:extLst>
              <a:ext uri="{FF2B5EF4-FFF2-40B4-BE49-F238E27FC236}">
                <a16:creationId xmlns:a16="http://schemas.microsoft.com/office/drawing/2014/main" id="{558F6DC3-5586-884D-2552-C37BE4E02600}"/>
              </a:ext>
            </a:extLst>
          </p:cNvPr>
          <p:cNvSpPr txBox="1"/>
          <p:nvPr/>
        </p:nvSpPr>
        <p:spPr>
          <a:xfrm>
            <a:off x="912067" y="5999033"/>
            <a:ext cx="3200400" cy="215444"/>
          </a:xfrm>
          <a:prstGeom prst="rect">
            <a:avLst/>
          </a:prstGeom>
          <a:noFill/>
        </p:spPr>
        <p:txBody>
          <a:bodyPr wrap="square" rtlCol="0">
            <a:spAutoFit/>
          </a:bodyPr>
          <a:lstStyle/>
          <a:p>
            <a:r>
              <a:rPr lang="en-US" sz="800">
                <a:solidFill>
                  <a:schemeClr val="accent5"/>
                </a:solidFill>
              </a:rPr>
              <a:t>Source: The Modern Store Customer First Framework by Zebra</a:t>
            </a:r>
          </a:p>
        </p:txBody>
      </p:sp>
      <p:grpSp>
        <p:nvGrpSpPr>
          <p:cNvPr id="8" name="Group 7">
            <a:extLst>
              <a:ext uri="{FF2B5EF4-FFF2-40B4-BE49-F238E27FC236}">
                <a16:creationId xmlns:a16="http://schemas.microsoft.com/office/drawing/2014/main" id="{8CD23EA2-5D61-0E6A-5984-E9E8E9D258EC}"/>
              </a:ext>
            </a:extLst>
          </p:cNvPr>
          <p:cNvGrpSpPr/>
          <p:nvPr/>
        </p:nvGrpSpPr>
        <p:grpSpPr>
          <a:xfrm>
            <a:off x="941042" y="3818877"/>
            <a:ext cx="9408285" cy="2033927"/>
            <a:chOff x="941042" y="3885137"/>
            <a:chExt cx="9408285" cy="2033927"/>
          </a:xfrm>
        </p:grpSpPr>
        <p:sp>
          <p:nvSpPr>
            <p:cNvPr id="9" name="Text Placeholder 2">
              <a:extLst>
                <a:ext uri="{FF2B5EF4-FFF2-40B4-BE49-F238E27FC236}">
                  <a16:creationId xmlns:a16="http://schemas.microsoft.com/office/drawing/2014/main" id="{FDA9D03C-7E76-9D3E-7087-7A5FC241F517}"/>
                </a:ext>
              </a:extLst>
            </p:cNvPr>
            <p:cNvSpPr txBox="1">
              <a:spLocks/>
            </p:cNvSpPr>
            <p:nvPr/>
          </p:nvSpPr>
          <p:spPr>
            <a:xfrm>
              <a:off x="941042" y="3978664"/>
              <a:ext cx="2199724" cy="1846873"/>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lnSpc>
                  <a:spcPts val="3200"/>
                </a:lnSpc>
                <a:spcAft>
                  <a:spcPts val="0"/>
                </a:spcAft>
                <a:buNone/>
              </a:pPr>
              <a:r>
                <a:rPr lang="en-US" sz="3000" b="1"/>
                <a:t>With Zebra </a:t>
              </a:r>
              <a:br>
                <a:rPr lang="en-US" sz="3000" b="1"/>
              </a:br>
              <a:r>
                <a:rPr lang="en-US" sz="3000" b="1"/>
                <a:t>and our partners, you can</a:t>
              </a:r>
            </a:p>
          </p:txBody>
        </p:sp>
        <p:grpSp>
          <p:nvGrpSpPr>
            <p:cNvPr id="20" name="Group 19">
              <a:extLst>
                <a:ext uri="{FF2B5EF4-FFF2-40B4-BE49-F238E27FC236}">
                  <a16:creationId xmlns:a16="http://schemas.microsoft.com/office/drawing/2014/main" id="{18980D6A-5768-B3D6-7A4A-45FED8215223}"/>
                </a:ext>
              </a:extLst>
            </p:cNvPr>
            <p:cNvGrpSpPr/>
            <p:nvPr/>
          </p:nvGrpSpPr>
          <p:grpSpPr>
            <a:xfrm>
              <a:off x="8315400" y="3885137"/>
              <a:ext cx="2033927" cy="2033927"/>
              <a:chOff x="7880540" y="4076687"/>
              <a:chExt cx="2033927" cy="2033927"/>
            </a:xfrm>
          </p:grpSpPr>
          <p:pic>
            <p:nvPicPr>
              <p:cNvPr id="45" name="Graphic 44">
                <a:extLst>
                  <a:ext uri="{FF2B5EF4-FFF2-40B4-BE49-F238E27FC236}">
                    <a16:creationId xmlns:a16="http://schemas.microsoft.com/office/drawing/2014/main" id="{38AB6A34-D5D4-9003-BFAA-9BFF56B67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6900" y="4203645"/>
                <a:ext cx="1779176" cy="1779176"/>
              </a:xfrm>
              <a:prstGeom prst="rect">
                <a:avLst/>
              </a:prstGeom>
            </p:spPr>
          </p:pic>
          <p:grpSp>
            <p:nvGrpSpPr>
              <p:cNvPr id="18" name="Group 17">
                <a:extLst>
                  <a:ext uri="{FF2B5EF4-FFF2-40B4-BE49-F238E27FC236}">
                    <a16:creationId xmlns:a16="http://schemas.microsoft.com/office/drawing/2014/main" id="{001E5723-C12C-09FA-F432-85F431525A64}"/>
                  </a:ext>
                </a:extLst>
              </p:cNvPr>
              <p:cNvGrpSpPr/>
              <p:nvPr/>
            </p:nvGrpSpPr>
            <p:grpSpPr>
              <a:xfrm>
                <a:off x="7880540" y="4076687"/>
                <a:ext cx="2033927" cy="2033927"/>
                <a:chOff x="9336804" y="4013674"/>
                <a:chExt cx="2299855" cy="2299855"/>
              </a:xfrm>
            </p:grpSpPr>
            <p:sp>
              <p:nvSpPr>
                <p:cNvPr id="36" name="Oval 35">
                  <a:extLst>
                    <a:ext uri="{FF2B5EF4-FFF2-40B4-BE49-F238E27FC236}">
                      <a16:creationId xmlns:a16="http://schemas.microsoft.com/office/drawing/2014/main" id="{34913ED7-DDC2-C624-8175-8982CF64BAEB}"/>
                    </a:ext>
                  </a:extLst>
                </p:cNvPr>
                <p:cNvSpPr/>
                <p:nvPr/>
              </p:nvSpPr>
              <p:spPr>
                <a:xfrm>
                  <a:off x="9336804" y="4013674"/>
                  <a:ext cx="2299855" cy="2299855"/>
                </a:xfrm>
                <a:prstGeom prst="ellipse">
                  <a:avLst/>
                </a:prstGeom>
                <a:noFill/>
                <a:ln>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CC312A6-3588-CCC1-7EBB-A9CFCDD0BEA8}"/>
                    </a:ext>
                  </a:extLst>
                </p:cNvPr>
                <p:cNvSpPr/>
                <p:nvPr/>
              </p:nvSpPr>
              <p:spPr>
                <a:xfrm>
                  <a:off x="9691860" y="4358335"/>
                  <a:ext cx="1610062" cy="1610062"/>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01E1A2A-DD0D-C8FE-71DC-15CDC61AFE54}"/>
                    </a:ext>
                  </a:extLst>
                </p:cNvPr>
                <p:cNvSpPr txBox="1"/>
                <p:nvPr/>
              </p:nvSpPr>
              <p:spPr>
                <a:xfrm>
                  <a:off x="9830009" y="4641812"/>
                  <a:ext cx="1261876" cy="1032450"/>
                </a:xfrm>
                <a:prstGeom prst="rect">
                  <a:avLst/>
                </a:prstGeom>
                <a:noFill/>
              </p:spPr>
              <p:txBody>
                <a:bodyPr wrap="square">
                  <a:spAutoFit/>
                </a:bodyPr>
                <a:lstStyle/>
                <a:p>
                  <a:pPr marL="66675" marR="0" lvl="0" indent="0" algn="ctr" defTabSz="914126" rtl="0" eaLnBrk="1" fontAlgn="auto" latinLnBrk="0" hangingPunct="1">
                    <a:lnSpc>
                      <a:spcPts val="1600"/>
                    </a:lnSpc>
                    <a:spcBef>
                      <a:spcPts val="0"/>
                    </a:spcBef>
                    <a:spcAft>
                      <a:spcPts val="0"/>
                    </a:spcAft>
                    <a:buClr>
                      <a:srgbClr val="00A7FF"/>
                    </a:buClr>
                    <a:buSzTx/>
                    <a:buFont typeface="Arial" panose="020B0604020202020204" pitchFamily="34" charset="0"/>
                    <a:buNone/>
                    <a:tabLst/>
                    <a:defRPr/>
                  </a:pPr>
                  <a:r>
                    <a:rPr kumimoji="0" lang="en-US" sz="1500" b="1" i="0" u="none" strike="noStrike" kern="1200" cap="none" spc="0" normalizeH="0" baseline="0" noProof="0">
                      <a:ln>
                        <a:noFill/>
                      </a:ln>
                      <a:effectLst/>
                      <a:uLnTx/>
                      <a:uFillTx/>
                      <a:latin typeface="Arial" panose="020B0604020202020204"/>
                      <a:ea typeface="+mn-ea"/>
                      <a:cs typeface="+mn-cs"/>
                    </a:rPr>
                    <a:t>Achieve 98% </a:t>
                  </a:r>
                  <a:r>
                    <a:rPr kumimoji="0" lang="en-US" sz="1500" i="0" u="none" strike="noStrike" kern="1200" cap="none" spc="0" normalizeH="0" baseline="0" noProof="0">
                      <a:ln>
                        <a:noFill/>
                      </a:ln>
                      <a:effectLst/>
                      <a:uLnTx/>
                      <a:uFillTx/>
                      <a:latin typeface="Arial" panose="020B0604020202020204"/>
                      <a:ea typeface="+mn-ea"/>
                      <a:cs typeface="+mn-cs"/>
                    </a:rPr>
                    <a:t>inventory accuracy </a:t>
                  </a:r>
                </a:p>
              </p:txBody>
            </p:sp>
          </p:grpSp>
          <p:pic>
            <p:nvPicPr>
              <p:cNvPr id="47" name="Graphic 46">
                <a:extLst>
                  <a:ext uri="{FF2B5EF4-FFF2-40B4-BE49-F238E27FC236}">
                    <a16:creationId xmlns:a16="http://schemas.microsoft.com/office/drawing/2014/main" id="{E958F204-8432-479B-84EE-F28E8A2E43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03645" y="4203644"/>
                <a:ext cx="1779176" cy="1779176"/>
              </a:xfrm>
              <a:prstGeom prst="rect">
                <a:avLst/>
              </a:prstGeom>
            </p:spPr>
          </p:pic>
        </p:grpSp>
        <p:grpSp>
          <p:nvGrpSpPr>
            <p:cNvPr id="63" name="Group 62">
              <a:extLst>
                <a:ext uri="{FF2B5EF4-FFF2-40B4-BE49-F238E27FC236}">
                  <a16:creationId xmlns:a16="http://schemas.microsoft.com/office/drawing/2014/main" id="{F4D3675B-2D33-589F-9DBE-305769AEB5D9}"/>
                </a:ext>
              </a:extLst>
            </p:cNvPr>
            <p:cNvGrpSpPr/>
            <p:nvPr/>
          </p:nvGrpSpPr>
          <p:grpSpPr>
            <a:xfrm>
              <a:off x="3231201" y="3885137"/>
              <a:ext cx="2033927" cy="2033927"/>
              <a:chOff x="3258120" y="4076687"/>
              <a:chExt cx="2033927" cy="2033927"/>
            </a:xfrm>
          </p:grpSpPr>
          <p:pic>
            <p:nvPicPr>
              <p:cNvPr id="42" name="Graphic 41">
                <a:extLst>
                  <a:ext uri="{FF2B5EF4-FFF2-40B4-BE49-F238E27FC236}">
                    <a16:creationId xmlns:a16="http://schemas.microsoft.com/office/drawing/2014/main" id="{BFE93079-7C98-C0B9-1E81-C94E20DFEE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80851" y="4203645"/>
                <a:ext cx="1779176" cy="1779176"/>
              </a:xfrm>
              <a:prstGeom prst="rect">
                <a:avLst/>
              </a:prstGeom>
            </p:spPr>
          </p:pic>
          <p:sp>
            <p:nvSpPr>
              <p:cNvPr id="34" name="Oval 33">
                <a:extLst>
                  <a:ext uri="{FF2B5EF4-FFF2-40B4-BE49-F238E27FC236}">
                    <a16:creationId xmlns:a16="http://schemas.microsoft.com/office/drawing/2014/main" id="{4AE94BB7-24DA-B6A6-F8EF-9A43DAFD940D}"/>
                  </a:ext>
                </a:extLst>
              </p:cNvPr>
              <p:cNvSpPr/>
              <p:nvPr/>
            </p:nvSpPr>
            <p:spPr>
              <a:xfrm>
                <a:off x="3258120" y="4076687"/>
                <a:ext cx="2033927" cy="2033927"/>
              </a:xfrm>
              <a:prstGeom prst="ellipse">
                <a:avLst/>
              </a:prstGeom>
              <a:noFill/>
              <a:ln>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F0D8694-5E82-FB79-79BC-66BCAAECFB13}"/>
                  </a:ext>
                </a:extLst>
              </p:cNvPr>
              <p:cNvSpPr/>
              <p:nvPr/>
            </p:nvSpPr>
            <p:spPr>
              <a:xfrm>
                <a:off x="3563704" y="4381495"/>
                <a:ext cx="1423894" cy="1423893"/>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0333F89-F493-AC4E-F860-065E7BE15490}"/>
                  </a:ext>
                </a:extLst>
              </p:cNvPr>
              <p:cNvSpPr txBox="1"/>
              <p:nvPr/>
            </p:nvSpPr>
            <p:spPr>
              <a:xfrm>
                <a:off x="3534826" y="4545402"/>
                <a:ext cx="1386583" cy="1118255"/>
              </a:xfrm>
              <a:prstGeom prst="rect">
                <a:avLst/>
              </a:prstGeom>
              <a:noFill/>
            </p:spPr>
            <p:txBody>
              <a:bodyPr wrap="square">
                <a:spAutoFit/>
              </a:bodyPr>
              <a:lstStyle/>
              <a:p>
                <a:pPr marL="114265" algn="ctr" defTabSz="913852" fontAlgn="auto">
                  <a:lnSpc>
                    <a:spcPts val="1600"/>
                  </a:lnSpc>
                  <a:spcBef>
                    <a:spcPts val="0"/>
                  </a:spcBef>
                  <a:spcAft>
                    <a:spcPts val="800"/>
                  </a:spcAft>
                  <a:buClr>
                    <a:srgbClr val="0073E6"/>
                  </a:buClr>
                </a:pPr>
                <a:r>
                  <a:rPr lang="en-GB" sz="1500" kern="100">
                    <a:latin typeface="Arial" panose="020B0604020202020204" pitchFamily="34" charset="0"/>
                    <a:ea typeface="Calibri" panose="020F0502020204030204" pitchFamily="34" charset="0"/>
                    <a:cs typeface="Arial" panose="020B0604020202020204" pitchFamily="34" charset="0"/>
                  </a:rPr>
                  <a:t>Reduce product waste shrink rates by </a:t>
                </a:r>
                <a:r>
                  <a:rPr lang="en-GB" sz="1500" b="1" kern="100">
                    <a:latin typeface="Arial" panose="020B0604020202020204" pitchFamily="34" charset="0"/>
                    <a:ea typeface="Calibri" panose="020F0502020204030204" pitchFamily="34" charset="0"/>
                    <a:cs typeface="Arial" panose="020B0604020202020204" pitchFamily="34" charset="0"/>
                  </a:rPr>
                  <a:t>27%</a:t>
                </a:r>
                <a:endParaRPr lang="en-GB" sz="1500">
                  <a:latin typeface="Arial" panose="020B0604020202020204" pitchFamily="34" charset="0"/>
                  <a:cs typeface="Arial" panose="020B0604020202020204" pitchFamily="34" charset="0"/>
                </a:endParaRPr>
              </a:p>
            </p:txBody>
          </p:sp>
          <p:pic>
            <p:nvPicPr>
              <p:cNvPr id="49" name="Graphic 48">
                <a:extLst>
                  <a:ext uri="{FF2B5EF4-FFF2-40B4-BE49-F238E27FC236}">
                    <a16:creationId xmlns:a16="http://schemas.microsoft.com/office/drawing/2014/main" id="{FA16C0F3-F00F-D9D9-3272-10A56F557C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85067" y="4198854"/>
                <a:ext cx="974748" cy="974748"/>
              </a:xfrm>
              <a:prstGeom prst="rect">
                <a:avLst/>
              </a:prstGeom>
            </p:spPr>
          </p:pic>
        </p:grpSp>
        <p:grpSp>
          <p:nvGrpSpPr>
            <p:cNvPr id="25" name="Group 24">
              <a:extLst>
                <a:ext uri="{FF2B5EF4-FFF2-40B4-BE49-F238E27FC236}">
                  <a16:creationId xmlns:a16="http://schemas.microsoft.com/office/drawing/2014/main" id="{C0CF6FA5-4B1A-1A20-0A22-6C66A292EF11}"/>
                </a:ext>
              </a:extLst>
            </p:cNvPr>
            <p:cNvGrpSpPr/>
            <p:nvPr/>
          </p:nvGrpSpPr>
          <p:grpSpPr>
            <a:xfrm>
              <a:off x="5795307" y="3885137"/>
              <a:ext cx="2033927" cy="2033927"/>
              <a:chOff x="5494631" y="4076687"/>
              <a:chExt cx="2033927" cy="2033927"/>
            </a:xfrm>
          </p:grpSpPr>
          <p:pic>
            <p:nvPicPr>
              <p:cNvPr id="43" name="Graphic 42">
                <a:extLst>
                  <a:ext uri="{FF2B5EF4-FFF2-40B4-BE49-F238E27FC236}">
                    <a16:creationId xmlns:a16="http://schemas.microsoft.com/office/drawing/2014/main" id="{5C65B256-C9CD-8FA2-FBD4-201CE76FBF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7579" y="4203645"/>
                <a:ext cx="1779176" cy="1779176"/>
              </a:xfrm>
              <a:prstGeom prst="rect">
                <a:avLst/>
              </a:prstGeom>
            </p:spPr>
          </p:pic>
          <p:grpSp>
            <p:nvGrpSpPr>
              <p:cNvPr id="5" name="Group 4">
                <a:extLst>
                  <a:ext uri="{FF2B5EF4-FFF2-40B4-BE49-F238E27FC236}">
                    <a16:creationId xmlns:a16="http://schemas.microsoft.com/office/drawing/2014/main" id="{734886F9-65FC-EBFE-F386-9E52639408AE}"/>
                  </a:ext>
                </a:extLst>
              </p:cNvPr>
              <p:cNvGrpSpPr/>
              <p:nvPr/>
            </p:nvGrpSpPr>
            <p:grpSpPr>
              <a:xfrm>
                <a:off x="5494631" y="4076687"/>
                <a:ext cx="2033927" cy="2033927"/>
                <a:chOff x="6392625" y="4013674"/>
                <a:chExt cx="2299855" cy="2299855"/>
              </a:xfrm>
            </p:grpSpPr>
            <p:sp>
              <p:nvSpPr>
                <p:cNvPr id="35" name="Oval 34">
                  <a:extLst>
                    <a:ext uri="{FF2B5EF4-FFF2-40B4-BE49-F238E27FC236}">
                      <a16:creationId xmlns:a16="http://schemas.microsoft.com/office/drawing/2014/main" id="{974676BC-ABDF-E37A-15F9-1740BCAE6ADB}"/>
                    </a:ext>
                  </a:extLst>
                </p:cNvPr>
                <p:cNvSpPr/>
                <p:nvPr/>
              </p:nvSpPr>
              <p:spPr>
                <a:xfrm>
                  <a:off x="6392625" y="4013674"/>
                  <a:ext cx="2299855" cy="2299855"/>
                </a:xfrm>
                <a:prstGeom prst="ellipse">
                  <a:avLst/>
                </a:prstGeom>
                <a:noFill/>
                <a:ln>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24D3D05-CB86-580F-68D1-654E5EBEEA0E}"/>
                    </a:ext>
                  </a:extLst>
                </p:cNvPr>
                <p:cNvSpPr/>
                <p:nvPr/>
              </p:nvSpPr>
              <p:spPr>
                <a:xfrm>
                  <a:off x="6758040" y="4358334"/>
                  <a:ext cx="1610061" cy="1610061"/>
                </a:xfrm>
                <a:prstGeom prst="ellipse">
                  <a:avLst/>
                </a:prstGeom>
                <a:solidFill>
                  <a:schemeClr val="bg1"/>
                </a:solidFill>
                <a:ln>
                  <a:noFill/>
                </a:ln>
                <a:effectLst>
                  <a:outerShdw blurRad="153220" dist="100751" dir="4265336" sx="104254" sy="104254" algn="ctr" rotWithShape="0">
                    <a:srgbClr val="000000">
                      <a:alpha val="3514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923305C-A735-463A-4D34-60BF707A794B}"/>
                    </a:ext>
                  </a:extLst>
                </p:cNvPr>
                <p:cNvSpPr txBox="1"/>
                <p:nvPr/>
              </p:nvSpPr>
              <p:spPr>
                <a:xfrm>
                  <a:off x="6793040" y="4614918"/>
                  <a:ext cx="1462283" cy="1032450"/>
                </a:xfrm>
                <a:prstGeom prst="rect">
                  <a:avLst/>
                </a:prstGeom>
                <a:noFill/>
              </p:spPr>
              <p:txBody>
                <a:bodyPr wrap="square">
                  <a:spAutoFit/>
                </a:bodyPr>
                <a:lstStyle/>
                <a:p>
                  <a:pPr marL="66675" marR="0" lvl="0" indent="0" algn="ctr" defTabSz="914126" rtl="0" eaLnBrk="1" fontAlgn="auto" latinLnBrk="0" hangingPunct="1">
                    <a:lnSpc>
                      <a:spcPts val="1600"/>
                    </a:lnSpc>
                    <a:spcBef>
                      <a:spcPts val="0"/>
                    </a:spcBef>
                    <a:spcAft>
                      <a:spcPts val="0"/>
                    </a:spcAft>
                    <a:buClr>
                      <a:srgbClr val="00A7FF"/>
                    </a:buClr>
                    <a:buSzTx/>
                    <a:buFont typeface="Arial" panose="020B0604020202020204" pitchFamily="34" charset="0"/>
                    <a:buNone/>
                    <a:tabLst/>
                    <a:defRPr/>
                  </a:pPr>
                  <a:r>
                    <a:rPr kumimoji="0" lang="en-US" sz="1500" i="0" u="none" strike="noStrike" kern="1200" cap="none" spc="0" normalizeH="0" baseline="0" noProof="0">
                      <a:ln>
                        <a:noFill/>
                      </a:ln>
                      <a:effectLst/>
                      <a:uLnTx/>
                      <a:uFillTx/>
                      <a:latin typeface="Arial" panose="020B0604020202020204"/>
                      <a:ea typeface="+mn-ea"/>
                      <a:cs typeface="+mn-cs"/>
                    </a:rPr>
                    <a:t>Increase forecast accuracy</a:t>
                  </a:r>
                </a:p>
                <a:p>
                  <a:pPr marL="66675" marR="0" lvl="0" indent="0" algn="ctr" defTabSz="914126" rtl="0" eaLnBrk="1" fontAlgn="auto" latinLnBrk="0" hangingPunct="1">
                    <a:lnSpc>
                      <a:spcPts val="1600"/>
                    </a:lnSpc>
                    <a:spcBef>
                      <a:spcPts val="0"/>
                    </a:spcBef>
                    <a:spcAft>
                      <a:spcPts val="0"/>
                    </a:spcAft>
                    <a:buClr>
                      <a:srgbClr val="00A7FF"/>
                    </a:buClr>
                    <a:buSzTx/>
                    <a:buFont typeface="Arial" panose="020B0604020202020204" pitchFamily="34" charset="0"/>
                    <a:buNone/>
                    <a:tabLst/>
                    <a:defRPr/>
                  </a:pPr>
                  <a:r>
                    <a:rPr kumimoji="0" lang="en-US" sz="1500" i="0" u="none" strike="noStrike" kern="1200" cap="none" spc="0" normalizeH="0" baseline="0" noProof="0">
                      <a:ln>
                        <a:noFill/>
                      </a:ln>
                      <a:effectLst/>
                      <a:uLnTx/>
                      <a:uFillTx/>
                      <a:latin typeface="Arial" panose="020B0604020202020204"/>
                      <a:ea typeface="+mn-ea"/>
                      <a:cs typeface="+mn-cs"/>
                    </a:rPr>
                    <a:t>by </a:t>
                  </a:r>
                  <a:r>
                    <a:rPr kumimoji="0" lang="en-US" sz="1500" b="1" i="0" u="none" strike="noStrike" kern="1200" cap="none" spc="0" normalizeH="0" baseline="0" noProof="0">
                      <a:ln>
                        <a:noFill/>
                      </a:ln>
                      <a:effectLst/>
                      <a:uLnTx/>
                      <a:uFillTx/>
                      <a:latin typeface="Arial" panose="020B0604020202020204"/>
                      <a:ea typeface="+mn-ea"/>
                      <a:cs typeface="+mn-cs"/>
                    </a:rPr>
                    <a:t>9%</a:t>
                  </a:r>
                </a:p>
              </p:txBody>
            </p:sp>
          </p:grpSp>
          <p:pic>
            <p:nvPicPr>
              <p:cNvPr id="52" name="Graphic 51">
                <a:extLst>
                  <a:ext uri="{FF2B5EF4-FFF2-40B4-BE49-F238E27FC236}">
                    <a16:creationId xmlns:a16="http://schemas.microsoft.com/office/drawing/2014/main" id="{627E8B65-4B59-D140-081A-38897444A89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51297" y="4207513"/>
                <a:ext cx="586664" cy="286813"/>
              </a:xfrm>
              <a:prstGeom prst="rect">
                <a:avLst/>
              </a:prstGeom>
            </p:spPr>
          </p:pic>
        </p:grpSp>
        <p:grpSp>
          <p:nvGrpSpPr>
            <p:cNvPr id="26" name="Group 25">
              <a:extLst>
                <a:ext uri="{FF2B5EF4-FFF2-40B4-BE49-F238E27FC236}">
                  <a16:creationId xmlns:a16="http://schemas.microsoft.com/office/drawing/2014/main" id="{BA022BE4-7C65-8EC1-908A-3B6BBF54B959}"/>
                </a:ext>
              </a:extLst>
            </p:cNvPr>
            <p:cNvGrpSpPr/>
            <p:nvPr/>
          </p:nvGrpSpPr>
          <p:grpSpPr>
            <a:xfrm>
              <a:off x="5210507" y="4818867"/>
              <a:ext cx="647167" cy="166467"/>
              <a:chOff x="5654185" y="5081788"/>
              <a:chExt cx="731781" cy="188232"/>
            </a:xfrm>
          </p:grpSpPr>
          <p:grpSp>
            <p:nvGrpSpPr>
              <p:cNvPr id="28" name="Group 27">
                <a:extLst>
                  <a:ext uri="{FF2B5EF4-FFF2-40B4-BE49-F238E27FC236}">
                    <a16:creationId xmlns:a16="http://schemas.microsoft.com/office/drawing/2014/main" id="{664D8021-0197-9662-C76D-DFD105103160}"/>
                  </a:ext>
                </a:extLst>
              </p:cNvPr>
              <p:cNvGrpSpPr/>
              <p:nvPr/>
            </p:nvGrpSpPr>
            <p:grpSpPr>
              <a:xfrm>
                <a:off x="5654185" y="5081788"/>
                <a:ext cx="188232" cy="188232"/>
                <a:chOff x="6629453" y="4850297"/>
                <a:chExt cx="156446" cy="156446"/>
              </a:xfrm>
            </p:grpSpPr>
            <p:sp>
              <p:nvSpPr>
                <p:cNvPr id="58" name="Oval 57">
                  <a:extLst>
                    <a:ext uri="{FF2B5EF4-FFF2-40B4-BE49-F238E27FC236}">
                      <a16:creationId xmlns:a16="http://schemas.microsoft.com/office/drawing/2014/main" id="{89804857-6D7C-6416-70BF-CC3FDAA6D18F}"/>
                    </a:ext>
                  </a:extLst>
                </p:cNvPr>
                <p:cNvSpPr/>
                <p:nvPr/>
              </p:nvSpPr>
              <p:spPr>
                <a:xfrm>
                  <a:off x="6629453" y="4850297"/>
                  <a:ext cx="156446" cy="156446"/>
                </a:xfrm>
                <a:prstGeom prst="ellipse">
                  <a:avLst/>
                </a:prstGeom>
                <a:solidFill>
                  <a:schemeClr val="bg1"/>
                </a:solidFill>
                <a:ln w="3175">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CBA50AF9-3CF9-9F03-C5E7-F8E8828BC07D}"/>
                    </a:ext>
                  </a:extLst>
                </p:cNvPr>
                <p:cNvSpPr/>
                <p:nvPr/>
              </p:nvSpPr>
              <p:spPr>
                <a:xfrm>
                  <a:off x="6663497" y="4884341"/>
                  <a:ext cx="88357" cy="88357"/>
                </a:xfrm>
                <a:prstGeom prst="ellipse">
                  <a:avLst/>
                </a:prstGeom>
                <a:solidFill>
                  <a:srgbClr val="09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39">
                <a:extLst>
                  <a:ext uri="{FF2B5EF4-FFF2-40B4-BE49-F238E27FC236}">
                    <a16:creationId xmlns:a16="http://schemas.microsoft.com/office/drawing/2014/main" id="{BA1C9B02-8B40-54FD-D4F7-FED08B197CB1}"/>
                  </a:ext>
                </a:extLst>
              </p:cNvPr>
              <p:cNvCxnSpPr>
                <a:cxnSpLocks/>
                <a:endCxn id="58" idx="6"/>
              </p:cNvCxnSpPr>
              <p:nvPr/>
            </p:nvCxnSpPr>
            <p:spPr>
              <a:xfrm flipH="1">
                <a:off x="5842417" y="5175905"/>
                <a:ext cx="355617"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5EF7175-DA3E-CA63-D86B-EAA91F8E0F92}"/>
                  </a:ext>
                </a:extLst>
              </p:cNvPr>
              <p:cNvGrpSpPr/>
              <p:nvPr/>
            </p:nvGrpSpPr>
            <p:grpSpPr>
              <a:xfrm>
                <a:off x="6197734" y="5081788"/>
                <a:ext cx="188232" cy="188232"/>
                <a:chOff x="6545529" y="4850297"/>
                <a:chExt cx="156446" cy="156446"/>
              </a:xfrm>
            </p:grpSpPr>
            <p:sp>
              <p:nvSpPr>
                <p:cNvPr id="48" name="Oval 47">
                  <a:extLst>
                    <a:ext uri="{FF2B5EF4-FFF2-40B4-BE49-F238E27FC236}">
                      <a16:creationId xmlns:a16="http://schemas.microsoft.com/office/drawing/2014/main" id="{2C404CCD-8F5E-D06D-0DCD-E4D221C5CF40}"/>
                    </a:ext>
                  </a:extLst>
                </p:cNvPr>
                <p:cNvSpPr/>
                <p:nvPr/>
              </p:nvSpPr>
              <p:spPr>
                <a:xfrm>
                  <a:off x="6545529" y="4850297"/>
                  <a:ext cx="156446" cy="156446"/>
                </a:xfrm>
                <a:prstGeom prst="ellipse">
                  <a:avLst/>
                </a:prstGeom>
                <a:solidFill>
                  <a:schemeClr val="bg1"/>
                </a:solidFill>
                <a:ln w="3175">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CEC5903-AB70-82C9-7C0D-605A3336B2C5}"/>
                    </a:ext>
                  </a:extLst>
                </p:cNvPr>
                <p:cNvSpPr/>
                <p:nvPr/>
              </p:nvSpPr>
              <p:spPr>
                <a:xfrm>
                  <a:off x="6579567" y="4884341"/>
                  <a:ext cx="88357" cy="88357"/>
                </a:xfrm>
                <a:prstGeom prst="ellipse">
                  <a:avLst/>
                </a:prstGeom>
                <a:solidFill>
                  <a:srgbClr val="09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a:extLst>
                <a:ext uri="{FF2B5EF4-FFF2-40B4-BE49-F238E27FC236}">
                  <a16:creationId xmlns:a16="http://schemas.microsoft.com/office/drawing/2014/main" id="{3E1BFA35-ACB5-548C-4A93-2EC14A75A136}"/>
                </a:ext>
              </a:extLst>
            </p:cNvPr>
            <p:cNvGrpSpPr/>
            <p:nvPr/>
          </p:nvGrpSpPr>
          <p:grpSpPr>
            <a:xfrm>
              <a:off x="7751483" y="4818867"/>
              <a:ext cx="647167" cy="166467"/>
              <a:chOff x="5654185" y="5081788"/>
              <a:chExt cx="731781" cy="188232"/>
            </a:xfrm>
          </p:grpSpPr>
          <p:grpSp>
            <p:nvGrpSpPr>
              <p:cNvPr id="39" name="Group 38">
                <a:extLst>
                  <a:ext uri="{FF2B5EF4-FFF2-40B4-BE49-F238E27FC236}">
                    <a16:creationId xmlns:a16="http://schemas.microsoft.com/office/drawing/2014/main" id="{51F97AEB-4B11-13BA-5AD0-A3ECE1991F22}"/>
                  </a:ext>
                </a:extLst>
              </p:cNvPr>
              <p:cNvGrpSpPr/>
              <p:nvPr/>
            </p:nvGrpSpPr>
            <p:grpSpPr>
              <a:xfrm>
                <a:off x="5654185" y="5081788"/>
                <a:ext cx="188232" cy="188232"/>
                <a:chOff x="6629453" y="4850297"/>
                <a:chExt cx="156446" cy="156446"/>
              </a:xfrm>
            </p:grpSpPr>
            <p:sp>
              <p:nvSpPr>
                <p:cNvPr id="56" name="Oval 55">
                  <a:extLst>
                    <a:ext uri="{FF2B5EF4-FFF2-40B4-BE49-F238E27FC236}">
                      <a16:creationId xmlns:a16="http://schemas.microsoft.com/office/drawing/2014/main" id="{5AA89B9E-089E-7F93-6454-00822945F2BA}"/>
                    </a:ext>
                  </a:extLst>
                </p:cNvPr>
                <p:cNvSpPr/>
                <p:nvPr/>
              </p:nvSpPr>
              <p:spPr>
                <a:xfrm>
                  <a:off x="6629453" y="4850297"/>
                  <a:ext cx="156446" cy="156446"/>
                </a:xfrm>
                <a:prstGeom prst="ellipse">
                  <a:avLst/>
                </a:prstGeom>
                <a:solidFill>
                  <a:schemeClr val="bg1"/>
                </a:solidFill>
                <a:ln w="3175">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EF47104-E083-2F75-9C4E-17E258539A23}"/>
                    </a:ext>
                  </a:extLst>
                </p:cNvPr>
                <p:cNvSpPr/>
                <p:nvPr/>
              </p:nvSpPr>
              <p:spPr>
                <a:xfrm>
                  <a:off x="6663497" y="4884341"/>
                  <a:ext cx="88357" cy="88357"/>
                </a:xfrm>
                <a:prstGeom prst="ellipse">
                  <a:avLst/>
                </a:prstGeom>
                <a:solidFill>
                  <a:srgbClr val="09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CE5E3809-F45C-4F44-3A80-E667770C654D}"/>
                  </a:ext>
                </a:extLst>
              </p:cNvPr>
              <p:cNvCxnSpPr>
                <a:cxnSpLocks/>
                <a:endCxn id="56" idx="6"/>
              </p:cNvCxnSpPr>
              <p:nvPr/>
            </p:nvCxnSpPr>
            <p:spPr>
              <a:xfrm flipH="1">
                <a:off x="5842417" y="5175905"/>
                <a:ext cx="355617"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B1AA0555-99F8-A149-0204-368336F2D442}"/>
                  </a:ext>
                </a:extLst>
              </p:cNvPr>
              <p:cNvGrpSpPr/>
              <p:nvPr/>
            </p:nvGrpSpPr>
            <p:grpSpPr>
              <a:xfrm>
                <a:off x="6197734" y="5081788"/>
                <a:ext cx="188232" cy="188232"/>
                <a:chOff x="6545529" y="4850297"/>
                <a:chExt cx="156446" cy="156446"/>
              </a:xfrm>
            </p:grpSpPr>
            <p:sp>
              <p:nvSpPr>
                <p:cNvPr id="54" name="Oval 53">
                  <a:extLst>
                    <a:ext uri="{FF2B5EF4-FFF2-40B4-BE49-F238E27FC236}">
                      <a16:creationId xmlns:a16="http://schemas.microsoft.com/office/drawing/2014/main" id="{055E59AF-913E-354F-E239-3524F93C0C0A}"/>
                    </a:ext>
                  </a:extLst>
                </p:cNvPr>
                <p:cNvSpPr/>
                <p:nvPr/>
              </p:nvSpPr>
              <p:spPr>
                <a:xfrm>
                  <a:off x="6545529" y="4850297"/>
                  <a:ext cx="156446" cy="156446"/>
                </a:xfrm>
                <a:prstGeom prst="ellipse">
                  <a:avLst/>
                </a:prstGeom>
                <a:solidFill>
                  <a:schemeClr val="bg1"/>
                </a:solidFill>
                <a:ln w="3175">
                  <a:solidFill>
                    <a:srgbClr val="0991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38C4875-80F3-A05F-69FB-8B8FA68DFD5C}"/>
                    </a:ext>
                  </a:extLst>
                </p:cNvPr>
                <p:cNvSpPr/>
                <p:nvPr/>
              </p:nvSpPr>
              <p:spPr>
                <a:xfrm>
                  <a:off x="6579567" y="4884341"/>
                  <a:ext cx="88357" cy="88357"/>
                </a:xfrm>
                <a:prstGeom prst="ellipse">
                  <a:avLst/>
                </a:prstGeom>
                <a:solidFill>
                  <a:srgbClr val="099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3491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671E88-B878-4BED-9A2E-8E008BE748A4}"/>
              </a:ext>
            </a:extLst>
          </p:cNvPr>
          <p:cNvSpPr/>
          <p:nvPr/>
        </p:nvSpPr>
        <p:spPr>
          <a:xfrm>
            <a:off x="-25010" y="1626769"/>
            <a:ext cx="10521039" cy="1440328"/>
          </a:xfrm>
          <a:custGeom>
            <a:avLst/>
            <a:gdLst>
              <a:gd name="connsiteX0" fmla="*/ 0 w 10559229"/>
              <a:gd name="connsiteY0" fmla="*/ 0 h 1378724"/>
              <a:gd name="connsiteX1" fmla="*/ 10559229 w 10559229"/>
              <a:gd name="connsiteY1" fmla="*/ 0 h 1378724"/>
              <a:gd name="connsiteX2" fmla="*/ 8129740 w 10559229"/>
              <a:gd name="connsiteY2" fmla="*/ 1370493 h 1378724"/>
              <a:gd name="connsiteX3" fmla="*/ 0 w 10559229"/>
              <a:gd name="connsiteY3" fmla="*/ 1378724 h 1378724"/>
              <a:gd name="connsiteX4" fmla="*/ 0 w 10559229"/>
              <a:gd name="connsiteY4" fmla="*/ 0 h 1378724"/>
              <a:gd name="connsiteX0" fmla="*/ 0 w 10559229"/>
              <a:gd name="connsiteY0" fmla="*/ 0 h 1378724"/>
              <a:gd name="connsiteX1" fmla="*/ 10559229 w 10559229"/>
              <a:gd name="connsiteY1" fmla="*/ 0 h 1378724"/>
              <a:gd name="connsiteX2" fmla="*/ 8172306 w 10559229"/>
              <a:gd name="connsiteY2" fmla="*/ 1374750 h 1378724"/>
              <a:gd name="connsiteX3" fmla="*/ 0 w 10559229"/>
              <a:gd name="connsiteY3" fmla="*/ 1378724 h 1378724"/>
              <a:gd name="connsiteX4" fmla="*/ 0 w 10559229"/>
              <a:gd name="connsiteY4" fmla="*/ 0 h 1378724"/>
              <a:gd name="connsiteX0" fmla="*/ 0 w 10542203"/>
              <a:gd name="connsiteY0" fmla="*/ 0 h 1378724"/>
              <a:gd name="connsiteX1" fmla="*/ 10542203 w 10542203"/>
              <a:gd name="connsiteY1" fmla="*/ 4256 h 1378724"/>
              <a:gd name="connsiteX2" fmla="*/ 8172306 w 10542203"/>
              <a:gd name="connsiteY2" fmla="*/ 1374750 h 1378724"/>
              <a:gd name="connsiteX3" fmla="*/ 0 w 10542203"/>
              <a:gd name="connsiteY3" fmla="*/ 1378724 h 1378724"/>
              <a:gd name="connsiteX4" fmla="*/ 0 w 10542203"/>
              <a:gd name="connsiteY4" fmla="*/ 0 h 1378724"/>
              <a:gd name="connsiteX0" fmla="*/ 502246 w 10542203"/>
              <a:gd name="connsiteY0" fmla="*/ 817 h 1374468"/>
              <a:gd name="connsiteX1" fmla="*/ 10542203 w 10542203"/>
              <a:gd name="connsiteY1" fmla="*/ 0 h 1374468"/>
              <a:gd name="connsiteX2" fmla="*/ 8172306 w 10542203"/>
              <a:gd name="connsiteY2" fmla="*/ 1370494 h 1374468"/>
              <a:gd name="connsiteX3" fmla="*/ 0 w 10542203"/>
              <a:gd name="connsiteY3" fmla="*/ 1374468 h 1374468"/>
              <a:gd name="connsiteX4" fmla="*/ 502246 w 10542203"/>
              <a:gd name="connsiteY4" fmla="*/ 817 h 1374468"/>
              <a:gd name="connsiteX0" fmla="*/ 0 w 10039957"/>
              <a:gd name="connsiteY0" fmla="*/ 817 h 1374468"/>
              <a:gd name="connsiteX1" fmla="*/ 10039957 w 10039957"/>
              <a:gd name="connsiteY1" fmla="*/ 0 h 1374468"/>
              <a:gd name="connsiteX2" fmla="*/ 7670060 w 10039957"/>
              <a:gd name="connsiteY2" fmla="*/ 1370494 h 1374468"/>
              <a:gd name="connsiteX3" fmla="*/ 5073 w 10039957"/>
              <a:gd name="connsiteY3" fmla="*/ 1374468 h 1374468"/>
              <a:gd name="connsiteX4" fmla="*/ 0 w 10039957"/>
              <a:gd name="connsiteY4" fmla="*/ 817 h 1374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9957" h="1374468">
                <a:moveTo>
                  <a:pt x="0" y="817"/>
                </a:moveTo>
                <a:lnTo>
                  <a:pt x="10039957" y="0"/>
                </a:lnTo>
                <a:lnTo>
                  <a:pt x="7670060" y="1370494"/>
                </a:lnTo>
                <a:lnTo>
                  <a:pt x="5073" y="1374468"/>
                </a:lnTo>
                <a:lnTo>
                  <a:pt x="0" y="817"/>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274320" rIns="822960" rtlCol="0" anchor="t">
            <a:noAutofit/>
          </a:bodyPr>
          <a:lstStyle/>
          <a:p>
            <a:pPr defTabSz="913953" fontAlgn="auto">
              <a:spcBef>
                <a:spcPts val="0"/>
              </a:spcBef>
              <a:spcAft>
                <a:spcPts val="0"/>
              </a:spcAft>
              <a:buClr>
                <a:srgbClr val="00A7FF"/>
              </a:buClr>
              <a:defRPr/>
            </a:pPr>
            <a:r>
              <a:rPr kumimoji="0" lang="en-US" sz="25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Retailers lack real-time inventory accuracy </a:t>
            </a:r>
            <a:br>
              <a:rPr kumimoji="0" lang="en-US" sz="25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because they rely on manual counting and barcode scanning. </a:t>
            </a:r>
            <a:r>
              <a:rPr kumimoji="0" lang="en-US" sz="1800" b="1" i="0" u="none" strike="noStrike" kern="1200" cap="none" spc="0" normalizeH="0" baseline="0" noProof="0">
                <a:ln>
                  <a:noFill/>
                </a:ln>
                <a:solidFill>
                  <a:schemeClr val="bg1"/>
                </a:solidFill>
                <a:effectLst/>
                <a:uLnTx/>
                <a:uFillTx/>
                <a:latin typeface="Arial" panose="020B0604020202020204"/>
                <a:ea typeface="+mn-ea"/>
                <a:cs typeface="+mn-cs"/>
              </a:rPr>
              <a:t>  </a:t>
            </a:r>
          </a:p>
        </p:txBody>
      </p:sp>
      <p:pic>
        <p:nvPicPr>
          <p:cNvPr id="30" name="Picture 29">
            <a:extLst>
              <a:ext uri="{FF2B5EF4-FFF2-40B4-BE49-F238E27FC236}">
                <a16:creationId xmlns:a16="http://schemas.microsoft.com/office/drawing/2014/main" id="{E1C6DAAE-9E98-F82E-F26C-9112B7433E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1"/>
          <a:stretch/>
        </p:blipFill>
        <p:spPr>
          <a:xfrm>
            <a:off x="1229978" y="500297"/>
            <a:ext cx="10958847" cy="6357703"/>
          </a:xfrm>
          <a:prstGeom prst="rect">
            <a:avLst/>
          </a:prstGeom>
        </p:spPr>
      </p:pic>
      <p:grpSp>
        <p:nvGrpSpPr>
          <p:cNvPr id="10" name="Group 9">
            <a:extLst>
              <a:ext uri="{FF2B5EF4-FFF2-40B4-BE49-F238E27FC236}">
                <a16:creationId xmlns:a16="http://schemas.microsoft.com/office/drawing/2014/main" id="{A9990DCE-ED77-32F4-E15C-E09896533AD0}"/>
              </a:ext>
            </a:extLst>
          </p:cNvPr>
          <p:cNvGrpSpPr/>
          <p:nvPr/>
        </p:nvGrpSpPr>
        <p:grpSpPr>
          <a:xfrm>
            <a:off x="457078" y="3627056"/>
            <a:ext cx="5508824" cy="327695"/>
            <a:chOff x="317087" y="2675257"/>
            <a:chExt cx="7180655" cy="327695"/>
          </a:xfrm>
        </p:grpSpPr>
        <p:pic>
          <p:nvPicPr>
            <p:cNvPr id="11" name="Picture 10" descr="Shape&#10;&#10;Description automatically generated with low confidence">
              <a:extLst>
                <a:ext uri="{FF2B5EF4-FFF2-40B4-BE49-F238E27FC236}">
                  <a16:creationId xmlns:a16="http://schemas.microsoft.com/office/drawing/2014/main" id="{723FA086-8CEC-7AA7-9604-BE9FB471A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812013" y="-639175"/>
              <a:ext cx="327694" cy="6956560"/>
            </a:xfrm>
            <a:prstGeom prst="rect">
              <a:avLst/>
            </a:prstGeom>
          </p:spPr>
        </p:pic>
        <p:cxnSp>
          <p:nvCxnSpPr>
            <p:cNvPr id="12" name="Straight Connector 11">
              <a:extLst>
                <a:ext uri="{FF2B5EF4-FFF2-40B4-BE49-F238E27FC236}">
                  <a16:creationId xmlns:a16="http://schemas.microsoft.com/office/drawing/2014/main" id="{6506FEE2-E572-601D-1C6F-1432B48E1C1C}"/>
                </a:ext>
              </a:extLst>
            </p:cNvPr>
            <p:cNvCxnSpPr>
              <a:cxnSpLocks/>
            </p:cNvCxnSpPr>
            <p:nvPr/>
          </p:nvCxnSpPr>
          <p:spPr>
            <a:xfrm>
              <a:off x="317087" y="2675257"/>
              <a:ext cx="7180655"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C0218219-56CA-0973-461E-B0D60E12581E}"/>
              </a:ext>
            </a:extLst>
          </p:cNvPr>
          <p:cNvGrpSpPr/>
          <p:nvPr/>
        </p:nvGrpSpPr>
        <p:grpSpPr>
          <a:xfrm>
            <a:off x="457078" y="4251524"/>
            <a:ext cx="5193628" cy="327695"/>
            <a:chOff x="317087" y="2675257"/>
            <a:chExt cx="7137054" cy="327695"/>
          </a:xfrm>
        </p:grpSpPr>
        <p:pic>
          <p:nvPicPr>
            <p:cNvPr id="18" name="Picture 17" descr="Shape&#10;&#10;Description automatically generated with low confidence">
              <a:extLst>
                <a:ext uri="{FF2B5EF4-FFF2-40B4-BE49-F238E27FC236}">
                  <a16:creationId xmlns:a16="http://schemas.microsoft.com/office/drawing/2014/main" id="{9B58DAE2-DE67-A26F-1B94-4747F46B2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812013" y="-639175"/>
              <a:ext cx="327694" cy="6956560"/>
            </a:xfrm>
            <a:prstGeom prst="rect">
              <a:avLst/>
            </a:prstGeom>
          </p:spPr>
        </p:pic>
        <p:cxnSp>
          <p:nvCxnSpPr>
            <p:cNvPr id="19" name="Straight Connector 18">
              <a:extLst>
                <a:ext uri="{FF2B5EF4-FFF2-40B4-BE49-F238E27FC236}">
                  <a16:creationId xmlns:a16="http://schemas.microsoft.com/office/drawing/2014/main" id="{66604586-1D77-6D6E-2643-65C57DB1AB1D}"/>
                </a:ext>
              </a:extLst>
            </p:cNvPr>
            <p:cNvCxnSpPr>
              <a:cxnSpLocks/>
            </p:cNvCxnSpPr>
            <p:nvPr/>
          </p:nvCxnSpPr>
          <p:spPr>
            <a:xfrm>
              <a:off x="317087" y="2675257"/>
              <a:ext cx="7137054"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3030720E-51F5-7692-A98F-1141853A4243}"/>
              </a:ext>
            </a:extLst>
          </p:cNvPr>
          <p:cNvGrpSpPr/>
          <p:nvPr/>
        </p:nvGrpSpPr>
        <p:grpSpPr>
          <a:xfrm>
            <a:off x="457078" y="4864841"/>
            <a:ext cx="4114922" cy="327695"/>
            <a:chOff x="317087" y="2675257"/>
            <a:chExt cx="5770720" cy="327695"/>
          </a:xfrm>
        </p:grpSpPr>
        <p:pic>
          <p:nvPicPr>
            <p:cNvPr id="21" name="Picture 20" descr="Shape&#10;&#10;Description automatically generated with low confidence">
              <a:extLst>
                <a:ext uri="{FF2B5EF4-FFF2-40B4-BE49-F238E27FC236}">
                  <a16:creationId xmlns:a16="http://schemas.microsoft.com/office/drawing/2014/main" id="{92DBE111-80A0-FD5F-9FC3-A2E4FDB93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128846" y="43992"/>
              <a:ext cx="327694" cy="5590225"/>
            </a:xfrm>
            <a:prstGeom prst="rect">
              <a:avLst/>
            </a:prstGeom>
          </p:spPr>
        </p:pic>
        <p:cxnSp>
          <p:nvCxnSpPr>
            <p:cNvPr id="22" name="Straight Connector 21">
              <a:extLst>
                <a:ext uri="{FF2B5EF4-FFF2-40B4-BE49-F238E27FC236}">
                  <a16:creationId xmlns:a16="http://schemas.microsoft.com/office/drawing/2014/main" id="{7AB335E1-FDCA-E5A5-D048-39A1DA0DCAF3}"/>
                </a:ext>
              </a:extLst>
            </p:cNvPr>
            <p:cNvCxnSpPr>
              <a:cxnSpLocks/>
            </p:cNvCxnSpPr>
            <p:nvPr/>
          </p:nvCxnSpPr>
          <p:spPr>
            <a:xfrm>
              <a:off x="317087" y="2675257"/>
              <a:ext cx="5770720"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4EE9B4B9-6938-2080-D216-4DC66F1B52CC}"/>
              </a:ext>
            </a:extLst>
          </p:cNvPr>
          <p:cNvGrpSpPr/>
          <p:nvPr/>
        </p:nvGrpSpPr>
        <p:grpSpPr>
          <a:xfrm>
            <a:off x="457078" y="5489309"/>
            <a:ext cx="3071935" cy="327695"/>
            <a:chOff x="317087" y="2675257"/>
            <a:chExt cx="4317178" cy="327695"/>
          </a:xfrm>
        </p:grpSpPr>
        <p:pic>
          <p:nvPicPr>
            <p:cNvPr id="24" name="Picture 23" descr="Shape&#10;&#10;Description automatically generated with low confidence">
              <a:extLst>
                <a:ext uri="{FF2B5EF4-FFF2-40B4-BE49-F238E27FC236}">
                  <a16:creationId xmlns:a16="http://schemas.microsoft.com/office/drawing/2014/main" id="{642D7372-B8A0-E404-D089-0DE01719A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2402075" y="770763"/>
              <a:ext cx="327694" cy="4136684"/>
            </a:xfrm>
            <a:prstGeom prst="rect">
              <a:avLst/>
            </a:prstGeom>
          </p:spPr>
        </p:pic>
        <p:cxnSp>
          <p:nvCxnSpPr>
            <p:cNvPr id="26" name="Straight Connector 25">
              <a:extLst>
                <a:ext uri="{FF2B5EF4-FFF2-40B4-BE49-F238E27FC236}">
                  <a16:creationId xmlns:a16="http://schemas.microsoft.com/office/drawing/2014/main" id="{C41614C8-A702-7360-8E9E-0046B4BB5215}"/>
                </a:ext>
              </a:extLst>
            </p:cNvPr>
            <p:cNvCxnSpPr>
              <a:cxnSpLocks/>
            </p:cNvCxnSpPr>
            <p:nvPr/>
          </p:nvCxnSpPr>
          <p:spPr>
            <a:xfrm>
              <a:off x="317087" y="2675257"/>
              <a:ext cx="4317178"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sp>
        <p:nvSpPr>
          <p:cNvPr id="7" name="Title 2">
            <a:extLst>
              <a:ext uri="{FF2B5EF4-FFF2-40B4-BE49-F238E27FC236}">
                <a16:creationId xmlns:a16="http://schemas.microsoft.com/office/drawing/2014/main" id="{F0EF9CEF-8949-9FE2-7136-52F46E15AB5E}"/>
              </a:ext>
            </a:extLst>
          </p:cNvPr>
          <p:cNvSpPr txBox="1">
            <a:spLocks/>
          </p:cNvSpPr>
          <p:nvPr/>
        </p:nvSpPr>
        <p:spPr>
          <a:xfrm>
            <a:off x="457079" y="786999"/>
            <a:ext cx="3589668" cy="795321"/>
          </a:xfrm>
          <a:prstGeom prst="rect">
            <a:avLst/>
          </a:prstGeom>
          <a:ln>
            <a:noFill/>
          </a:ln>
        </p:spPr>
        <p:txBody>
          <a:bodyPr vert="horz" lIns="49078" tIns="49078" rIns="49078" bIns="49078" rtlCol="0" anchor="t" anchorCtr="0">
            <a:noAutofit/>
          </a:bodyPr>
          <a:lstStyle>
            <a:lvl1pPr algn="l" defTabSz="1340902" rtl="0" eaLnBrk="1" latinLnBrk="0" hangingPunct="1">
              <a:lnSpc>
                <a:spcPct val="100000"/>
              </a:lnSpc>
              <a:spcBef>
                <a:spcPct val="0"/>
              </a:spcBef>
              <a:buNone/>
              <a:defRPr sz="4105" kern="1200">
                <a:solidFill>
                  <a:schemeClr val="bg2"/>
                </a:solidFill>
                <a:latin typeface="+mj-lt"/>
                <a:ea typeface="+mj-ea"/>
                <a:cs typeface="+mj-cs"/>
              </a:defRPr>
            </a:lvl1pPr>
          </a:lstStyle>
          <a:p>
            <a:pPr marL="0" marR="0" lvl="0" indent="0" algn="l" defTabSz="913953"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B0F0"/>
              </a:solidFill>
              <a:effectLst/>
              <a:uLnTx/>
              <a:uFillTx/>
              <a:latin typeface="Arial" panose="020B0604020202020204"/>
              <a:ea typeface="+mj-ea"/>
              <a:cs typeface="+mj-cs"/>
              <a:sym typeface="Wingdings" panose="05000000000000000000" pitchFamily="2" charset="2"/>
            </a:endParaRPr>
          </a:p>
        </p:txBody>
      </p:sp>
      <p:sp>
        <p:nvSpPr>
          <p:cNvPr id="48" name="Text Placeholder 22">
            <a:extLst>
              <a:ext uri="{FF2B5EF4-FFF2-40B4-BE49-F238E27FC236}">
                <a16:creationId xmlns:a16="http://schemas.microsoft.com/office/drawing/2014/main" id="{4A72D263-6D4A-7A72-82BE-DDC2129E9BE1}"/>
              </a:ext>
            </a:extLst>
          </p:cNvPr>
          <p:cNvSpPr txBox="1">
            <a:spLocks/>
          </p:cNvSpPr>
          <p:nvPr/>
        </p:nvSpPr>
        <p:spPr>
          <a:xfrm>
            <a:off x="457078" y="3308641"/>
            <a:ext cx="5720697" cy="3328309"/>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1500"/>
              </a:spcAft>
              <a:buClr>
                <a:srgbClr val="000000"/>
              </a:buClr>
              <a:buSz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Increased counting errors of receivable goods impacts order fulfillment </a:t>
            </a:r>
          </a:p>
          <a:p>
            <a:pPr marL="0" marR="0" lvl="0" indent="0" algn="l" defTabSz="914126" rtl="0" eaLnBrk="1" fontAlgn="base" latinLnBrk="0" hangingPunct="1">
              <a:lnSpc>
                <a:spcPct val="100000"/>
              </a:lnSpc>
              <a:spcBef>
                <a:spcPts val="0"/>
              </a:spcBef>
              <a:spcAft>
                <a:spcPts val="1500"/>
              </a:spcAft>
              <a:buClr>
                <a:srgbClr val="000000"/>
              </a:buClr>
              <a:buSz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Difficulty reconciling what’s in store with what’s in inventory </a:t>
            </a:r>
            <a:b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system to maintain on-shelf availability</a:t>
            </a:r>
          </a:p>
          <a:p>
            <a:pPr marL="0" marR="0" lvl="0" indent="0" algn="l" defTabSz="914126" rtl="0" eaLnBrk="1" fontAlgn="base" latinLnBrk="0" hangingPunct="1">
              <a:lnSpc>
                <a:spcPct val="100000"/>
              </a:lnSpc>
              <a:spcBef>
                <a:spcPts val="0"/>
              </a:spcBef>
              <a:spcAft>
                <a:spcPts val="1500"/>
              </a:spcAft>
              <a:buClr>
                <a:srgbClr val="000000"/>
              </a:buClr>
              <a:buSz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Poorly printed barcodes waste time, impacting </a:t>
            </a:r>
            <a:b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customer experience</a:t>
            </a:r>
          </a:p>
          <a:p>
            <a:pPr marL="0" marR="0" lvl="0" indent="0" algn="l" defTabSz="914126" rtl="0" eaLnBrk="1" fontAlgn="base" latinLnBrk="0" hangingPunct="1">
              <a:lnSpc>
                <a:spcPct val="100000"/>
              </a:lnSpc>
              <a:spcBef>
                <a:spcPts val="0"/>
              </a:spcBef>
              <a:spcAft>
                <a:spcPts val="1500"/>
              </a:spcAft>
              <a:buClr>
                <a:srgbClr val="000000"/>
              </a:buClr>
              <a:buSz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Increased rate of shrink and theft without </a:t>
            </a:r>
            <a:b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real-time inventory visibility</a:t>
            </a:r>
          </a:p>
          <a:p>
            <a:pPr marL="0" marR="0" lvl="0" indent="0" algn="l" defTabSz="914126" rtl="0" eaLnBrk="1" fontAlgn="base" latinLnBrk="0" hangingPunct="1">
              <a:lnSpc>
                <a:spcPct val="100000"/>
              </a:lnSpc>
              <a:spcBef>
                <a:spcPts val="0"/>
              </a:spcBef>
              <a:spcAft>
                <a:spcPts val="1500"/>
              </a:spcAft>
              <a:buClr>
                <a:srgbClr val="000000"/>
              </a:buClr>
              <a:buSz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Challenges meeting customer </a:t>
            </a:r>
            <a:b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expectations for items </a:t>
            </a:r>
            <a:b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fulfilled from  store</a:t>
            </a:r>
          </a:p>
        </p:txBody>
      </p:sp>
      <p:sp>
        <p:nvSpPr>
          <p:cNvPr id="6" name="Title 5">
            <a:extLst>
              <a:ext uri="{FF2B5EF4-FFF2-40B4-BE49-F238E27FC236}">
                <a16:creationId xmlns:a16="http://schemas.microsoft.com/office/drawing/2014/main" id="{6982E46F-A30A-D72D-7377-3B9324A823A3}"/>
              </a:ext>
            </a:extLst>
          </p:cNvPr>
          <p:cNvSpPr>
            <a:spLocks noGrp="1"/>
          </p:cNvSpPr>
          <p:nvPr>
            <p:ph type="title"/>
          </p:nvPr>
        </p:nvSpPr>
        <p:spPr>
          <a:xfrm>
            <a:off x="437200" y="551715"/>
            <a:ext cx="10503719" cy="921486"/>
          </a:xfrm>
        </p:spPr>
        <p:txBody>
          <a:bodyPr/>
          <a:lstStyle/>
          <a:p>
            <a:r>
              <a:rPr lang="en-US" sz="3000"/>
              <a:t>Challenges Persist </a:t>
            </a:r>
            <a:br>
              <a:rPr lang="en-US" sz="3000">
                <a:solidFill>
                  <a:srgbClr val="FF0000"/>
                </a:solidFill>
              </a:rPr>
            </a:br>
            <a:r>
              <a:rPr lang="en-US" sz="3000" b="1">
                <a:solidFill>
                  <a:srgbClr val="0073E6"/>
                </a:solidFill>
              </a:rPr>
              <a:t>Real-time inventory accuracy gaps</a:t>
            </a:r>
          </a:p>
        </p:txBody>
      </p:sp>
      <p:pic>
        <p:nvPicPr>
          <p:cNvPr id="2" name="Picture 1" descr="Shape&#10;&#10;Description automatically generated with low confidence">
            <a:extLst>
              <a:ext uri="{FF2B5EF4-FFF2-40B4-BE49-F238E27FC236}">
                <a16:creationId xmlns:a16="http://schemas.microsoft.com/office/drawing/2014/main" id="{B537F43B-092D-0F6D-131A-90B2251188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3599155" flipH="1">
            <a:off x="9094129" y="479567"/>
            <a:ext cx="327694" cy="3330465"/>
          </a:xfrm>
          <a:prstGeom prst="rect">
            <a:avLst/>
          </a:prstGeom>
        </p:spPr>
      </p:pic>
    </p:spTree>
    <p:extLst>
      <p:ext uri="{BB962C8B-B14F-4D97-AF65-F5344CB8AC3E}">
        <p14:creationId xmlns:p14="http://schemas.microsoft.com/office/powerpoint/2010/main" val="34226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BBA98-073E-1349-FE2D-5CA68109837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F6F8F37-4024-3E98-7932-BCFFFE816C05}"/>
              </a:ext>
            </a:extLst>
          </p:cNvPr>
          <p:cNvSpPr/>
          <p:nvPr/>
        </p:nvSpPr>
        <p:spPr>
          <a:xfrm>
            <a:off x="-34407" y="1628183"/>
            <a:ext cx="10552625" cy="1469854"/>
          </a:xfrm>
          <a:custGeom>
            <a:avLst/>
            <a:gdLst>
              <a:gd name="connsiteX0" fmla="*/ 0 w 7005672"/>
              <a:gd name="connsiteY0" fmla="*/ 0 h 1592344"/>
              <a:gd name="connsiteX1" fmla="*/ 7005672 w 7005672"/>
              <a:gd name="connsiteY1" fmla="*/ 0 h 1592344"/>
              <a:gd name="connsiteX2" fmla="*/ 7005672 w 7005672"/>
              <a:gd name="connsiteY2" fmla="*/ 1592344 h 1592344"/>
              <a:gd name="connsiteX3" fmla="*/ 0 w 7005672"/>
              <a:gd name="connsiteY3" fmla="*/ 1592344 h 1592344"/>
              <a:gd name="connsiteX4" fmla="*/ 0 w 7005672"/>
              <a:gd name="connsiteY4" fmla="*/ 0 h 1592344"/>
              <a:gd name="connsiteX0" fmla="*/ 0 w 8634447"/>
              <a:gd name="connsiteY0" fmla="*/ 0 h 1592344"/>
              <a:gd name="connsiteX1" fmla="*/ 8634447 w 8634447"/>
              <a:gd name="connsiteY1" fmla="*/ 0 h 1592344"/>
              <a:gd name="connsiteX2" fmla="*/ 700567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5843622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035351 w 8634447"/>
              <a:gd name="connsiteY2" fmla="*/ 1592344 h 1592344"/>
              <a:gd name="connsiteX3" fmla="*/ 0 w 8634447"/>
              <a:gd name="connsiteY3" fmla="*/ 1592344 h 1592344"/>
              <a:gd name="connsiteX4" fmla="*/ 0 w 8634447"/>
              <a:gd name="connsiteY4" fmla="*/ 0 h 1592344"/>
              <a:gd name="connsiteX0" fmla="*/ 0 w 8634447"/>
              <a:gd name="connsiteY0" fmla="*/ 0 h 1592344"/>
              <a:gd name="connsiteX1" fmla="*/ 8634447 w 8634447"/>
              <a:gd name="connsiteY1" fmla="*/ 0 h 1592344"/>
              <a:gd name="connsiteX2" fmla="*/ 6204958 w 8634447"/>
              <a:gd name="connsiteY2" fmla="*/ 1592344 h 1592344"/>
              <a:gd name="connsiteX3" fmla="*/ 0 w 8634447"/>
              <a:gd name="connsiteY3" fmla="*/ 1592344 h 1592344"/>
              <a:gd name="connsiteX4" fmla="*/ 0 w 8634447"/>
              <a:gd name="connsiteY4" fmla="*/ 0 h 1592344"/>
              <a:gd name="connsiteX0" fmla="*/ 0 w 10015527"/>
              <a:gd name="connsiteY0" fmla="*/ 9838 h 1592344"/>
              <a:gd name="connsiteX1" fmla="*/ 10015527 w 10015527"/>
              <a:gd name="connsiteY1" fmla="*/ 0 h 1592344"/>
              <a:gd name="connsiteX2" fmla="*/ 7586038 w 10015527"/>
              <a:gd name="connsiteY2" fmla="*/ 1592344 h 1592344"/>
              <a:gd name="connsiteX3" fmla="*/ 1381080 w 10015527"/>
              <a:gd name="connsiteY3" fmla="*/ 1592344 h 1592344"/>
              <a:gd name="connsiteX4" fmla="*/ 0 w 10015527"/>
              <a:gd name="connsiteY4" fmla="*/ 9838 h 1592344"/>
              <a:gd name="connsiteX0" fmla="*/ 8422 w 10023949"/>
              <a:gd name="connsiteY0" fmla="*/ 9838 h 1621856"/>
              <a:gd name="connsiteX1" fmla="*/ 10023949 w 10023949"/>
              <a:gd name="connsiteY1" fmla="*/ 0 h 1621856"/>
              <a:gd name="connsiteX2" fmla="*/ 7594460 w 10023949"/>
              <a:gd name="connsiteY2" fmla="*/ 1592344 h 1621856"/>
              <a:gd name="connsiteX3" fmla="*/ 0 w 10023949"/>
              <a:gd name="connsiteY3" fmla="*/ 1621856 h 1621856"/>
              <a:gd name="connsiteX4" fmla="*/ 8422 w 10023949"/>
              <a:gd name="connsiteY4" fmla="*/ 9838 h 1621856"/>
              <a:gd name="connsiteX0" fmla="*/ 299277 w 10314804"/>
              <a:gd name="connsiteY0" fmla="*/ 9838 h 1643319"/>
              <a:gd name="connsiteX1" fmla="*/ 10314804 w 10314804"/>
              <a:gd name="connsiteY1" fmla="*/ 0 h 1643319"/>
              <a:gd name="connsiteX2" fmla="*/ 7885315 w 10314804"/>
              <a:gd name="connsiteY2" fmla="*/ 1592344 h 1643319"/>
              <a:gd name="connsiteX3" fmla="*/ 0 w 10314804"/>
              <a:gd name="connsiteY3" fmla="*/ 1643319 h 1643319"/>
              <a:gd name="connsiteX4" fmla="*/ 299277 w 10314804"/>
              <a:gd name="connsiteY4" fmla="*/ 9838 h 1643319"/>
              <a:gd name="connsiteX0" fmla="*/ 8422 w 10314804"/>
              <a:gd name="connsiteY0" fmla="*/ 20570 h 1643319"/>
              <a:gd name="connsiteX1" fmla="*/ 10314804 w 10314804"/>
              <a:gd name="connsiteY1" fmla="*/ 0 h 1643319"/>
              <a:gd name="connsiteX2" fmla="*/ 7885315 w 10314804"/>
              <a:gd name="connsiteY2" fmla="*/ 1592344 h 1643319"/>
              <a:gd name="connsiteX3" fmla="*/ 0 w 10314804"/>
              <a:gd name="connsiteY3" fmla="*/ 1643319 h 1643319"/>
              <a:gd name="connsiteX4" fmla="*/ 8422 w 10314804"/>
              <a:gd name="connsiteY4" fmla="*/ 20570 h 1643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4804" h="1643319">
                <a:moveTo>
                  <a:pt x="8422" y="20570"/>
                </a:moveTo>
                <a:lnTo>
                  <a:pt x="10314804" y="0"/>
                </a:lnTo>
                <a:lnTo>
                  <a:pt x="7885315" y="1592344"/>
                </a:lnTo>
                <a:lnTo>
                  <a:pt x="0" y="1643319"/>
                </a:lnTo>
                <a:cubicBezTo>
                  <a:pt x="2807" y="1105980"/>
                  <a:pt x="5615" y="557909"/>
                  <a:pt x="8422" y="20570"/>
                </a:cubicBez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500" b="1">
                <a:solidFill>
                  <a:schemeClr val="bg1"/>
                </a:solidFill>
              </a:rPr>
              <a:t>Results You Can Expect </a:t>
            </a:r>
          </a:p>
          <a:p>
            <a:pPr>
              <a:spcBef>
                <a:spcPts val="0"/>
              </a:spcBef>
              <a:spcAft>
                <a:spcPts val="0"/>
              </a:spcAft>
            </a:pPr>
            <a:r>
              <a:rPr lang="en-US" kern="100">
                <a:solidFill>
                  <a:schemeClr val="bg1"/>
                </a:solidFill>
                <a:latin typeface="+mn-lt"/>
                <a:cs typeface="Times New Roman" panose="02020603050405020304" pitchFamily="18" charset="0"/>
              </a:rPr>
              <a:t>Deliver what customers want, when and where they want it with </a:t>
            </a:r>
            <a:br>
              <a:rPr lang="en-US" kern="100">
                <a:solidFill>
                  <a:schemeClr val="bg1"/>
                </a:solidFill>
                <a:latin typeface="+mn-lt"/>
                <a:cs typeface="Times New Roman" panose="02020603050405020304" pitchFamily="18" charset="0"/>
              </a:rPr>
            </a:br>
            <a:r>
              <a:rPr lang="en-US" kern="100">
                <a:solidFill>
                  <a:schemeClr val="bg1"/>
                </a:solidFill>
                <a:latin typeface="+mn-lt"/>
                <a:cs typeface="Times New Roman" panose="02020603050405020304" pitchFamily="18" charset="0"/>
              </a:rPr>
              <a:t>unmatched accuracy, in-store and online.</a:t>
            </a:r>
          </a:p>
        </p:txBody>
      </p:sp>
      <p:pic>
        <p:nvPicPr>
          <p:cNvPr id="2" name="Picture 1">
            <a:extLst>
              <a:ext uri="{FF2B5EF4-FFF2-40B4-BE49-F238E27FC236}">
                <a16:creationId xmlns:a16="http://schemas.microsoft.com/office/drawing/2014/main" id="{97270046-10B8-1499-C164-E5D5368CC9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28023" y="520457"/>
            <a:ext cx="10961560" cy="6337544"/>
          </a:xfrm>
          <a:prstGeom prst="rect">
            <a:avLst/>
          </a:prstGeom>
        </p:spPr>
      </p:pic>
      <p:sp>
        <p:nvSpPr>
          <p:cNvPr id="7" name="Title 2">
            <a:extLst>
              <a:ext uri="{FF2B5EF4-FFF2-40B4-BE49-F238E27FC236}">
                <a16:creationId xmlns:a16="http://schemas.microsoft.com/office/drawing/2014/main" id="{39EEE7CC-53B7-D577-0435-5ABBC7EF8B29}"/>
              </a:ext>
            </a:extLst>
          </p:cNvPr>
          <p:cNvSpPr txBox="1">
            <a:spLocks/>
          </p:cNvSpPr>
          <p:nvPr/>
        </p:nvSpPr>
        <p:spPr>
          <a:xfrm>
            <a:off x="457079" y="786999"/>
            <a:ext cx="3589668" cy="795321"/>
          </a:xfrm>
          <a:prstGeom prst="rect">
            <a:avLst/>
          </a:prstGeom>
          <a:ln>
            <a:noFill/>
          </a:ln>
        </p:spPr>
        <p:txBody>
          <a:bodyPr vert="horz" lIns="49078" tIns="49078" rIns="49078" bIns="49078" rtlCol="0" anchor="t" anchorCtr="0">
            <a:noAutofit/>
          </a:bodyPr>
          <a:lstStyle>
            <a:lvl1pPr algn="l" defTabSz="1340902" rtl="0" eaLnBrk="1" latinLnBrk="0" hangingPunct="1">
              <a:lnSpc>
                <a:spcPct val="100000"/>
              </a:lnSpc>
              <a:spcBef>
                <a:spcPct val="0"/>
              </a:spcBef>
              <a:buNone/>
              <a:defRPr sz="4105" kern="1200">
                <a:solidFill>
                  <a:schemeClr val="bg2"/>
                </a:solidFill>
                <a:latin typeface="+mj-lt"/>
                <a:ea typeface="+mj-ea"/>
                <a:cs typeface="+mj-cs"/>
              </a:defRPr>
            </a:lvl1pPr>
          </a:lstStyle>
          <a:p>
            <a:pPr marL="0" marR="0" lvl="0" indent="0" algn="l" defTabSz="913953"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B0F0"/>
              </a:solidFill>
              <a:effectLst/>
              <a:uLnTx/>
              <a:uFillTx/>
              <a:latin typeface="Arial" panose="020B0604020202020204"/>
              <a:ea typeface="+mj-ea"/>
              <a:cs typeface="+mj-cs"/>
              <a:sym typeface="Wingdings" panose="05000000000000000000" pitchFamily="2" charset="2"/>
            </a:endParaRPr>
          </a:p>
        </p:txBody>
      </p:sp>
      <p:pic>
        <p:nvPicPr>
          <p:cNvPr id="5" name="Picture 4" descr="Shape&#10;&#10;Description automatically generated with low confidence">
            <a:extLst>
              <a:ext uri="{FF2B5EF4-FFF2-40B4-BE49-F238E27FC236}">
                <a16:creationId xmlns:a16="http://schemas.microsoft.com/office/drawing/2014/main" id="{FCCED8F9-0635-95BD-61DB-E37FB0DCB3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3604987" flipH="1">
            <a:off x="8962790" y="379171"/>
            <a:ext cx="327694" cy="3732217"/>
          </a:xfrm>
          <a:prstGeom prst="rect">
            <a:avLst/>
          </a:prstGeom>
        </p:spPr>
      </p:pic>
      <p:sp>
        <p:nvSpPr>
          <p:cNvPr id="9" name="Text Placeholder 2">
            <a:extLst>
              <a:ext uri="{FF2B5EF4-FFF2-40B4-BE49-F238E27FC236}">
                <a16:creationId xmlns:a16="http://schemas.microsoft.com/office/drawing/2014/main" id="{2542605B-9372-F00C-3EC8-4DD50E94B2FB}"/>
              </a:ext>
            </a:extLst>
          </p:cNvPr>
          <p:cNvSpPr txBox="1">
            <a:spLocks/>
          </p:cNvSpPr>
          <p:nvPr/>
        </p:nvSpPr>
        <p:spPr>
          <a:xfrm>
            <a:off x="223340" y="940665"/>
            <a:ext cx="11225908" cy="36576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auto">
              <a:spcAft>
                <a:spcPts val="0"/>
              </a:spcAft>
              <a:buNone/>
            </a:pPr>
            <a:endParaRPr lang="en-US"/>
          </a:p>
        </p:txBody>
      </p:sp>
      <p:sp>
        <p:nvSpPr>
          <p:cNvPr id="33" name="Title 32">
            <a:extLst>
              <a:ext uri="{FF2B5EF4-FFF2-40B4-BE49-F238E27FC236}">
                <a16:creationId xmlns:a16="http://schemas.microsoft.com/office/drawing/2014/main" id="{8F8C55D4-0644-2F12-D015-B978FC562183}"/>
              </a:ext>
            </a:extLst>
          </p:cNvPr>
          <p:cNvSpPr>
            <a:spLocks noGrp="1"/>
          </p:cNvSpPr>
          <p:nvPr>
            <p:ph type="title"/>
          </p:nvPr>
        </p:nvSpPr>
        <p:spPr>
          <a:xfrm>
            <a:off x="457083" y="547544"/>
            <a:ext cx="10503719" cy="365760"/>
          </a:xfrm>
        </p:spPr>
        <p:txBody>
          <a:bodyPr/>
          <a:lstStyle/>
          <a:p>
            <a:r>
              <a:rPr lang="en-US" sz="3000"/>
              <a:t>Inventory Accuracy and Stock Management </a:t>
            </a:r>
            <a:br>
              <a:rPr lang="en-US" sz="3000">
                <a:solidFill>
                  <a:srgbClr val="FF0000"/>
                </a:solidFill>
              </a:rPr>
            </a:br>
            <a:r>
              <a:rPr lang="en-US" sz="3000" b="1">
                <a:solidFill>
                  <a:srgbClr val="0073E6"/>
                </a:solidFill>
              </a:rPr>
              <a:t>A proven solution</a:t>
            </a:r>
            <a:endParaRPr lang="en-US" sz="3000">
              <a:solidFill>
                <a:srgbClr val="0073E6"/>
              </a:solidFill>
            </a:endParaRPr>
          </a:p>
        </p:txBody>
      </p:sp>
      <p:grpSp>
        <p:nvGrpSpPr>
          <p:cNvPr id="34" name="Group 33">
            <a:extLst>
              <a:ext uri="{FF2B5EF4-FFF2-40B4-BE49-F238E27FC236}">
                <a16:creationId xmlns:a16="http://schemas.microsoft.com/office/drawing/2014/main" id="{31D29231-5C83-4E42-4B1D-689A7CA8D2C4}"/>
              </a:ext>
            </a:extLst>
          </p:cNvPr>
          <p:cNvGrpSpPr/>
          <p:nvPr/>
        </p:nvGrpSpPr>
        <p:grpSpPr>
          <a:xfrm>
            <a:off x="457078" y="3935416"/>
            <a:ext cx="4427156" cy="327695"/>
            <a:chOff x="317087" y="2675257"/>
            <a:chExt cx="7180655" cy="327695"/>
          </a:xfrm>
        </p:grpSpPr>
        <p:pic>
          <p:nvPicPr>
            <p:cNvPr id="35" name="Picture 34" descr="Shape&#10;&#10;Description automatically generated with low confidence">
              <a:extLst>
                <a:ext uri="{FF2B5EF4-FFF2-40B4-BE49-F238E27FC236}">
                  <a16:creationId xmlns:a16="http://schemas.microsoft.com/office/drawing/2014/main" id="{13D38DD0-979B-9A66-1664-2333B79F6F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812013" y="-639175"/>
              <a:ext cx="327694" cy="6956560"/>
            </a:xfrm>
            <a:prstGeom prst="rect">
              <a:avLst/>
            </a:prstGeom>
          </p:spPr>
        </p:pic>
        <p:cxnSp>
          <p:nvCxnSpPr>
            <p:cNvPr id="36" name="Straight Connector 35">
              <a:extLst>
                <a:ext uri="{FF2B5EF4-FFF2-40B4-BE49-F238E27FC236}">
                  <a16:creationId xmlns:a16="http://schemas.microsoft.com/office/drawing/2014/main" id="{CE9AB777-9411-64F9-8993-DF6C456162CF}"/>
                </a:ext>
              </a:extLst>
            </p:cNvPr>
            <p:cNvCxnSpPr>
              <a:cxnSpLocks/>
            </p:cNvCxnSpPr>
            <p:nvPr/>
          </p:nvCxnSpPr>
          <p:spPr>
            <a:xfrm>
              <a:off x="317087" y="2675257"/>
              <a:ext cx="7180655"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A4F14B0F-FAAF-4DB9-E0D0-4E1C3C826B79}"/>
              </a:ext>
            </a:extLst>
          </p:cNvPr>
          <p:cNvGrpSpPr/>
          <p:nvPr/>
        </p:nvGrpSpPr>
        <p:grpSpPr>
          <a:xfrm>
            <a:off x="457078" y="4696086"/>
            <a:ext cx="4427156" cy="327695"/>
            <a:chOff x="317087" y="2675257"/>
            <a:chExt cx="7137054" cy="327695"/>
          </a:xfrm>
        </p:grpSpPr>
        <p:pic>
          <p:nvPicPr>
            <p:cNvPr id="38" name="Picture 37" descr="Shape&#10;&#10;Description automatically generated with low confidence">
              <a:extLst>
                <a:ext uri="{FF2B5EF4-FFF2-40B4-BE49-F238E27FC236}">
                  <a16:creationId xmlns:a16="http://schemas.microsoft.com/office/drawing/2014/main" id="{00BE8910-94F2-9B97-76CC-25F61083E8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812013" y="-639175"/>
              <a:ext cx="327694" cy="6956560"/>
            </a:xfrm>
            <a:prstGeom prst="rect">
              <a:avLst/>
            </a:prstGeom>
          </p:spPr>
        </p:pic>
        <p:cxnSp>
          <p:nvCxnSpPr>
            <p:cNvPr id="39" name="Straight Connector 38">
              <a:extLst>
                <a:ext uri="{FF2B5EF4-FFF2-40B4-BE49-F238E27FC236}">
                  <a16:creationId xmlns:a16="http://schemas.microsoft.com/office/drawing/2014/main" id="{0E3234B8-D801-8AC4-31D1-A65832505CF1}"/>
                </a:ext>
              </a:extLst>
            </p:cNvPr>
            <p:cNvCxnSpPr>
              <a:cxnSpLocks/>
            </p:cNvCxnSpPr>
            <p:nvPr/>
          </p:nvCxnSpPr>
          <p:spPr>
            <a:xfrm>
              <a:off x="317087" y="2675257"/>
              <a:ext cx="7137054"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sp>
        <p:nvSpPr>
          <p:cNvPr id="46" name="Text Placeholder 22">
            <a:extLst>
              <a:ext uri="{FF2B5EF4-FFF2-40B4-BE49-F238E27FC236}">
                <a16:creationId xmlns:a16="http://schemas.microsoft.com/office/drawing/2014/main" id="{F5ED5090-B688-D3A5-DED5-63D43C5F2F68}"/>
              </a:ext>
            </a:extLst>
          </p:cNvPr>
          <p:cNvSpPr txBox="1">
            <a:spLocks/>
          </p:cNvSpPr>
          <p:nvPr/>
        </p:nvSpPr>
        <p:spPr>
          <a:xfrm>
            <a:off x="502515" y="3308642"/>
            <a:ext cx="4286398" cy="276236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rgbClr val="0272E7"/>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base" latinLnBrk="0" hangingPunct="1">
              <a:lnSpc>
                <a:spcPct val="100000"/>
              </a:lnSpc>
              <a:spcBef>
                <a:spcPts val="0"/>
              </a:spcBef>
              <a:spcAft>
                <a:spcPts val="2500"/>
              </a:spcAft>
              <a:buClr>
                <a:srgbClr val="00BCF3"/>
              </a:buClr>
              <a:buSz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Increase inventory visibility to instantly locate SKUs and improve on-shelf and online availability</a:t>
            </a:r>
          </a:p>
          <a:p>
            <a:pPr marL="0" marR="0" lvl="0" indent="0" algn="l" defTabSz="914126" rtl="0" eaLnBrk="1" fontAlgn="base" latinLnBrk="0" hangingPunct="1">
              <a:lnSpc>
                <a:spcPct val="100000"/>
              </a:lnSpc>
              <a:spcBef>
                <a:spcPts val="0"/>
              </a:spcBef>
              <a:spcAft>
                <a:spcPts val="2500"/>
              </a:spcAft>
              <a:buClr>
                <a:srgbClr val="00BCF3"/>
              </a:buClr>
              <a:buSz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Ensure that inventory systems match </a:t>
            </a:r>
            <a:b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in-store realities</a:t>
            </a:r>
          </a:p>
          <a:p>
            <a:pPr marL="9525" marR="0" lvl="0" indent="0" algn="l" defTabSz="914126" rtl="0" eaLnBrk="1" fontAlgn="base" latinLnBrk="0" hangingPunct="1">
              <a:lnSpc>
                <a:spcPct val="100000"/>
              </a:lnSpc>
              <a:spcBef>
                <a:spcPts val="0"/>
              </a:spcBef>
              <a:spcAft>
                <a:spcPts val="2500"/>
              </a:spcAft>
              <a:buClr>
                <a:srgbClr val="00BCF3"/>
              </a:buClr>
              <a:buSz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Free associates to spend more time </a:t>
            </a:r>
            <a:b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with customers</a:t>
            </a:r>
          </a:p>
          <a:p>
            <a:pPr marL="9525" marR="0" lvl="0" indent="0" algn="l" defTabSz="914126" rtl="0" eaLnBrk="1" fontAlgn="base" latinLnBrk="0" hangingPunct="1">
              <a:lnSpc>
                <a:spcPct val="100000"/>
              </a:lnSpc>
              <a:spcBef>
                <a:spcPts val="0"/>
              </a:spcBef>
              <a:spcAft>
                <a:spcPts val="2500"/>
              </a:spcAft>
              <a:buClr>
                <a:srgbClr val="00BCF3"/>
              </a:buClr>
              <a:buSz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Reduce rates of shrink and theft </a:t>
            </a:r>
            <a:b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across the store</a:t>
            </a:r>
          </a:p>
        </p:txBody>
      </p:sp>
      <p:grpSp>
        <p:nvGrpSpPr>
          <p:cNvPr id="47" name="Group 46">
            <a:extLst>
              <a:ext uri="{FF2B5EF4-FFF2-40B4-BE49-F238E27FC236}">
                <a16:creationId xmlns:a16="http://schemas.microsoft.com/office/drawing/2014/main" id="{9E935513-CC3E-2B40-EB86-837D5F264002}"/>
              </a:ext>
            </a:extLst>
          </p:cNvPr>
          <p:cNvGrpSpPr/>
          <p:nvPr/>
        </p:nvGrpSpPr>
        <p:grpSpPr>
          <a:xfrm>
            <a:off x="457078" y="5460137"/>
            <a:ext cx="2967058" cy="327694"/>
            <a:chOff x="317087" y="2675257"/>
            <a:chExt cx="5740550" cy="327694"/>
          </a:xfrm>
        </p:grpSpPr>
        <p:pic>
          <p:nvPicPr>
            <p:cNvPr id="48" name="Picture 47" descr="Shape&#10;&#10;Description automatically generated with low confidence">
              <a:extLst>
                <a:ext uri="{FF2B5EF4-FFF2-40B4-BE49-F238E27FC236}">
                  <a16:creationId xmlns:a16="http://schemas.microsoft.com/office/drawing/2014/main" id="{8BC2DFE8-B259-E3DB-3FC1-0D7503B7DD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45"/>
            <a:stretch/>
          </p:blipFill>
          <p:spPr>
            <a:xfrm rot="16200000" flipH="1">
              <a:off x="3113762" y="59076"/>
              <a:ext cx="327694" cy="5560056"/>
            </a:xfrm>
            <a:prstGeom prst="rect">
              <a:avLst/>
            </a:prstGeom>
          </p:spPr>
        </p:pic>
        <p:cxnSp>
          <p:nvCxnSpPr>
            <p:cNvPr id="49" name="Straight Connector 48">
              <a:extLst>
                <a:ext uri="{FF2B5EF4-FFF2-40B4-BE49-F238E27FC236}">
                  <a16:creationId xmlns:a16="http://schemas.microsoft.com/office/drawing/2014/main" id="{0C5B9E48-8004-97B2-47C6-23804815E728}"/>
                </a:ext>
              </a:extLst>
            </p:cNvPr>
            <p:cNvCxnSpPr>
              <a:cxnSpLocks/>
            </p:cNvCxnSpPr>
            <p:nvPr/>
          </p:nvCxnSpPr>
          <p:spPr>
            <a:xfrm>
              <a:off x="317087" y="2675257"/>
              <a:ext cx="5740549" cy="0"/>
            </a:xfrm>
            <a:prstGeom prst="line">
              <a:avLst/>
            </a:prstGeom>
            <a:ln>
              <a:solidFill>
                <a:srgbClr val="0991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785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8AA3-5780-594C-5845-32A4F7EE482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0D9E55B-809B-8224-6101-B5C255D6ACC4}"/>
              </a:ext>
            </a:extLst>
          </p:cNvPr>
          <p:cNvSpPr/>
          <p:nvPr/>
        </p:nvSpPr>
        <p:spPr>
          <a:xfrm>
            <a:off x="6705198" y="4186407"/>
            <a:ext cx="5483627" cy="2774025"/>
          </a:xfrm>
          <a:prstGeom prst="rect">
            <a:avLst/>
          </a:prstGeom>
          <a:solidFill>
            <a:schemeClr val="bg1"/>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C624A80-60D0-7E09-D36E-92D259D12660}"/>
              </a:ext>
            </a:extLst>
          </p:cNvPr>
          <p:cNvSpPr/>
          <p:nvPr/>
        </p:nvSpPr>
        <p:spPr>
          <a:xfrm>
            <a:off x="8121830" y="480184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7A195EF-35DD-821E-D1DC-3DDE9658D847}"/>
              </a:ext>
            </a:extLst>
          </p:cNvPr>
          <p:cNvSpPr/>
          <p:nvPr/>
        </p:nvSpPr>
        <p:spPr>
          <a:xfrm>
            <a:off x="10128015" y="480184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D2843E-C20E-7E31-42D8-7374B7054005}"/>
              </a:ext>
            </a:extLst>
          </p:cNvPr>
          <p:cNvSpPr/>
          <p:nvPr/>
        </p:nvSpPr>
        <p:spPr>
          <a:xfrm>
            <a:off x="6705198" y="4186408"/>
            <a:ext cx="5483627" cy="477791"/>
          </a:xfrm>
          <a:prstGeom prst="rect">
            <a:avLst/>
          </a:prstGeom>
          <a:solidFill>
            <a:srgbClr val="0073E6"/>
          </a:solidFill>
          <a:ln>
            <a:noFill/>
          </a:ln>
          <a:effectLst>
            <a:outerShdw blurRad="342900" dist="190500" dir="744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E88B454-8536-9B27-47F4-45676108D334}"/>
              </a:ext>
            </a:extLst>
          </p:cNvPr>
          <p:cNvSpPr txBox="1">
            <a:spLocks/>
          </p:cNvSpPr>
          <p:nvPr/>
        </p:nvSpPr>
        <p:spPr>
          <a:xfrm>
            <a:off x="432182" y="467252"/>
            <a:ext cx="5017047" cy="1383849"/>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000" b="1">
                <a:solidFill>
                  <a:srgbClr val="0073E6"/>
                </a:solidFill>
                <a:latin typeface="Arial" panose="020B0604020202020204"/>
              </a:rPr>
              <a:t>Solution at Work</a:t>
            </a:r>
          </a:p>
          <a:p>
            <a:r>
              <a:rPr lang="en-US" sz="3000"/>
              <a:t>Inventory accuracy and greater productivity with RFID</a:t>
            </a:r>
          </a:p>
        </p:txBody>
      </p:sp>
      <p:sp>
        <p:nvSpPr>
          <p:cNvPr id="4" name="TextBox 3">
            <a:extLst>
              <a:ext uri="{FF2B5EF4-FFF2-40B4-BE49-F238E27FC236}">
                <a16:creationId xmlns:a16="http://schemas.microsoft.com/office/drawing/2014/main" id="{C941B450-BBA7-0680-FC6C-2AF06E276F55}"/>
              </a:ext>
            </a:extLst>
          </p:cNvPr>
          <p:cNvSpPr txBox="1"/>
          <p:nvPr/>
        </p:nvSpPr>
        <p:spPr>
          <a:xfrm>
            <a:off x="-993422" y="1422400"/>
            <a:ext cx="0" cy="0"/>
          </a:xfrm>
          <a:prstGeom prst="rect">
            <a:avLst/>
          </a:prstGeom>
          <a:noFill/>
        </p:spPr>
        <p:txBody>
          <a:bodyPr wrap="none" lIns="0" tIns="0" rIns="0" bIns="0" rtlCol="0">
            <a:noAutofit/>
          </a:bodyPr>
          <a:lstStyle/>
          <a:p>
            <a:pPr algn="l"/>
            <a:endParaRPr lang="en-US" err="1"/>
          </a:p>
        </p:txBody>
      </p:sp>
      <p:sp>
        <p:nvSpPr>
          <p:cNvPr id="9" name="TextBox 8">
            <a:extLst>
              <a:ext uri="{FF2B5EF4-FFF2-40B4-BE49-F238E27FC236}">
                <a16:creationId xmlns:a16="http://schemas.microsoft.com/office/drawing/2014/main" id="{8A308C1B-4DFD-EC8A-5DCC-CBB967A9B05A}"/>
              </a:ext>
            </a:extLst>
          </p:cNvPr>
          <p:cNvSpPr txBox="1"/>
          <p:nvPr/>
        </p:nvSpPr>
        <p:spPr>
          <a:xfrm>
            <a:off x="9509760" y="630936"/>
            <a:ext cx="0" cy="0"/>
          </a:xfrm>
          <a:prstGeom prst="rect">
            <a:avLst/>
          </a:prstGeom>
          <a:noFill/>
        </p:spPr>
        <p:txBody>
          <a:bodyPr wrap="none" lIns="0" tIns="0" rIns="0" bIns="0" rtlCol="0">
            <a:noAutofit/>
          </a:bodyPr>
          <a:lstStyle/>
          <a:p>
            <a:pPr algn="l"/>
            <a:endParaRPr lang="en-US" err="1"/>
          </a:p>
        </p:txBody>
      </p:sp>
      <p:grpSp>
        <p:nvGrpSpPr>
          <p:cNvPr id="27" name="Group 26">
            <a:extLst>
              <a:ext uri="{FF2B5EF4-FFF2-40B4-BE49-F238E27FC236}">
                <a16:creationId xmlns:a16="http://schemas.microsoft.com/office/drawing/2014/main" id="{242BBCB9-C5BC-79A0-E12B-9F7DBD1F7FEF}"/>
              </a:ext>
            </a:extLst>
          </p:cNvPr>
          <p:cNvGrpSpPr/>
          <p:nvPr/>
        </p:nvGrpSpPr>
        <p:grpSpPr>
          <a:xfrm>
            <a:off x="8249552" y="4933001"/>
            <a:ext cx="1655069" cy="1533526"/>
            <a:chOff x="8409618" y="4889500"/>
            <a:chExt cx="1655069" cy="1533526"/>
          </a:xfrm>
          <a:effectLst>
            <a:outerShdw blurRad="128909" dist="38100" dir="5400000" algn="t" rotWithShape="0">
              <a:prstClr val="black">
                <a:alpha val="31721"/>
              </a:prstClr>
            </a:outerShdw>
          </a:effectLst>
        </p:grpSpPr>
        <p:sp>
          <p:nvSpPr>
            <p:cNvPr id="8" name="Oval 7">
              <a:extLst>
                <a:ext uri="{FF2B5EF4-FFF2-40B4-BE49-F238E27FC236}">
                  <a16:creationId xmlns:a16="http://schemas.microsoft.com/office/drawing/2014/main" id="{B7FFE245-2630-DFB1-CE4C-94A8D1EB01AC}"/>
                </a:ext>
              </a:extLst>
            </p:cNvPr>
            <p:cNvSpPr/>
            <p:nvPr/>
          </p:nvSpPr>
          <p:spPr>
            <a:xfrm>
              <a:off x="8409618"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3C908F3D-440A-A5C4-5E83-82092A36BD04}"/>
                </a:ext>
              </a:extLst>
            </p:cNvPr>
            <p:cNvGrpSpPr/>
            <p:nvPr/>
          </p:nvGrpSpPr>
          <p:grpSpPr>
            <a:xfrm>
              <a:off x="8608122" y="5042761"/>
              <a:ext cx="1456565" cy="1149082"/>
              <a:chOff x="10484315" y="2266119"/>
              <a:chExt cx="1456565" cy="1149082"/>
            </a:xfrm>
          </p:grpSpPr>
          <p:sp>
            <p:nvSpPr>
              <p:cNvPr id="83" name="Title 1">
                <a:extLst>
                  <a:ext uri="{FF2B5EF4-FFF2-40B4-BE49-F238E27FC236}">
                    <a16:creationId xmlns:a16="http://schemas.microsoft.com/office/drawing/2014/main" id="{AE08BC38-918C-01E1-3F30-8D537B2D6007}"/>
                  </a:ext>
                </a:extLst>
              </p:cNvPr>
              <p:cNvSpPr txBox="1">
                <a:spLocks/>
              </p:cNvSpPr>
              <p:nvPr/>
            </p:nvSpPr>
            <p:spPr>
              <a:xfrm>
                <a:off x="10484315" y="2266119"/>
                <a:ext cx="1456565"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rgbClr val="0073E6"/>
                    </a:solidFill>
                    <a:sym typeface="Arial"/>
                  </a:rPr>
                  <a:t>80</a:t>
                </a:r>
                <a:r>
                  <a:rPr lang="en-US" sz="2400" b="1">
                    <a:solidFill>
                      <a:srgbClr val="0073E6"/>
                    </a:solidFill>
                    <a:sym typeface="Arial"/>
                  </a:rPr>
                  <a:t>%</a:t>
                </a:r>
                <a:endParaRPr lang="en-US" sz="2400" b="1">
                  <a:solidFill>
                    <a:srgbClr val="0073E6"/>
                  </a:solidFill>
                </a:endParaRPr>
              </a:p>
            </p:txBody>
          </p:sp>
          <p:sp>
            <p:nvSpPr>
              <p:cNvPr id="84" name="Title 1">
                <a:extLst>
                  <a:ext uri="{FF2B5EF4-FFF2-40B4-BE49-F238E27FC236}">
                    <a16:creationId xmlns:a16="http://schemas.microsoft.com/office/drawing/2014/main" id="{53F8E94F-D976-13B8-A99B-6097363DCF8D}"/>
                  </a:ext>
                </a:extLst>
              </p:cNvPr>
              <p:cNvSpPr txBox="1">
                <a:spLocks/>
              </p:cNvSpPr>
              <p:nvPr/>
            </p:nvSpPr>
            <p:spPr>
              <a:xfrm>
                <a:off x="10529614" y="2884900"/>
                <a:ext cx="1372670" cy="530301"/>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ct val="90000"/>
                  </a:lnSpc>
                </a:pPr>
                <a:r>
                  <a:rPr lang="en-US" sz="1200" b="1">
                    <a:solidFill>
                      <a:srgbClr val="0073E6"/>
                    </a:solidFill>
                    <a:effectLst/>
                    <a:latin typeface="Arial" panose="020B0604020202020204" pitchFamily="34" charset="0"/>
                    <a:cs typeface="Arial" panose="020B0604020202020204" pitchFamily="34" charset="0"/>
                  </a:rPr>
                  <a:t>increase in</a:t>
                </a:r>
                <a:br>
                  <a:rPr lang="en-US" sz="1200" b="1">
                    <a:solidFill>
                      <a:srgbClr val="0073E6"/>
                    </a:solidFill>
                    <a:effectLst/>
                    <a:latin typeface="Arial" panose="020B0604020202020204" pitchFamily="34" charset="0"/>
                    <a:cs typeface="Arial" panose="020B0604020202020204" pitchFamily="34" charset="0"/>
                  </a:rPr>
                </a:br>
                <a:r>
                  <a:rPr lang="en-US" sz="1200" b="1">
                    <a:solidFill>
                      <a:srgbClr val="0073E6"/>
                    </a:solidFill>
                    <a:effectLst/>
                    <a:latin typeface="Arial" panose="020B0604020202020204" pitchFamily="34" charset="0"/>
                    <a:cs typeface="Arial" panose="020B0604020202020204" pitchFamily="34" charset="0"/>
                  </a:rPr>
                  <a:t>order fulfillment productivity </a:t>
                </a:r>
              </a:p>
            </p:txBody>
          </p:sp>
        </p:grpSp>
      </p:grpSp>
      <p:sp>
        <p:nvSpPr>
          <p:cNvPr id="85" name="TextBox 84">
            <a:extLst>
              <a:ext uri="{FF2B5EF4-FFF2-40B4-BE49-F238E27FC236}">
                <a16:creationId xmlns:a16="http://schemas.microsoft.com/office/drawing/2014/main" id="{28C77E0F-7100-918F-465A-702970CDA488}"/>
              </a:ext>
            </a:extLst>
          </p:cNvPr>
          <p:cNvSpPr txBox="1"/>
          <p:nvPr/>
        </p:nvSpPr>
        <p:spPr>
          <a:xfrm>
            <a:off x="6881280" y="4246814"/>
            <a:ext cx="4329352" cy="391131"/>
          </a:xfrm>
          <a:prstGeom prst="rect">
            <a:avLst/>
          </a:prstGeom>
          <a:noFill/>
        </p:spPr>
        <p:txBody>
          <a:bodyPr wrap="none" lIns="0" tIns="0" rIns="0" bIns="0" rtlCol="0">
            <a:noAutofit/>
          </a:bodyPr>
          <a:lstStyle/>
          <a:p>
            <a:pPr algn="l"/>
            <a:r>
              <a:rPr lang="en-US" sz="2000" b="1">
                <a:solidFill>
                  <a:schemeClr val="bg1"/>
                </a:solidFill>
              </a:rPr>
              <a:t>Real Results Achieved with RFID </a:t>
            </a:r>
          </a:p>
        </p:txBody>
      </p:sp>
      <p:grpSp>
        <p:nvGrpSpPr>
          <p:cNvPr id="92" name="Group 91">
            <a:extLst>
              <a:ext uri="{FF2B5EF4-FFF2-40B4-BE49-F238E27FC236}">
                <a16:creationId xmlns:a16="http://schemas.microsoft.com/office/drawing/2014/main" id="{843DA160-B726-0783-CFA3-08278F05229C}"/>
              </a:ext>
            </a:extLst>
          </p:cNvPr>
          <p:cNvGrpSpPr/>
          <p:nvPr/>
        </p:nvGrpSpPr>
        <p:grpSpPr>
          <a:xfrm>
            <a:off x="1414495" y="3165379"/>
            <a:ext cx="2381142" cy="770743"/>
            <a:chOff x="734257" y="3188173"/>
            <a:chExt cx="2381142" cy="770743"/>
          </a:xfrm>
        </p:grpSpPr>
        <p:sp>
          <p:nvSpPr>
            <p:cNvPr id="12" name="Rounded Rectangle 11">
              <a:extLst>
                <a:ext uri="{FF2B5EF4-FFF2-40B4-BE49-F238E27FC236}">
                  <a16:creationId xmlns:a16="http://schemas.microsoft.com/office/drawing/2014/main" id="{175C801D-0C06-6FB9-AC42-9FE312BBD948}"/>
                </a:ext>
              </a:extLst>
            </p:cNvPr>
            <p:cNvSpPr/>
            <p:nvPr/>
          </p:nvSpPr>
          <p:spPr>
            <a:xfrm>
              <a:off x="1026244" y="3212573"/>
              <a:ext cx="2089155" cy="746343"/>
            </a:xfrm>
            <a:prstGeom prst="roundRect">
              <a:avLst>
                <a:gd name="adj" fmla="val 24189"/>
              </a:avLst>
            </a:prstGeom>
            <a:solidFill>
              <a:schemeClr val="bg1">
                <a:alpha val="20150"/>
              </a:schemeClr>
            </a:solidFill>
          </p:spPr>
          <p:txBody>
            <a:bodyPr wrap="square" lIns="91440" tIns="45720" rIns="365760" bIns="45720" anchor="t">
              <a:spAutoFit/>
            </a:bodyPr>
            <a:lstStyle/>
            <a:p>
              <a:r>
                <a:rPr lang="en-US" sz="1200">
                  <a:effectLst/>
                </a:rPr>
                <a:t>During manufacturing, an RFID tag is attached to product</a:t>
              </a:r>
            </a:p>
          </p:txBody>
        </p:sp>
        <p:sp>
          <p:nvSpPr>
            <p:cNvPr id="17" name="Rectangle 16">
              <a:extLst>
                <a:ext uri="{FF2B5EF4-FFF2-40B4-BE49-F238E27FC236}">
                  <a16:creationId xmlns:a16="http://schemas.microsoft.com/office/drawing/2014/main" id="{14B94B89-A24D-CA4C-CB14-60D9BED24425}"/>
                </a:ext>
              </a:extLst>
            </p:cNvPr>
            <p:cNvSpPr/>
            <p:nvPr/>
          </p:nvSpPr>
          <p:spPr>
            <a:xfrm>
              <a:off x="734257" y="3188173"/>
              <a:ext cx="532131" cy="707886"/>
            </a:xfrm>
            <a:prstGeom prst="rect">
              <a:avLst/>
            </a:prstGeom>
          </p:spPr>
          <p:txBody>
            <a:bodyPr wrap="square">
              <a:spAutoFit/>
            </a:bodyPr>
            <a:lstStyle/>
            <a:p>
              <a:r>
                <a:rPr lang="en-US" sz="4000" b="1">
                  <a:solidFill>
                    <a:srgbClr val="0073E6"/>
                  </a:solidFill>
                </a:rPr>
                <a:t>1</a:t>
              </a:r>
              <a:endParaRPr lang="en-US" sz="4000">
                <a:solidFill>
                  <a:srgbClr val="0073E6"/>
                </a:solidFill>
              </a:endParaRPr>
            </a:p>
          </p:txBody>
        </p:sp>
      </p:grpSp>
      <p:grpSp>
        <p:nvGrpSpPr>
          <p:cNvPr id="91" name="Group 90">
            <a:extLst>
              <a:ext uri="{FF2B5EF4-FFF2-40B4-BE49-F238E27FC236}">
                <a16:creationId xmlns:a16="http://schemas.microsoft.com/office/drawing/2014/main" id="{4895805E-9FF5-5248-AAFF-E75C6D951D8A}"/>
              </a:ext>
            </a:extLst>
          </p:cNvPr>
          <p:cNvGrpSpPr/>
          <p:nvPr/>
        </p:nvGrpSpPr>
        <p:grpSpPr>
          <a:xfrm>
            <a:off x="1800957" y="4402193"/>
            <a:ext cx="3177821" cy="707886"/>
            <a:chOff x="841362" y="5056878"/>
            <a:chExt cx="3177821" cy="707886"/>
          </a:xfrm>
        </p:grpSpPr>
        <p:sp>
          <p:nvSpPr>
            <p:cNvPr id="10" name="Rounded Rectangle 9">
              <a:extLst>
                <a:ext uri="{FF2B5EF4-FFF2-40B4-BE49-F238E27FC236}">
                  <a16:creationId xmlns:a16="http://schemas.microsoft.com/office/drawing/2014/main" id="{CAC0ACF9-681D-6B91-0D73-033A8C8CF2F4}"/>
                </a:ext>
              </a:extLst>
            </p:cNvPr>
            <p:cNvSpPr/>
            <p:nvPr/>
          </p:nvSpPr>
          <p:spPr>
            <a:xfrm>
              <a:off x="841362" y="5059778"/>
              <a:ext cx="3156638" cy="676656"/>
            </a:xfrm>
            <a:prstGeom prst="roundRect">
              <a:avLst>
                <a:gd name="adj" fmla="val 22378"/>
              </a:avLst>
            </a:prstGeom>
            <a:solidFill>
              <a:schemeClr val="bg1">
                <a:alpha val="31769"/>
              </a:schemeClr>
            </a:solidFill>
          </p:spPr>
          <p:txBody>
            <a:bodyPr wrap="square" rIns="457200">
              <a:spAutoFit/>
            </a:bodyPr>
            <a:lstStyle/>
            <a:p>
              <a:pPr algn="r">
                <a:lnSpc>
                  <a:spcPct val="90000"/>
                </a:lnSpc>
                <a:spcBef>
                  <a:spcPts val="0"/>
                </a:spcBef>
              </a:pPr>
              <a:r>
                <a:rPr lang="en-US" sz="1200"/>
                <a:t>RFID printers, labels and supplies</a:t>
              </a:r>
            </a:p>
            <a:p>
              <a:pPr algn="r">
                <a:lnSpc>
                  <a:spcPct val="90000"/>
                </a:lnSpc>
                <a:spcBef>
                  <a:spcPts val="0"/>
                </a:spcBef>
              </a:pPr>
              <a:r>
                <a:rPr lang="en-US" sz="1200"/>
                <a:t>enable on-the-spot printing for efficient and productive workflows </a:t>
              </a:r>
            </a:p>
          </p:txBody>
        </p:sp>
        <p:sp>
          <p:nvSpPr>
            <p:cNvPr id="18" name="Rectangle 17">
              <a:extLst>
                <a:ext uri="{FF2B5EF4-FFF2-40B4-BE49-F238E27FC236}">
                  <a16:creationId xmlns:a16="http://schemas.microsoft.com/office/drawing/2014/main" id="{409028CF-897D-E87D-3051-6672D5B113AD}"/>
                </a:ext>
              </a:extLst>
            </p:cNvPr>
            <p:cNvSpPr/>
            <p:nvPr/>
          </p:nvSpPr>
          <p:spPr>
            <a:xfrm>
              <a:off x="3487052" y="5056878"/>
              <a:ext cx="532131" cy="707886"/>
            </a:xfrm>
            <a:prstGeom prst="rect">
              <a:avLst/>
            </a:prstGeom>
          </p:spPr>
          <p:txBody>
            <a:bodyPr wrap="square">
              <a:spAutoFit/>
            </a:bodyPr>
            <a:lstStyle/>
            <a:p>
              <a:r>
                <a:rPr lang="en-US" sz="4000" b="1">
                  <a:solidFill>
                    <a:srgbClr val="0073E6"/>
                  </a:solidFill>
                </a:rPr>
                <a:t>4</a:t>
              </a:r>
              <a:endParaRPr lang="en-US" sz="4000">
                <a:solidFill>
                  <a:srgbClr val="0073E6"/>
                </a:solidFill>
              </a:endParaRPr>
            </a:p>
          </p:txBody>
        </p:sp>
      </p:grpSp>
      <p:grpSp>
        <p:nvGrpSpPr>
          <p:cNvPr id="69" name="Group 68">
            <a:extLst>
              <a:ext uri="{FF2B5EF4-FFF2-40B4-BE49-F238E27FC236}">
                <a16:creationId xmlns:a16="http://schemas.microsoft.com/office/drawing/2014/main" id="{DD777323-1AE5-4998-8901-91C019076864}"/>
              </a:ext>
            </a:extLst>
          </p:cNvPr>
          <p:cNvGrpSpPr/>
          <p:nvPr/>
        </p:nvGrpSpPr>
        <p:grpSpPr>
          <a:xfrm>
            <a:off x="6765255" y="2326265"/>
            <a:ext cx="3136930" cy="924906"/>
            <a:chOff x="5988432" y="1016751"/>
            <a:chExt cx="3136930" cy="924906"/>
          </a:xfrm>
        </p:grpSpPr>
        <p:sp>
          <p:nvSpPr>
            <p:cNvPr id="13" name="Rounded Rectangle 12">
              <a:extLst>
                <a:ext uri="{FF2B5EF4-FFF2-40B4-BE49-F238E27FC236}">
                  <a16:creationId xmlns:a16="http://schemas.microsoft.com/office/drawing/2014/main" id="{FFFC8605-1368-1E4B-512E-F0B06B72F904}"/>
                </a:ext>
              </a:extLst>
            </p:cNvPr>
            <p:cNvSpPr/>
            <p:nvPr/>
          </p:nvSpPr>
          <p:spPr>
            <a:xfrm>
              <a:off x="5988432" y="1074691"/>
              <a:ext cx="3136930" cy="866966"/>
            </a:xfrm>
            <a:prstGeom prst="roundRect">
              <a:avLst>
                <a:gd name="adj" fmla="val 21929"/>
              </a:avLst>
            </a:prstGeom>
            <a:solidFill>
              <a:schemeClr val="bg1">
                <a:alpha val="51000"/>
              </a:schemeClr>
            </a:solidFill>
          </p:spPr>
          <p:txBody>
            <a:bodyPr wrap="square" lIns="457200">
              <a:spAutoFit/>
            </a:bodyPr>
            <a:lstStyle/>
            <a:p>
              <a:pPr>
                <a:lnSpc>
                  <a:spcPct val="90000"/>
                </a:lnSpc>
              </a:pPr>
              <a:r>
                <a:rPr lang="en-US" sz="1200"/>
                <a:t>RFID handheld readers help achieve maximum visibility into the location of assets for improved inventory levels and just-in-time replenishment</a:t>
              </a:r>
            </a:p>
          </p:txBody>
        </p:sp>
        <p:sp>
          <p:nvSpPr>
            <p:cNvPr id="22" name="Rectangle 21">
              <a:extLst>
                <a:ext uri="{FF2B5EF4-FFF2-40B4-BE49-F238E27FC236}">
                  <a16:creationId xmlns:a16="http://schemas.microsoft.com/office/drawing/2014/main" id="{1F0E41DC-710D-D5FD-302D-B39969E63E50}"/>
                </a:ext>
              </a:extLst>
            </p:cNvPr>
            <p:cNvSpPr/>
            <p:nvPr/>
          </p:nvSpPr>
          <p:spPr>
            <a:xfrm>
              <a:off x="6024367" y="1016751"/>
              <a:ext cx="532131" cy="707886"/>
            </a:xfrm>
            <a:prstGeom prst="rect">
              <a:avLst/>
            </a:prstGeom>
          </p:spPr>
          <p:txBody>
            <a:bodyPr wrap="square">
              <a:spAutoFit/>
            </a:bodyPr>
            <a:lstStyle/>
            <a:p>
              <a:r>
                <a:rPr lang="en-US" sz="4000" b="1">
                  <a:solidFill>
                    <a:srgbClr val="0073E6"/>
                  </a:solidFill>
                </a:rPr>
                <a:t>2</a:t>
              </a:r>
              <a:endParaRPr lang="en-US" sz="4000">
                <a:solidFill>
                  <a:srgbClr val="0073E6"/>
                </a:solidFill>
              </a:endParaRPr>
            </a:p>
          </p:txBody>
        </p:sp>
      </p:grpSp>
      <p:grpSp>
        <p:nvGrpSpPr>
          <p:cNvPr id="90" name="Group 89">
            <a:extLst>
              <a:ext uri="{FF2B5EF4-FFF2-40B4-BE49-F238E27FC236}">
                <a16:creationId xmlns:a16="http://schemas.microsoft.com/office/drawing/2014/main" id="{8DA484F6-94A8-4351-0883-E9EBD3A0EA71}"/>
              </a:ext>
            </a:extLst>
          </p:cNvPr>
          <p:cNvGrpSpPr/>
          <p:nvPr/>
        </p:nvGrpSpPr>
        <p:grpSpPr>
          <a:xfrm>
            <a:off x="8003323" y="1140257"/>
            <a:ext cx="2957789" cy="900670"/>
            <a:chOff x="9355073" y="2209915"/>
            <a:chExt cx="2700402" cy="1018433"/>
          </a:xfrm>
        </p:grpSpPr>
        <p:sp>
          <p:nvSpPr>
            <p:cNvPr id="15" name="Rounded Rectangle 14">
              <a:extLst>
                <a:ext uri="{FF2B5EF4-FFF2-40B4-BE49-F238E27FC236}">
                  <a16:creationId xmlns:a16="http://schemas.microsoft.com/office/drawing/2014/main" id="{AA82B975-C3D1-F591-6FC7-63D257540D3A}"/>
                </a:ext>
              </a:extLst>
            </p:cNvPr>
            <p:cNvSpPr/>
            <p:nvPr/>
          </p:nvSpPr>
          <p:spPr>
            <a:xfrm>
              <a:off x="9355073" y="2280822"/>
              <a:ext cx="2670382" cy="947526"/>
            </a:xfrm>
            <a:prstGeom prst="roundRect">
              <a:avLst>
                <a:gd name="adj" fmla="val 11242"/>
              </a:avLst>
            </a:prstGeom>
            <a:solidFill>
              <a:schemeClr val="bg1">
                <a:alpha val="34000"/>
              </a:schemeClr>
            </a:solidFill>
          </p:spPr>
          <p:txBody>
            <a:bodyPr wrap="square" lIns="0" tIns="0" rIns="548640" bIns="45720" anchor="t">
              <a:spAutoFit/>
            </a:bodyPr>
            <a:lstStyle/>
            <a:p>
              <a:pPr algn="r"/>
              <a:r>
                <a:rPr lang="en-US" sz="1200"/>
                <a:t>RFID fixed readers increase visibility with automatic data capture, enabling fast and accurate e-commerce fulfillment</a:t>
              </a:r>
            </a:p>
          </p:txBody>
        </p:sp>
        <p:sp>
          <p:nvSpPr>
            <p:cNvPr id="30" name="Rectangle 29">
              <a:extLst>
                <a:ext uri="{FF2B5EF4-FFF2-40B4-BE49-F238E27FC236}">
                  <a16:creationId xmlns:a16="http://schemas.microsoft.com/office/drawing/2014/main" id="{F215F9B3-62D5-AE59-9C55-89D024609D8E}"/>
                </a:ext>
              </a:extLst>
            </p:cNvPr>
            <p:cNvSpPr/>
            <p:nvPr/>
          </p:nvSpPr>
          <p:spPr>
            <a:xfrm>
              <a:off x="11523344" y="2209915"/>
              <a:ext cx="532131" cy="800443"/>
            </a:xfrm>
            <a:prstGeom prst="rect">
              <a:avLst/>
            </a:prstGeom>
          </p:spPr>
          <p:txBody>
            <a:bodyPr wrap="square">
              <a:spAutoFit/>
            </a:bodyPr>
            <a:lstStyle/>
            <a:p>
              <a:r>
                <a:rPr lang="en-US" sz="4000" b="1">
                  <a:solidFill>
                    <a:srgbClr val="0073E6"/>
                  </a:solidFill>
                </a:rPr>
                <a:t>3</a:t>
              </a:r>
              <a:endParaRPr lang="en-US" sz="4000">
                <a:solidFill>
                  <a:srgbClr val="0073E6"/>
                </a:solidFill>
              </a:endParaRPr>
            </a:p>
          </p:txBody>
        </p:sp>
      </p:grpSp>
      <p:grpSp>
        <p:nvGrpSpPr>
          <p:cNvPr id="28" name="Group 27">
            <a:extLst>
              <a:ext uri="{FF2B5EF4-FFF2-40B4-BE49-F238E27FC236}">
                <a16:creationId xmlns:a16="http://schemas.microsoft.com/office/drawing/2014/main" id="{DDC3283E-0580-D971-0506-16A0D307EF3D}"/>
              </a:ext>
            </a:extLst>
          </p:cNvPr>
          <p:cNvGrpSpPr/>
          <p:nvPr/>
        </p:nvGrpSpPr>
        <p:grpSpPr>
          <a:xfrm>
            <a:off x="10256266" y="4924561"/>
            <a:ext cx="1533527" cy="2113222"/>
            <a:chOff x="10521557" y="4889500"/>
            <a:chExt cx="1533527" cy="2113222"/>
          </a:xfrm>
          <a:effectLst>
            <a:outerShdw blurRad="128909" dist="38100" dir="5400000" algn="t" rotWithShape="0">
              <a:prstClr val="black">
                <a:alpha val="31721"/>
              </a:prstClr>
            </a:outerShdw>
          </a:effectLst>
        </p:grpSpPr>
        <p:sp>
          <p:nvSpPr>
            <p:cNvPr id="74" name="TextBox 73">
              <a:extLst>
                <a:ext uri="{FF2B5EF4-FFF2-40B4-BE49-F238E27FC236}">
                  <a16:creationId xmlns:a16="http://schemas.microsoft.com/office/drawing/2014/main" id="{AF50F7A8-7ABC-0C71-3745-EB1C34B44688}"/>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19" name="TextBox 18">
              <a:extLst>
                <a:ext uri="{FF2B5EF4-FFF2-40B4-BE49-F238E27FC236}">
                  <a16:creationId xmlns:a16="http://schemas.microsoft.com/office/drawing/2014/main" id="{DC704137-8B63-96AE-FE1F-1DD47DC8C4E2}"/>
                </a:ext>
              </a:extLst>
            </p:cNvPr>
            <p:cNvSpPr txBox="1"/>
            <p:nvPr/>
          </p:nvSpPr>
          <p:spPr>
            <a:xfrm>
              <a:off x="11836044" y="7002722"/>
              <a:ext cx="0" cy="0"/>
            </a:xfrm>
            <a:prstGeom prst="rect">
              <a:avLst/>
            </a:prstGeom>
            <a:noFill/>
          </p:spPr>
          <p:txBody>
            <a:bodyPr wrap="none" lIns="0" tIns="0" rIns="0" bIns="0" rtlCol="0">
              <a:noAutofit/>
            </a:bodyPr>
            <a:lstStyle/>
            <a:p>
              <a:pPr algn="l"/>
              <a:endParaRPr lang="en-US" err="1"/>
            </a:p>
          </p:txBody>
        </p:sp>
        <p:sp>
          <p:nvSpPr>
            <p:cNvPr id="23" name="Oval 22">
              <a:extLst>
                <a:ext uri="{FF2B5EF4-FFF2-40B4-BE49-F238E27FC236}">
                  <a16:creationId xmlns:a16="http://schemas.microsoft.com/office/drawing/2014/main" id="{D758040B-FBC9-B6AB-F9ED-4F903B000F1A}"/>
                </a:ext>
              </a:extLst>
            </p:cNvPr>
            <p:cNvSpPr/>
            <p:nvPr/>
          </p:nvSpPr>
          <p:spPr>
            <a:xfrm>
              <a:off x="10521557"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D0078C58-10D7-2FCC-1378-472FD7E61F10}"/>
                </a:ext>
              </a:extLst>
            </p:cNvPr>
            <p:cNvGrpSpPr/>
            <p:nvPr/>
          </p:nvGrpSpPr>
          <p:grpSpPr>
            <a:xfrm>
              <a:off x="10860911" y="5051200"/>
              <a:ext cx="940042" cy="1048942"/>
              <a:chOff x="10595047" y="2328586"/>
              <a:chExt cx="940042" cy="1048942"/>
            </a:xfrm>
          </p:grpSpPr>
          <p:sp>
            <p:nvSpPr>
              <p:cNvPr id="87" name="Title 1">
                <a:extLst>
                  <a:ext uri="{FF2B5EF4-FFF2-40B4-BE49-F238E27FC236}">
                    <a16:creationId xmlns:a16="http://schemas.microsoft.com/office/drawing/2014/main" id="{F5DE8893-F9A4-5734-C3FB-1E3A199631AE}"/>
                  </a:ext>
                </a:extLst>
              </p:cNvPr>
              <p:cNvSpPr txBox="1">
                <a:spLocks/>
              </p:cNvSpPr>
              <p:nvPr/>
            </p:nvSpPr>
            <p:spPr>
              <a:xfrm>
                <a:off x="10595047" y="2328586"/>
                <a:ext cx="715589" cy="530301"/>
              </a:xfrm>
              <a:prstGeom prst="rect">
                <a:avLst/>
              </a:prstGeom>
              <a:effectLst>
                <a:glow rad="101600">
                  <a:schemeClr val="accent4">
                    <a:satMod val="175000"/>
                    <a:alpha val="40000"/>
                  </a:schemeClr>
                </a:glow>
              </a:effectLst>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gn="ctr"/>
                <a:r>
                  <a:rPr lang="en-US" sz="4400" b="1">
                    <a:solidFill>
                      <a:srgbClr val="0073E6"/>
                    </a:solidFill>
                    <a:sym typeface="Arial"/>
                  </a:rPr>
                  <a:t>5</a:t>
                </a:r>
                <a:r>
                  <a:rPr lang="en-US" sz="2400" b="1">
                    <a:solidFill>
                      <a:srgbClr val="0073E6"/>
                    </a:solidFill>
                    <a:sym typeface="Arial"/>
                  </a:rPr>
                  <a:t>%    </a:t>
                </a:r>
                <a:endParaRPr lang="en-US" sz="2400" b="1">
                  <a:solidFill>
                    <a:srgbClr val="0073E6"/>
                  </a:solidFill>
                </a:endParaRPr>
              </a:p>
            </p:txBody>
          </p:sp>
          <p:sp>
            <p:nvSpPr>
              <p:cNvPr id="88" name="Title 1">
                <a:extLst>
                  <a:ext uri="{FF2B5EF4-FFF2-40B4-BE49-F238E27FC236}">
                    <a16:creationId xmlns:a16="http://schemas.microsoft.com/office/drawing/2014/main" id="{4F399ED8-5DBD-9EE1-BBD9-E4B6A0F8DE7F}"/>
                  </a:ext>
                </a:extLst>
              </p:cNvPr>
              <p:cNvSpPr txBox="1">
                <a:spLocks/>
              </p:cNvSpPr>
              <p:nvPr/>
            </p:nvSpPr>
            <p:spPr>
              <a:xfrm>
                <a:off x="10665186" y="2948523"/>
                <a:ext cx="869903" cy="42900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ct val="90000"/>
                  </a:lnSpc>
                </a:pPr>
                <a:r>
                  <a:rPr lang="en-US" sz="1200" b="1">
                    <a:solidFill>
                      <a:srgbClr val="0073E6"/>
                    </a:solidFill>
                    <a:effectLst/>
                    <a:latin typeface="Arial" panose="020B0604020202020204" pitchFamily="34" charset="0"/>
                    <a:cs typeface="Arial" panose="020B0604020202020204" pitchFamily="34" charset="0"/>
                  </a:rPr>
                  <a:t>increase of store sales</a:t>
                </a:r>
              </a:p>
            </p:txBody>
          </p:sp>
        </p:grpSp>
      </p:grpSp>
      <p:grpSp>
        <p:nvGrpSpPr>
          <p:cNvPr id="56" name="Group 55">
            <a:extLst>
              <a:ext uri="{FF2B5EF4-FFF2-40B4-BE49-F238E27FC236}">
                <a16:creationId xmlns:a16="http://schemas.microsoft.com/office/drawing/2014/main" id="{F1F7A381-0E35-FAC4-5147-17F4B90EE212}"/>
              </a:ext>
            </a:extLst>
          </p:cNvPr>
          <p:cNvGrpSpPr/>
          <p:nvPr/>
        </p:nvGrpSpPr>
        <p:grpSpPr>
          <a:xfrm rot="12298199">
            <a:off x="1439336" y="2330616"/>
            <a:ext cx="872819" cy="868036"/>
            <a:chOff x="3910847" y="1744850"/>
            <a:chExt cx="872819" cy="868036"/>
          </a:xfrm>
        </p:grpSpPr>
        <p:sp>
          <p:nvSpPr>
            <p:cNvPr id="58" name="Oval 57">
              <a:extLst>
                <a:ext uri="{FF2B5EF4-FFF2-40B4-BE49-F238E27FC236}">
                  <a16:creationId xmlns:a16="http://schemas.microsoft.com/office/drawing/2014/main" id="{361802F8-99E8-EE8C-70DD-7DF5C505767D}"/>
                </a:ext>
              </a:extLst>
            </p:cNvPr>
            <p:cNvSpPr/>
            <p:nvPr/>
          </p:nvSpPr>
          <p:spPr>
            <a:xfrm>
              <a:off x="4190300" y="1744850"/>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2" name="Straight Connector 61">
              <a:extLst>
                <a:ext uri="{FF2B5EF4-FFF2-40B4-BE49-F238E27FC236}">
                  <a16:creationId xmlns:a16="http://schemas.microsoft.com/office/drawing/2014/main" id="{31E66880-FD8D-5DB7-FB90-1E2C37029732}"/>
                </a:ext>
              </a:extLst>
            </p:cNvPr>
            <p:cNvCxnSpPr>
              <a:cxnSpLocks/>
              <a:endCxn id="67" idx="1"/>
            </p:cNvCxnSpPr>
            <p:nvPr/>
          </p:nvCxnSpPr>
          <p:spPr>
            <a:xfrm rot="9301801" flipV="1">
              <a:off x="3910847" y="2026119"/>
              <a:ext cx="379405" cy="328409"/>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2A5B5B-FF19-93C8-03FA-E7DBD572AAD5}"/>
                </a:ext>
              </a:extLst>
            </p:cNvPr>
            <p:cNvCxnSpPr>
              <a:cxnSpLocks/>
              <a:stCxn id="58" idx="5"/>
            </p:cNvCxnSpPr>
            <p:nvPr/>
          </p:nvCxnSpPr>
          <p:spPr>
            <a:xfrm rot="9301801" flipV="1">
              <a:off x="4111695" y="2380867"/>
              <a:ext cx="629409" cy="70683"/>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C04F8F4E-1102-BA56-9810-EC42114440AF}"/>
                </a:ext>
              </a:extLst>
            </p:cNvPr>
            <p:cNvSpPr/>
            <p:nvPr/>
          </p:nvSpPr>
          <p:spPr>
            <a:xfrm>
              <a:off x="3964676" y="2386040"/>
              <a:ext cx="226846" cy="226846"/>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8" name="Oval 37">
            <a:extLst>
              <a:ext uri="{FF2B5EF4-FFF2-40B4-BE49-F238E27FC236}">
                <a16:creationId xmlns:a16="http://schemas.microsoft.com/office/drawing/2014/main" id="{755B6D0C-C454-04B9-A810-35B9C7C94F80}"/>
              </a:ext>
            </a:extLst>
          </p:cNvPr>
          <p:cNvSpPr/>
          <p:nvPr/>
        </p:nvSpPr>
        <p:spPr>
          <a:xfrm>
            <a:off x="6120984" y="4801849"/>
            <a:ext cx="1798820" cy="1798820"/>
          </a:xfrm>
          <a:prstGeom prst="ellipse">
            <a:avLst/>
          </a:prstGeom>
          <a:solidFill>
            <a:srgbClr val="88C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1FC2E55D-3F3D-2DBC-1D0F-C522F436CE4D}"/>
              </a:ext>
            </a:extLst>
          </p:cNvPr>
          <p:cNvGrpSpPr/>
          <p:nvPr/>
        </p:nvGrpSpPr>
        <p:grpSpPr>
          <a:xfrm>
            <a:off x="6243854" y="4933001"/>
            <a:ext cx="1644641" cy="1533526"/>
            <a:chOff x="6302320" y="4889500"/>
            <a:chExt cx="1644641" cy="1533526"/>
          </a:xfrm>
          <a:effectLst>
            <a:outerShdw blurRad="209094" dist="53286" algn="t" rotWithShape="0">
              <a:prstClr val="black">
                <a:alpha val="31191"/>
              </a:prstClr>
            </a:outerShdw>
          </a:effectLst>
        </p:grpSpPr>
        <p:sp>
          <p:nvSpPr>
            <p:cNvPr id="6" name="Oval 5">
              <a:extLst>
                <a:ext uri="{FF2B5EF4-FFF2-40B4-BE49-F238E27FC236}">
                  <a16:creationId xmlns:a16="http://schemas.microsoft.com/office/drawing/2014/main" id="{B4611689-C314-FF10-6029-89CEAF190AED}"/>
                </a:ext>
              </a:extLst>
            </p:cNvPr>
            <p:cNvSpPr/>
            <p:nvPr/>
          </p:nvSpPr>
          <p:spPr>
            <a:xfrm>
              <a:off x="6302320" y="4889500"/>
              <a:ext cx="1533527" cy="1533526"/>
            </a:xfrm>
            <a:prstGeom prst="ellipse">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309C3B6D-4C45-2CEC-F3C5-DFA649F51E17}"/>
                </a:ext>
              </a:extLst>
            </p:cNvPr>
            <p:cNvGrpSpPr/>
            <p:nvPr/>
          </p:nvGrpSpPr>
          <p:grpSpPr>
            <a:xfrm>
              <a:off x="6622595" y="5042761"/>
              <a:ext cx="1324366" cy="1079316"/>
              <a:chOff x="947780" y="1682837"/>
              <a:chExt cx="1324366" cy="1079316"/>
            </a:xfrm>
          </p:grpSpPr>
          <p:sp>
            <p:nvSpPr>
              <p:cNvPr id="80" name="Title 1">
                <a:extLst>
                  <a:ext uri="{FF2B5EF4-FFF2-40B4-BE49-F238E27FC236}">
                    <a16:creationId xmlns:a16="http://schemas.microsoft.com/office/drawing/2014/main" id="{68768889-DB3C-3AB4-C059-83ADCB615B36}"/>
                  </a:ext>
                </a:extLst>
              </p:cNvPr>
              <p:cNvSpPr txBox="1">
                <a:spLocks/>
              </p:cNvSpPr>
              <p:nvPr/>
            </p:nvSpPr>
            <p:spPr>
              <a:xfrm>
                <a:off x="954899" y="1682837"/>
                <a:ext cx="1317247" cy="835547"/>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4400" b="1">
                    <a:solidFill>
                      <a:srgbClr val="0073E6"/>
                    </a:solidFill>
                    <a:sym typeface="Arial"/>
                  </a:rPr>
                  <a:t>98</a:t>
                </a:r>
                <a:r>
                  <a:rPr lang="en-US" sz="2400" b="1">
                    <a:solidFill>
                      <a:srgbClr val="0073E6"/>
                    </a:solidFill>
                    <a:sym typeface="Arial"/>
                  </a:rPr>
                  <a:t>%</a:t>
                </a:r>
                <a:endParaRPr lang="en-US" sz="2400" b="1">
                  <a:solidFill>
                    <a:srgbClr val="0073E6"/>
                  </a:solidFill>
                </a:endParaRPr>
              </a:p>
            </p:txBody>
          </p:sp>
          <p:sp>
            <p:nvSpPr>
              <p:cNvPr id="81" name="Title 1">
                <a:extLst>
                  <a:ext uri="{FF2B5EF4-FFF2-40B4-BE49-F238E27FC236}">
                    <a16:creationId xmlns:a16="http://schemas.microsoft.com/office/drawing/2014/main" id="{B77D10CA-9CD0-E4E4-46A3-54AFEBCDB850}"/>
                  </a:ext>
                </a:extLst>
              </p:cNvPr>
              <p:cNvSpPr txBox="1">
                <a:spLocks/>
              </p:cNvSpPr>
              <p:nvPr/>
            </p:nvSpPr>
            <p:spPr>
              <a:xfrm>
                <a:off x="947780" y="2301758"/>
                <a:ext cx="1105608" cy="46039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1140"/>
                  </a:lnSpc>
                </a:pPr>
                <a:r>
                  <a:rPr lang="en-US" sz="1200" b="1">
                    <a:solidFill>
                      <a:srgbClr val="0073E6"/>
                    </a:solidFill>
                    <a:latin typeface="Arial" panose="020B0604020202020204" pitchFamily="34" charset="0"/>
                    <a:cs typeface="Arial" panose="020B0604020202020204" pitchFamily="34" charset="0"/>
                  </a:rPr>
                  <a:t>i</a:t>
                </a:r>
                <a:r>
                  <a:rPr lang="en-US" sz="1200" b="1">
                    <a:solidFill>
                      <a:srgbClr val="0073E6"/>
                    </a:solidFill>
                    <a:effectLst/>
                    <a:latin typeface="Arial" panose="020B0604020202020204" pitchFamily="34" charset="0"/>
                    <a:cs typeface="Arial" panose="020B0604020202020204" pitchFamily="34" charset="0"/>
                  </a:rPr>
                  <a:t>nventory accuracy </a:t>
                </a:r>
              </a:p>
            </p:txBody>
          </p:sp>
        </p:grpSp>
      </p:grpSp>
      <p:grpSp>
        <p:nvGrpSpPr>
          <p:cNvPr id="20" name="Group 19">
            <a:extLst>
              <a:ext uri="{FF2B5EF4-FFF2-40B4-BE49-F238E27FC236}">
                <a16:creationId xmlns:a16="http://schemas.microsoft.com/office/drawing/2014/main" id="{F5ABF619-A2A7-C066-809F-E2EFC5370E9D}"/>
              </a:ext>
            </a:extLst>
          </p:cNvPr>
          <p:cNvGrpSpPr/>
          <p:nvPr/>
        </p:nvGrpSpPr>
        <p:grpSpPr>
          <a:xfrm rot="14263391">
            <a:off x="6397848" y="1379790"/>
            <a:ext cx="755886" cy="1071537"/>
            <a:chOff x="4077611" y="2800505"/>
            <a:chExt cx="755886" cy="1071537"/>
          </a:xfrm>
        </p:grpSpPr>
        <p:sp>
          <p:nvSpPr>
            <p:cNvPr id="25" name="Oval 24">
              <a:extLst>
                <a:ext uri="{FF2B5EF4-FFF2-40B4-BE49-F238E27FC236}">
                  <a16:creationId xmlns:a16="http://schemas.microsoft.com/office/drawing/2014/main" id="{E4725B7D-8A5F-8F1A-816C-38A74DA0A98A}"/>
                </a:ext>
              </a:extLst>
            </p:cNvPr>
            <p:cNvSpPr/>
            <p:nvPr/>
          </p:nvSpPr>
          <p:spPr>
            <a:xfrm>
              <a:off x="4077611" y="3278676"/>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 name="Straight Connector 25">
              <a:extLst>
                <a:ext uri="{FF2B5EF4-FFF2-40B4-BE49-F238E27FC236}">
                  <a16:creationId xmlns:a16="http://schemas.microsoft.com/office/drawing/2014/main" id="{64093E8F-DBEF-4694-1789-A23FE9C49119}"/>
                </a:ext>
              </a:extLst>
            </p:cNvPr>
            <p:cNvCxnSpPr>
              <a:cxnSpLocks/>
              <a:stCxn id="25" idx="1"/>
              <a:endCxn id="34" idx="2"/>
            </p:cNvCxnSpPr>
            <p:nvPr/>
          </p:nvCxnSpPr>
          <p:spPr>
            <a:xfrm rot="18499088">
              <a:off x="4069276" y="3092061"/>
              <a:ext cx="659985" cy="76874"/>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9EBBF7-DB6C-38B0-5048-D0EF940196DA}"/>
                </a:ext>
              </a:extLst>
            </p:cNvPr>
            <p:cNvCxnSpPr>
              <a:cxnSpLocks/>
              <a:endCxn id="34" idx="5"/>
            </p:cNvCxnSpPr>
            <p:nvPr/>
          </p:nvCxnSpPr>
          <p:spPr>
            <a:xfrm rot="18499088" flipV="1">
              <a:off x="4482393" y="3109881"/>
              <a:ext cx="485778" cy="216431"/>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0BC1A57-C6E6-C1FE-7509-CCE42273CBE3}"/>
                </a:ext>
              </a:extLst>
            </p:cNvPr>
            <p:cNvSpPr/>
            <p:nvPr/>
          </p:nvSpPr>
          <p:spPr>
            <a:xfrm>
              <a:off x="4634030" y="2803488"/>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Freeform 4">
            <a:extLst>
              <a:ext uri="{FF2B5EF4-FFF2-40B4-BE49-F238E27FC236}">
                <a16:creationId xmlns:a16="http://schemas.microsoft.com/office/drawing/2014/main" id="{8CA4C37D-81D5-3F0B-CDE1-9A4E6923BA70}"/>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Inventory Accuracy and Stock Management</a:t>
            </a:r>
          </a:p>
        </p:txBody>
      </p:sp>
      <p:pic>
        <p:nvPicPr>
          <p:cNvPr id="73" name="Picture 72" descr="A black electronic device with a black background&#10;&#10;Description automatically generated">
            <a:extLst>
              <a:ext uri="{FF2B5EF4-FFF2-40B4-BE49-F238E27FC236}">
                <a16:creationId xmlns:a16="http://schemas.microsoft.com/office/drawing/2014/main" id="{9383D180-144B-20C5-211F-B298EBAB4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255" y="1349791"/>
            <a:ext cx="904482" cy="891460"/>
          </a:xfrm>
          <a:prstGeom prst="rect">
            <a:avLst/>
          </a:prstGeom>
        </p:spPr>
      </p:pic>
      <p:pic>
        <p:nvPicPr>
          <p:cNvPr id="75" name="Picture 74">
            <a:extLst>
              <a:ext uri="{FF2B5EF4-FFF2-40B4-BE49-F238E27FC236}">
                <a16:creationId xmlns:a16="http://schemas.microsoft.com/office/drawing/2014/main" id="{7D14493E-5F03-DFE1-4DE4-B10C0B45AB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93074" y="2568960"/>
            <a:ext cx="952916" cy="633883"/>
          </a:xfrm>
          <a:prstGeom prst="rect">
            <a:avLst/>
          </a:prstGeom>
        </p:spPr>
      </p:pic>
      <p:grpSp>
        <p:nvGrpSpPr>
          <p:cNvPr id="76" name="Group 75">
            <a:extLst>
              <a:ext uri="{FF2B5EF4-FFF2-40B4-BE49-F238E27FC236}">
                <a16:creationId xmlns:a16="http://schemas.microsoft.com/office/drawing/2014/main" id="{CB28685C-331C-7BFB-9312-0F4A122D6164}"/>
              </a:ext>
            </a:extLst>
          </p:cNvPr>
          <p:cNvGrpSpPr/>
          <p:nvPr/>
        </p:nvGrpSpPr>
        <p:grpSpPr>
          <a:xfrm rot="557844">
            <a:off x="11001059" y="1040477"/>
            <a:ext cx="834794" cy="849614"/>
            <a:chOff x="4014130" y="1894156"/>
            <a:chExt cx="834794" cy="849614"/>
          </a:xfrm>
        </p:grpSpPr>
        <p:sp>
          <p:nvSpPr>
            <p:cNvPr id="77" name="Oval 76">
              <a:extLst>
                <a:ext uri="{FF2B5EF4-FFF2-40B4-BE49-F238E27FC236}">
                  <a16:creationId xmlns:a16="http://schemas.microsoft.com/office/drawing/2014/main" id="{B1C0BC3F-5023-7B92-6D7A-FF3BFD526BF3}"/>
                </a:ext>
              </a:extLst>
            </p:cNvPr>
            <p:cNvSpPr/>
            <p:nvPr/>
          </p:nvSpPr>
          <p:spPr>
            <a:xfrm>
              <a:off x="4014130" y="2150404"/>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Straight Connector 77">
              <a:extLst>
                <a:ext uri="{FF2B5EF4-FFF2-40B4-BE49-F238E27FC236}">
                  <a16:creationId xmlns:a16="http://schemas.microsoft.com/office/drawing/2014/main" id="{D19F7087-3E04-7CDB-5DDB-60531B49505E}"/>
                </a:ext>
              </a:extLst>
            </p:cNvPr>
            <p:cNvCxnSpPr>
              <a:cxnSpLocks/>
              <a:stCxn id="77" idx="1"/>
              <a:endCxn id="94" idx="2"/>
            </p:cNvCxnSpPr>
            <p:nvPr/>
          </p:nvCxnSpPr>
          <p:spPr>
            <a:xfrm rot="21042156" flipV="1">
              <a:off x="4084415" y="2033009"/>
              <a:ext cx="593573" cy="157377"/>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6522FF1-54B7-4181-2DA3-6CD88AF6ED9C}"/>
                </a:ext>
              </a:extLst>
            </p:cNvPr>
            <p:cNvCxnSpPr>
              <a:cxnSpLocks/>
              <a:stCxn id="77" idx="6"/>
              <a:endCxn id="94" idx="5"/>
            </p:cNvCxnSpPr>
            <p:nvPr/>
          </p:nvCxnSpPr>
          <p:spPr>
            <a:xfrm rot="21042156" flipV="1">
              <a:off x="4576893" y="2070734"/>
              <a:ext cx="272031" cy="356722"/>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CF45C734-3BC2-0AFB-E876-66C34011624D}"/>
                </a:ext>
              </a:extLst>
            </p:cNvPr>
            <p:cNvSpPr/>
            <p:nvPr/>
          </p:nvSpPr>
          <p:spPr>
            <a:xfrm>
              <a:off x="4661376" y="1894156"/>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71" name="Picture 70" descr="A white electronic device with three buttons&#10;&#10;Description automatically generated">
            <a:extLst>
              <a:ext uri="{FF2B5EF4-FFF2-40B4-BE49-F238E27FC236}">
                <a16:creationId xmlns:a16="http://schemas.microsoft.com/office/drawing/2014/main" id="{39977300-EA1C-76C6-A963-5881957024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7912" y="1353170"/>
            <a:ext cx="565477" cy="559771"/>
          </a:xfrm>
          <a:prstGeom prst="rect">
            <a:avLst/>
          </a:prstGeom>
        </p:spPr>
      </p:pic>
      <p:grpSp>
        <p:nvGrpSpPr>
          <p:cNvPr id="7" name="Group 6">
            <a:extLst>
              <a:ext uri="{FF2B5EF4-FFF2-40B4-BE49-F238E27FC236}">
                <a16:creationId xmlns:a16="http://schemas.microsoft.com/office/drawing/2014/main" id="{93D61482-E545-422F-67D6-27654C055388}"/>
              </a:ext>
            </a:extLst>
          </p:cNvPr>
          <p:cNvGrpSpPr/>
          <p:nvPr/>
        </p:nvGrpSpPr>
        <p:grpSpPr>
          <a:xfrm>
            <a:off x="4259581" y="3143515"/>
            <a:ext cx="1425781" cy="1028023"/>
            <a:chOff x="4259581" y="3143515"/>
            <a:chExt cx="1425781" cy="1028023"/>
          </a:xfrm>
        </p:grpSpPr>
        <p:grpSp>
          <p:nvGrpSpPr>
            <p:cNvPr id="48" name="Group 47">
              <a:extLst>
                <a:ext uri="{FF2B5EF4-FFF2-40B4-BE49-F238E27FC236}">
                  <a16:creationId xmlns:a16="http://schemas.microsoft.com/office/drawing/2014/main" id="{765D61E2-E56E-250F-5708-DD71820BEDEC}"/>
                </a:ext>
              </a:extLst>
            </p:cNvPr>
            <p:cNvGrpSpPr/>
            <p:nvPr/>
          </p:nvGrpSpPr>
          <p:grpSpPr>
            <a:xfrm rot="9871447">
              <a:off x="4259581" y="3143515"/>
              <a:ext cx="1425781" cy="1028023"/>
              <a:chOff x="4634030" y="2092473"/>
              <a:chExt cx="1425781" cy="1028023"/>
            </a:xfrm>
          </p:grpSpPr>
          <p:sp>
            <p:nvSpPr>
              <p:cNvPr id="49" name="Oval 48">
                <a:extLst>
                  <a:ext uri="{FF2B5EF4-FFF2-40B4-BE49-F238E27FC236}">
                    <a16:creationId xmlns:a16="http://schemas.microsoft.com/office/drawing/2014/main" id="{5FBF7DB5-2483-8FB8-6B95-DF2E0DAFCF39}"/>
                  </a:ext>
                </a:extLst>
              </p:cNvPr>
              <p:cNvSpPr/>
              <p:nvPr/>
            </p:nvSpPr>
            <p:spPr>
              <a:xfrm>
                <a:off x="5466445" y="2104873"/>
                <a:ext cx="593366" cy="593366"/>
              </a:xfrm>
              <a:prstGeom prst="ellipse">
                <a:avLst/>
              </a:prstGeom>
              <a:solidFill>
                <a:schemeClr val="bg1">
                  <a:alpha val="49653"/>
                </a:schemeClr>
              </a:solidFill>
              <a:ln w="28575">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Straight Connector 49">
                <a:extLst>
                  <a:ext uri="{FF2B5EF4-FFF2-40B4-BE49-F238E27FC236}">
                    <a16:creationId xmlns:a16="http://schemas.microsoft.com/office/drawing/2014/main" id="{69C0E3D6-401C-155C-7F9A-12B558BCB406}"/>
                  </a:ext>
                </a:extLst>
              </p:cNvPr>
              <p:cNvCxnSpPr>
                <a:cxnSpLocks/>
                <a:stCxn id="49" idx="1"/>
                <a:endCxn id="52" idx="0"/>
              </p:cNvCxnSpPr>
              <p:nvPr/>
            </p:nvCxnSpPr>
            <p:spPr>
              <a:xfrm rot="11728553" flipV="1">
                <a:off x="4822580" y="2092473"/>
                <a:ext cx="634149" cy="81031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5D63B67-D96D-0AA2-32D7-BECCA63D7488}"/>
                  </a:ext>
                </a:extLst>
              </p:cNvPr>
              <p:cNvCxnSpPr>
                <a:cxnSpLocks/>
                <a:stCxn id="49" idx="4"/>
                <a:endCxn id="52" idx="4"/>
              </p:cNvCxnSpPr>
              <p:nvPr/>
            </p:nvCxnSpPr>
            <p:spPr>
              <a:xfrm rot="11728553" flipV="1">
                <a:off x="4783343" y="2565106"/>
                <a:ext cx="922409" cy="55539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E876E954-719D-A25D-AD19-BE3C6C2F55BB}"/>
                  </a:ext>
                </a:extLst>
              </p:cNvPr>
              <p:cNvSpPr/>
              <p:nvPr/>
            </p:nvSpPr>
            <p:spPr>
              <a:xfrm>
                <a:off x="4634030" y="2803488"/>
                <a:ext cx="183874" cy="183874"/>
              </a:xfrm>
              <a:prstGeom prst="ellipse">
                <a:avLst/>
              </a:prstGeom>
              <a:noFill/>
              <a:ln w="12700">
                <a:solidFill>
                  <a:srgbClr val="0073E6"/>
                </a:solidFill>
              </a:ln>
              <a:effectLst>
                <a:outerShdw blurRad="139487" dist="50800" dir="2154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 name="Graphic 2">
              <a:extLst>
                <a:ext uri="{FF2B5EF4-FFF2-40B4-BE49-F238E27FC236}">
                  <a16:creationId xmlns:a16="http://schemas.microsoft.com/office/drawing/2014/main" id="{6E0652FE-BA9D-DF72-D49E-A0047F6AF53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6767" y="3145583"/>
              <a:ext cx="93210" cy="135578"/>
            </a:xfrm>
            <a:prstGeom prst="rect">
              <a:avLst/>
            </a:prstGeom>
          </p:spPr>
        </p:pic>
      </p:grpSp>
      <p:pic>
        <p:nvPicPr>
          <p:cNvPr id="95" name="Picture 94" descr="A printer with a label&#10;&#10;Description automatically generated">
            <a:extLst>
              <a:ext uri="{FF2B5EF4-FFF2-40B4-BE49-F238E27FC236}">
                <a16:creationId xmlns:a16="http://schemas.microsoft.com/office/drawing/2014/main" id="{33D5AAED-2B50-058D-DA19-7D2D470925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262" y="3751176"/>
            <a:ext cx="583747" cy="543807"/>
          </a:xfrm>
          <a:prstGeom prst="rect">
            <a:avLst/>
          </a:prstGeom>
        </p:spPr>
      </p:pic>
      <p:pic>
        <p:nvPicPr>
          <p:cNvPr id="96" name="Picture 95" descr="A roll of labels with bar code&#10;&#10;Description automatically generated">
            <a:extLst>
              <a:ext uri="{FF2B5EF4-FFF2-40B4-BE49-F238E27FC236}">
                <a16:creationId xmlns:a16="http://schemas.microsoft.com/office/drawing/2014/main" id="{7FB058AE-7E37-42FE-52FC-7ABE056ED7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95448" y="3853668"/>
            <a:ext cx="395680" cy="551425"/>
          </a:xfrm>
          <a:prstGeom prst="rect">
            <a:avLst/>
          </a:prstGeom>
        </p:spPr>
      </p:pic>
      <p:sp>
        <p:nvSpPr>
          <p:cNvPr id="2" name="TextBox 1">
            <a:extLst>
              <a:ext uri="{FF2B5EF4-FFF2-40B4-BE49-F238E27FC236}">
                <a16:creationId xmlns:a16="http://schemas.microsoft.com/office/drawing/2014/main" id="{F6DC209D-3D48-E3A5-DC1D-EDFB3194BAF5}"/>
              </a:ext>
            </a:extLst>
          </p:cNvPr>
          <p:cNvSpPr txBox="1"/>
          <p:nvPr/>
        </p:nvSpPr>
        <p:spPr>
          <a:xfrm>
            <a:off x="6919741" y="6729248"/>
            <a:ext cx="2678880" cy="257504"/>
          </a:xfrm>
          <a:prstGeom prst="rect">
            <a:avLst/>
          </a:prstGeom>
          <a:noFill/>
        </p:spPr>
        <p:txBody>
          <a:bodyPr wrap="square" lIns="0" tIns="0" rIns="0" bIns="0" rtlCol="0">
            <a:noAutofit/>
          </a:bodyPr>
          <a:lstStyle/>
          <a:p>
            <a:pPr algn="l"/>
            <a:r>
              <a:rPr lang="en-US" sz="1000" b="0" i="0">
                <a:solidFill>
                  <a:srgbClr val="0073E6"/>
                </a:solidFill>
                <a:effectLst/>
                <a:latin typeface="Söhne"/>
              </a:rPr>
              <a:t>Additional outcomes achieved by global retailer </a:t>
            </a:r>
            <a:endParaRPr lang="en-US" sz="1000">
              <a:solidFill>
                <a:srgbClr val="0073E6"/>
              </a:solidFill>
            </a:endParaRPr>
          </a:p>
        </p:txBody>
      </p:sp>
    </p:spTree>
    <p:extLst>
      <p:ext uri="{BB962C8B-B14F-4D97-AF65-F5344CB8AC3E}">
        <p14:creationId xmlns:p14="http://schemas.microsoft.com/office/powerpoint/2010/main" val="151624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helf with jeans on it&#10;&#10;Description automatically generated">
            <a:extLst>
              <a:ext uri="{FF2B5EF4-FFF2-40B4-BE49-F238E27FC236}">
                <a16:creationId xmlns:a16="http://schemas.microsoft.com/office/drawing/2014/main" id="{E9D1CE69-B038-4B6F-660B-0C249F5E17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8825" cy="3961367"/>
          </a:xfrm>
          <a:prstGeom prst="rect">
            <a:avLst/>
          </a:prstGeom>
        </p:spPr>
      </p:pic>
      <p:sp>
        <p:nvSpPr>
          <p:cNvPr id="14" name="Round Same Side Corner Rectangle 13">
            <a:extLst>
              <a:ext uri="{FF2B5EF4-FFF2-40B4-BE49-F238E27FC236}">
                <a16:creationId xmlns:a16="http://schemas.microsoft.com/office/drawing/2014/main" id="{E54C5025-7D9E-11B6-D23E-8967ACE21D1C}"/>
              </a:ext>
            </a:extLst>
          </p:cNvPr>
          <p:cNvSpPr/>
          <p:nvPr/>
        </p:nvSpPr>
        <p:spPr>
          <a:xfrm rot="10800000">
            <a:off x="533398" y="4506893"/>
            <a:ext cx="5177589" cy="1717443"/>
          </a:xfrm>
          <a:prstGeom prst="round2SameRect">
            <a:avLst/>
          </a:prstGeom>
          <a:solidFill>
            <a:schemeClr val="bg1">
              <a:alpha val="50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806D36-4CC3-0073-E396-922B75E2F7DC}"/>
              </a:ext>
            </a:extLst>
          </p:cNvPr>
          <p:cNvSpPr/>
          <p:nvPr/>
        </p:nvSpPr>
        <p:spPr>
          <a:xfrm>
            <a:off x="533400" y="3400133"/>
            <a:ext cx="11271504" cy="1107699"/>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 name="Title 1">
            <a:extLst>
              <a:ext uri="{FF2B5EF4-FFF2-40B4-BE49-F238E27FC236}">
                <a16:creationId xmlns:a16="http://schemas.microsoft.com/office/drawing/2014/main" id="{D61A35F8-DD74-86DC-2A89-8D44BE9AEF0C}"/>
              </a:ext>
            </a:extLst>
          </p:cNvPr>
          <p:cNvSpPr txBox="1">
            <a:spLocks/>
          </p:cNvSpPr>
          <p:nvPr/>
        </p:nvSpPr>
        <p:spPr>
          <a:xfrm>
            <a:off x="447647" y="600445"/>
            <a:ext cx="8420397" cy="144348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pPr>
              <a:lnSpc>
                <a:spcPts val="3300"/>
              </a:lnSpc>
            </a:pPr>
            <a:r>
              <a:rPr lang="en-US" sz="3000">
                <a:solidFill>
                  <a:schemeClr val="bg1"/>
                </a:solidFill>
                <a:latin typeface="Arial" panose="020B0604020202020204"/>
              </a:rPr>
              <a:t>Customer Challenge </a:t>
            </a:r>
          </a:p>
          <a:p>
            <a:pPr>
              <a:lnSpc>
                <a:spcPts val="3300"/>
              </a:lnSpc>
            </a:pPr>
            <a:r>
              <a:rPr lang="en-US" sz="3000" b="1">
                <a:solidFill>
                  <a:srgbClr val="0073E6"/>
                </a:solidFill>
              </a:rPr>
              <a:t>Renown global retailer seeks more reliable and precise inventory control</a:t>
            </a:r>
          </a:p>
        </p:txBody>
      </p:sp>
      <p:sp>
        <p:nvSpPr>
          <p:cNvPr id="8" name="TextBox 7">
            <a:extLst>
              <a:ext uri="{FF2B5EF4-FFF2-40B4-BE49-F238E27FC236}">
                <a16:creationId xmlns:a16="http://schemas.microsoft.com/office/drawing/2014/main" id="{D2782670-45AB-1322-B20B-A8C43735943E}"/>
              </a:ext>
            </a:extLst>
          </p:cNvPr>
          <p:cNvSpPr txBox="1"/>
          <p:nvPr/>
        </p:nvSpPr>
        <p:spPr>
          <a:xfrm>
            <a:off x="791757" y="3496918"/>
            <a:ext cx="10132917" cy="923330"/>
          </a:xfrm>
          <a:prstGeom prst="rect">
            <a:avLst/>
          </a:prstGeom>
          <a:noFill/>
        </p:spPr>
        <p:txBody>
          <a:bodyPr wrap="square">
            <a:spAutoFit/>
          </a:bodyPr>
          <a:lstStyle/>
          <a:p>
            <a:r>
              <a:rPr lang="en-US" b="0" i="0">
                <a:solidFill>
                  <a:schemeClr val="bg1"/>
                </a:solidFill>
                <a:effectLst/>
                <a:cs typeface="Arial" panose="020B0604020202020204" pitchFamily="34" charset="0"/>
              </a:rPr>
              <a:t>A well-established and world-renown retailer delivers quality products to more th</a:t>
            </a:r>
            <a:r>
              <a:rPr lang="en-US">
                <a:solidFill>
                  <a:schemeClr val="bg1"/>
                </a:solidFill>
                <a:cs typeface="Arial" panose="020B0604020202020204" pitchFamily="34" charset="0"/>
              </a:rPr>
              <a:t>an 3,000 stores and </a:t>
            </a:r>
            <a:r>
              <a:rPr lang="en-US" b="0" i="0">
                <a:solidFill>
                  <a:schemeClr val="bg1"/>
                </a:solidFill>
                <a:effectLst/>
                <a:cs typeface="Arial" panose="020B0604020202020204" pitchFamily="34" charset="0"/>
              </a:rPr>
              <a:t>employees approximately 5,000 people in more than 110 countries and 50 production centers across the globe. </a:t>
            </a:r>
            <a:endParaRPr lang="en-US">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7F1BF61E-ED43-69AA-ACFF-BA9AA6B662D9}"/>
              </a:ext>
            </a:extLst>
          </p:cNvPr>
          <p:cNvSpPr txBox="1"/>
          <p:nvPr/>
        </p:nvSpPr>
        <p:spPr>
          <a:xfrm>
            <a:off x="655765" y="4938078"/>
            <a:ext cx="4958971" cy="1046890"/>
          </a:xfrm>
          <a:prstGeom prst="rect">
            <a:avLst/>
          </a:prstGeom>
          <a:noFill/>
        </p:spPr>
        <p:txBody>
          <a:bodyPr wrap="square">
            <a:spAutoFit/>
          </a:bodyPr>
          <a:lstStyle/>
          <a:p>
            <a:pPr marL="117475" indent="-117475">
              <a:lnSpc>
                <a:spcPts val="1880"/>
              </a:lnSpc>
              <a:buClr>
                <a:srgbClr val="0073E6"/>
              </a:buClr>
              <a:buFont typeface="Arial" panose="020B0604020202020204" pitchFamily="34" charset="0"/>
              <a:buChar char="•"/>
            </a:pPr>
            <a:r>
              <a:rPr lang="en-US" sz="1400">
                <a:cs typeface="Arial" panose="020B0604020202020204" pitchFamily="34" charset="0"/>
              </a:rPr>
              <a:t>Struggle to reconcile physical inventory with system levels</a:t>
            </a:r>
          </a:p>
          <a:p>
            <a:pPr marL="117475" indent="-117475">
              <a:lnSpc>
                <a:spcPts val="1880"/>
              </a:lnSpc>
              <a:buClr>
                <a:srgbClr val="0073E6"/>
              </a:buClr>
              <a:buFont typeface="Arial" panose="020B0604020202020204" pitchFamily="34" charset="0"/>
              <a:buChar char="•"/>
            </a:pPr>
            <a:r>
              <a:rPr lang="en-US" sz="1400">
                <a:cs typeface="Arial" panose="020B0604020202020204" pitchFamily="34" charset="0"/>
              </a:rPr>
              <a:t>Difficultly locating exact items in store for customers</a:t>
            </a:r>
          </a:p>
          <a:p>
            <a:pPr marL="117475" indent="-117475">
              <a:lnSpc>
                <a:spcPts val="1880"/>
              </a:lnSpc>
              <a:buClr>
                <a:srgbClr val="0073E6"/>
              </a:buClr>
              <a:buFont typeface="Arial" panose="020B0604020202020204" pitchFamily="34" charset="0"/>
              <a:buChar char="•"/>
            </a:pPr>
            <a:r>
              <a:rPr lang="en-US" sz="1400">
                <a:cs typeface="Arial" panose="020B0604020202020204" pitchFamily="34" charset="0"/>
              </a:rPr>
              <a:t>Inability to complete or fulfill orders </a:t>
            </a:r>
          </a:p>
          <a:p>
            <a:pPr marL="117475" indent="-117475">
              <a:lnSpc>
                <a:spcPts val="1880"/>
              </a:lnSpc>
              <a:buClr>
                <a:srgbClr val="0073E6"/>
              </a:buClr>
              <a:buFont typeface="Arial" panose="020B0604020202020204" pitchFamily="34" charset="0"/>
              <a:buChar char="•"/>
            </a:pPr>
            <a:r>
              <a:rPr lang="en-US" sz="1400">
                <a:cs typeface="Arial" panose="020B0604020202020204" pitchFamily="34" charset="0"/>
              </a:rPr>
              <a:t>Sales not meeting the expectations of high inventory levels </a:t>
            </a:r>
          </a:p>
        </p:txBody>
      </p:sp>
      <p:sp>
        <p:nvSpPr>
          <p:cNvPr id="11" name="TextBox 10">
            <a:extLst>
              <a:ext uri="{FF2B5EF4-FFF2-40B4-BE49-F238E27FC236}">
                <a16:creationId xmlns:a16="http://schemas.microsoft.com/office/drawing/2014/main" id="{02A3C639-BA87-F8BA-33DE-02821FFD2DB6}"/>
              </a:ext>
            </a:extLst>
          </p:cNvPr>
          <p:cNvSpPr txBox="1"/>
          <p:nvPr/>
        </p:nvSpPr>
        <p:spPr>
          <a:xfrm>
            <a:off x="6295146" y="4770278"/>
            <a:ext cx="5030581" cy="1308050"/>
          </a:xfrm>
          <a:prstGeom prst="rect">
            <a:avLst/>
          </a:prstGeom>
          <a:noFill/>
        </p:spPr>
        <p:txBody>
          <a:bodyPr wrap="square">
            <a:spAutoFit/>
          </a:bodyPr>
          <a:lstStyle/>
          <a:p>
            <a:pPr marL="119063" indent="-119063"/>
            <a:r>
              <a:rPr lang="en-US" sz="1700">
                <a:solidFill>
                  <a:srgbClr val="0073E6"/>
                </a:solidFill>
                <a:cs typeface="Arial" panose="020B0604020202020204" pitchFamily="34" charset="0"/>
              </a:rPr>
              <a:t>“	</a:t>
            </a:r>
            <a:r>
              <a:rPr lang="en-US" sz="1600">
                <a:solidFill>
                  <a:srgbClr val="0073E6"/>
                </a:solidFill>
                <a:cs typeface="Arial" panose="020B0604020202020204" pitchFamily="34" charset="0"/>
              </a:rPr>
              <a:t>Technology as an enabler, on its own, doesn’t really do anything. You must effectively integrate RFID into a store’s operations for it to be useful.”</a:t>
            </a:r>
            <a:endParaRPr lang="en-US" sz="1600" b="0" i="0">
              <a:solidFill>
                <a:srgbClr val="0073E6"/>
              </a:solidFill>
              <a:effectLst/>
              <a:cs typeface="Arial" panose="020B0604020202020204" pitchFamily="34" charset="0"/>
            </a:endParaRPr>
          </a:p>
          <a:p>
            <a:pPr marL="57150" indent="-57150"/>
            <a:endParaRPr lang="en-US" sz="1600">
              <a:cs typeface="Arial" panose="020B0604020202020204" pitchFamily="34" charset="0"/>
            </a:endParaRPr>
          </a:p>
          <a:p>
            <a:pPr marL="11113" indent="46038"/>
            <a:r>
              <a:rPr lang="en-US" sz="1400">
                <a:solidFill>
                  <a:schemeClr val="tx1">
                    <a:lumMod val="50000"/>
                    <a:lumOff val="50000"/>
                  </a:schemeClr>
                </a:solidFill>
                <a:cs typeface="Arial" panose="020B0604020202020204" pitchFamily="34" charset="0"/>
              </a:rPr>
              <a:t>- Director of IT, Latin America</a:t>
            </a:r>
          </a:p>
        </p:txBody>
      </p:sp>
      <p:sp>
        <p:nvSpPr>
          <p:cNvPr id="2" name="TextBox 1">
            <a:extLst>
              <a:ext uri="{FF2B5EF4-FFF2-40B4-BE49-F238E27FC236}">
                <a16:creationId xmlns:a16="http://schemas.microsoft.com/office/drawing/2014/main" id="{8201560C-BBF4-E8AB-EBAF-25C34BAFB1F5}"/>
              </a:ext>
            </a:extLst>
          </p:cNvPr>
          <p:cNvSpPr txBox="1"/>
          <p:nvPr/>
        </p:nvSpPr>
        <p:spPr>
          <a:xfrm>
            <a:off x="5196468" y="7404410"/>
            <a:ext cx="0" cy="0"/>
          </a:xfrm>
          <a:prstGeom prst="rect">
            <a:avLst/>
          </a:prstGeom>
          <a:noFill/>
        </p:spPr>
        <p:txBody>
          <a:bodyPr wrap="none" lIns="0" tIns="0" rIns="0" bIns="0" rtlCol="0">
            <a:noAutofit/>
          </a:bodyPr>
          <a:lstStyle/>
          <a:p>
            <a:pPr algn="l"/>
            <a:endParaRPr lang="en-US" err="1"/>
          </a:p>
        </p:txBody>
      </p:sp>
      <p:sp>
        <p:nvSpPr>
          <p:cNvPr id="7" name="TextBox 6">
            <a:extLst>
              <a:ext uri="{FF2B5EF4-FFF2-40B4-BE49-F238E27FC236}">
                <a16:creationId xmlns:a16="http://schemas.microsoft.com/office/drawing/2014/main" id="{0AD3EC16-13AD-ACB2-376A-E2B4F68E3A58}"/>
              </a:ext>
            </a:extLst>
          </p:cNvPr>
          <p:cNvSpPr txBox="1"/>
          <p:nvPr/>
        </p:nvSpPr>
        <p:spPr>
          <a:xfrm>
            <a:off x="707845" y="4612051"/>
            <a:ext cx="2671963" cy="369332"/>
          </a:xfrm>
          <a:prstGeom prst="rect">
            <a:avLst/>
          </a:prstGeom>
          <a:noFill/>
        </p:spPr>
        <p:txBody>
          <a:bodyPr wrap="square" rtlCol="0">
            <a:spAutoFit/>
          </a:bodyPr>
          <a:lstStyle/>
          <a:p>
            <a:r>
              <a:rPr lang="en-US" b="1" kern="100">
                <a:solidFill>
                  <a:srgbClr val="0073E6"/>
                </a:solidFill>
                <a:latin typeface="+mj-lt"/>
                <a:ea typeface="Calibri" panose="020F0502020204030204" pitchFamily="34" charset="0"/>
                <a:cs typeface="Times New Roman" panose="02020603050405020304" pitchFamily="18" charset="0"/>
              </a:rPr>
              <a:t>Challenges:</a:t>
            </a:r>
            <a:endParaRPr lang="en-US">
              <a:solidFill>
                <a:srgbClr val="0073E6"/>
              </a:solidFill>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2C7AF4E6-1099-0D17-045B-2175A2F91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082" y="4336225"/>
            <a:ext cx="367474" cy="1962302"/>
          </a:xfrm>
          <a:prstGeom prst="rect">
            <a:avLst/>
          </a:prstGeom>
        </p:spPr>
      </p:pic>
      <p:sp>
        <p:nvSpPr>
          <p:cNvPr id="13" name="Freeform 12">
            <a:extLst>
              <a:ext uri="{FF2B5EF4-FFF2-40B4-BE49-F238E27FC236}">
                <a16:creationId xmlns:a16="http://schemas.microsoft.com/office/drawing/2014/main" id="{6945AE60-9CC6-A711-2FAA-DE7C420C797D}"/>
              </a:ext>
            </a:extLst>
          </p:cNvPr>
          <p:cNvSpPr/>
          <p:nvPr/>
        </p:nvSpPr>
        <p:spPr>
          <a:xfrm>
            <a:off x="7688580" y="0"/>
            <a:ext cx="4500245" cy="407139"/>
          </a:xfrm>
          <a:custGeom>
            <a:avLst/>
            <a:gdLst>
              <a:gd name="connsiteX0" fmla="*/ 0 w 3377478"/>
              <a:gd name="connsiteY0" fmla="*/ 0 h 407139"/>
              <a:gd name="connsiteX1" fmla="*/ 3377478 w 3377478"/>
              <a:gd name="connsiteY1" fmla="*/ 0 h 407139"/>
              <a:gd name="connsiteX2" fmla="*/ 3374748 w 3377478"/>
              <a:gd name="connsiteY2" fmla="*/ 407139 h 407139"/>
              <a:gd name="connsiteX3" fmla="*/ 78194 w 3377478"/>
              <a:gd name="connsiteY3" fmla="*/ 407139 h 407139"/>
              <a:gd name="connsiteX4" fmla="*/ 0 w 3377478"/>
              <a:gd name="connsiteY4" fmla="*/ 328945 h 407139"/>
              <a:gd name="connsiteX5" fmla="*/ 0 w 3377478"/>
              <a:gd name="connsiteY5" fmla="*/ 0 h 40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7478" h="407139">
                <a:moveTo>
                  <a:pt x="0" y="0"/>
                </a:moveTo>
                <a:lnTo>
                  <a:pt x="3377478" y="0"/>
                </a:lnTo>
                <a:lnTo>
                  <a:pt x="3374748" y="407139"/>
                </a:lnTo>
                <a:lnTo>
                  <a:pt x="78194" y="407139"/>
                </a:lnTo>
                <a:lnTo>
                  <a:pt x="0" y="328945"/>
                </a:lnTo>
                <a:lnTo>
                  <a:pt x="0"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r>
              <a:rPr lang="en-US" sz="1600"/>
              <a:t>Inventory Accuracy and Stock Management</a:t>
            </a:r>
          </a:p>
        </p:txBody>
      </p:sp>
    </p:spTree>
    <p:extLst>
      <p:ext uri="{BB962C8B-B14F-4D97-AF65-F5344CB8AC3E}">
        <p14:creationId xmlns:p14="http://schemas.microsoft.com/office/powerpoint/2010/main" val="80275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2.xml><?xml version="1.0" encoding="utf-8"?>
<a:theme xmlns:a="http://schemas.openxmlformats.org/drawingml/2006/main" name="Covers">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2_Covers">
  <a:themeElements>
    <a:clrScheme name="Zebra">
      <a:dk1>
        <a:srgbClr val="000000"/>
      </a:dk1>
      <a:lt1>
        <a:srgbClr val="FFFFFF"/>
      </a:lt1>
      <a:dk2>
        <a:srgbClr val="5C5F65"/>
      </a:dk2>
      <a:lt2>
        <a:srgbClr val="EBEEF2"/>
      </a:lt2>
      <a:accent1>
        <a:srgbClr val="0971E5"/>
      </a:accent1>
      <a:accent2>
        <a:srgbClr val="59A5F0"/>
      </a:accent2>
      <a:accent3>
        <a:srgbClr val="2D8BEB"/>
      </a:accent3>
      <a:accent4>
        <a:srgbClr val="AED8F9"/>
      </a:accent4>
      <a:accent5>
        <a:srgbClr val="EDF6FE"/>
      </a:accent5>
      <a:accent6>
        <a:srgbClr val="78D64B"/>
      </a:accent6>
      <a:hlink>
        <a:srgbClr val="1F22A9"/>
      </a:hlink>
      <a:folHlink>
        <a:srgbClr val="6062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5_Content Basic 1 column">
  <a:themeElements>
    <a:clrScheme name="Custom 1">
      <a:dk1>
        <a:srgbClr val="000000"/>
      </a:dk1>
      <a:lt1>
        <a:srgbClr val="FFFFFF"/>
      </a:lt1>
      <a:dk2>
        <a:srgbClr val="000000"/>
      </a:dk2>
      <a:lt2>
        <a:srgbClr val="FFFFFF"/>
      </a:lt2>
      <a:accent1>
        <a:srgbClr val="0075EE"/>
      </a:accent1>
      <a:accent2>
        <a:srgbClr val="78D64B"/>
      </a:accent2>
      <a:accent3>
        <a:srgbClr val="F6BE00"/>
      </a:accent3>
      <a:accent4>
        <a:srgbClr val="0079B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GL_Retail_Differentiated_Messaging_Sales_Presentation_REVIEW(1)-LA[1][1]  -  Read-Only" id="{08378C4D-D4F6-E049-8EAE-8EFB45000153}" vid="{A59B2B6D-911F-F34F-93F2-3B36E0207917}"/>
    </a:ext>
  </a:extLst>
</a:theme>
</file>

<file path=ppt/theme/theme5.xml><?xml version="1.0" encoding="utf-8"?>
<a:theme xmlns:a="http://schemas.openxmlformats.org/drawingml/2006/main" name="1_Content Basic 1 column">
  <a:themeElements>
    <a:clrScheme name="Zebra colors">
      <a:dk1>
        <a:srgbClr val="000000"/>
      </a:dk1>
      <a:lt1>
        <a:srgbClr val="FFFFFF"/>
      </a:lt1>
      <a:dk2>
        <a:srgbClr val="000000"/>
      </a:dk2>
      <a:lt2>
        <a:srgbClr val="0079BA"/>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zebra-Presentation-template-RAB2B" id="{9302841C-D001-3B4B-BE0D-136A17B10180}" vid="{B0DC98CC-0F4C-2C42-8C3A-F6D95E20D32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D9BC012AE3794E9BE0E92986FBBE5B" ma:contentTypeVersion="16" ma:contentTypeDescription="Create a new document." ma:contentTypeScope="" ma:versionID="d968dcc2f68ba6afb7037d2f28f13234">
  <xsd:schema xmlns:xsd="http://www.w3.org/2001/XMLSchema" xmlns:xs="http://www.w3.org/2001/XMLSchema" xmlns:p="http://schemas.microsoft.com/office/2006/metadata/properties" xmlns:ns2="f9d3ff60-8cda-4206-95a3-155906e1328f" xmlns:ns3="a495fe4f-afb7-47ef-a0fd-6506664185dd" targetNamespace="http://schemas.microsoft.com/office/2006/metadata/properties" ma:root="true" ma:fieldsID="62e9b3c0ec7d49fac11c96344ca0af6b" ns2:_="" ns3:_="">
    <xsd:import namespace="f9d3ff60-8cda-4206-95a3-155906e1328f"/>
    <xsd:import namespace="a495fe4f-afb7-47ef-a0fd-6506664185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d3ff60-8cda-4206-95a3-155906e132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95fe4f-afb7-47ef-a0fd-6506664185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4a79f3b-3f0e-4e72-9f97-1548a01bf9a3}" ma:internalName="TaxCatchAll" ma:showField="CatchAllData" ma:web="a495fe4f-afb7-47ef-a0fd-6506664185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495fe4f-afb7-47ef-a0fd-6506664185dd">
      <UserInfo>
        <DisplayName>Guest Contributor</DisplayName>
        <AccountId>1285</AccountId>
        <AccountType/>
      </UserInfo>
      <UserInfo>
        <DisplayName>SharingLinks.0e769f11-26aa-4f1f-ad74-aea652450b8a.AnonymousView.d7472ae5-acc3-43e7-a881-0b101b107000</DisplayName>
        <AccountId>4688</AccountId>
        <AccountType/>
      </UserInfo>
      <UserInfo>
        <DisplayName>Guest Contributor</DisplayName>
        <AccountId>1456</AccountId>
        <AccountType/>
      </UserInfo>
      <UserInfo>
        <DisplayName>Cui, Jeffrey</DisplayName>
        <AccountId>5475</AccountId>
        <AccountType/>
      </UserInfo>
      <UserInfo>
        <DisplayName>SharingLinks.5f06a55e-52d3-4d90-8394-5fbb401e6180.OrganizationView.2d499f31-70a7-46d2-9eb2-c0dd19db7f52</DisplayName>
        <AccountId>1871</AccountId>
        <AccountType/>
      </UserInfo>
      <UserInfo>
        <DisplayName>c:0u.c|tenant|95d2abd1e630f0b0d9725f22bf6b925388505810c1c661e69dabb90776fd5708</DisplayName>
        <AccountId>2993</AccountId>
        <AccountType/>
      </UserInfo>
      <UserInfo>
        <DisplayName>SharingLinks.e59c0516-7ec2-4afa-b4dc-16b087f4a115.AnonymousEdit.fcb775d3-8f37-4474-b556-f5632cd0770c</DisplayName>
        <AccountId>1922</AccountId>
        <AccountType/>
      </UserInfo>
      <UserInfo>
        <DisplayName>Guest Contributor</DisplayName>
        <AccountId>694</AccountId>
        <AccountType/>
      </UserInfo>
      <UserInfo>
        <DisplayName>Fetscher, Kurt</DisplayName>
        <AccountId>4782</AccountId>
        <AccountType/>
      </UserInfo>
      <UserInfo>
        <DisplayName>Bergman, Breeanna</DisplayName>
        <AccountId>102</AccountId>
        <AccountType/>
      </UserInfo>
      <UserInfo>
        <DisplayName>c:0u.c|tenant|9cbbe5498e1fd068bad3f9a4f871301e1753267f2239118a8f8d95497a5dd003</DisplayName>
        <AccountId>840</AccountId>
        <AccountType/>
      </UserInfo>
      <UserInfo>
        <DisplayName>Tang, Mei Ee</DisplayName>
        <AccountId>14427</AccountId>
        <AccountType/>
      </UserInfo>
    </SharedWithUsers>
    <lcf76f155ced4ddcb4097134ff3c332f xmlns="f9d3ff60-8cda-4206-95a3-155906e1328f">
      <Terms xmlns="http://schemas.microsoft.com/office/infopath/2007/PartnerControls"/>
    </lcf76f155ced4ddcb4097134ff3c332f>
    <TaxCatchAll xmlns="a495fe4f-afb7-47ef-a0fd-6506664185dd" xsi:nil="true"/>
  </documentManagement>
</p:properties>
</file>

<file path=customXml/itemProps1.xml><?xml version="1.0" encoding="utf-8"?>
<ds:datastoreItem xmlns:ds="http://schemas.openxmlformats.org/officeDocument/2006/customXml" ds:itemID="{936BB97D-DEDF-417D-B606-05BF3543CF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d3ff60-8cda-4206-95a3-155906e1328f"/>
    <ds:schemaRef ds:uri="a495fe4f-afb7-47ef-a0fd-650666418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844C28-E65C-427C-A6DE-A988920E8483}">
  <ds:schemaRefs>
    <ds:schemaRef ds:uri="http://schemas.microsoft.com/sharepoint/v3/contenttype/forms"/>
  </ds:schemaRefs>
</ds:datastoreItem>
</file>

<file path=customXml/itemProps3.xml><?xml version="1.0" encoding="utf-8"?>
<ds:datastoreItem xmlns:ds="http://schemas.openxmlformats.org/officeDocument/2006/customXml" ds:itemID="{94A789AF-1536-4A3C-859D-EA9D4247A762}">
  <ds:schemaRefs>
    <ds:schemaRef ds:uri="http://www.w3.org/XML/1998/namespace"/>
    <ds:schemaRef ds:uri="http://purl.org/dc/terms/"/>
    <ds:schemaRef ds:uri="http://schemas.microsoft.com/office/2006/metadata/properties"/>
    <ds:schemaRef ds:uri="http://schemas.microsoft.com/office/2006/documentManagement/types"/>
    <ds:schemaRef ds:uri="f9d3ff60-8cda-4206-95a3-155906e1328f"/>
    <ds:schemaRef ds:uri="http://purl.org/dc/dcmitype/"/>
    <ds:schemaRef ds:uri="http://schemas.microsoft.com/office/infopath/2007/PartnerControls"/>
    <ds:schemaRef ds:uri="http://schemas.openxmlformats.org/package/2006/metadata/core-properties"/>
    <ds:schemaRef ds:uri="a495fe4f-afb7-47ef-a0fd-6506664185dd"/>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Content Basic 1 column</Template>
  <TotalTime>0</TotalTime>
  <Words>1577</Words>
  <Application>Microsoft Office PowerPoint</Application>
  <PresentationFormat>Custom</PresentationFormat>
  <Paragraphs>228</Paragraphs>
  <Slides>14</Slides>
  <Notes>12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14</vt:i4>
      </vt:variant>
    </vt:vector>
  </HeadingPairs>
  <TitlesOfParts>
    <vt:vector size="32" baseType="lpstr">
      <vt:lpstr>MS PGothic</vt:lpstr>
      <vt:lpstr>MS PGothic</vt:lpstr>
      <vt:lpstr>Arial</vt:lpstr>
      <vt:lpstr>Calibri</vt:lpstr>
      <vt:lpstr>Franklin Gothic Medium</vt:lpstr>
      <vt:lpstr>Helvetica</vt:lpstr>
      <vt:lpstr>Poppins</vt:lpstr>
      <vt:lpstr>Proxima Nova Black</vt:lpstr>
      <vt:lpstr>Proxima Nova Rg</vt:lpstr>
      <vt:lpstr>Segoe UI</vt:lpstr>
      <vt:lpstr>Söhne</vt:lpstr>
      <vt:lpstr>Times New Roman</vt:lpstr>
      <vt:lpstr>Wingdings</vt:lpstr>
      <vt:lpstr>Content Basic 1 column</vt:lpstr>
      <vt:lpstr>Covers</vt:lpstr>
      <vt:lpstr>2_Covers</vt:lpstr>
      <vt:lpstr>5_Content Basic 1 column</vt:lpstr>
      <vt:lpstr>1_Content Basic 1 column</vt:lpstr>
      <vt:lpstr>PowerPoint Presentation</vt:lpstr>
      <vt:lpstr>PowerPoint Presentation</vt:lpstr>
      <vt:lpstr>PowerPoint Presentation</vt:lpstr>
      <vt:lpstr>Driving Your Priorities, and Ours, Too</vt:lpstr>
      <vt:lpstr>PowerPoint Presentation</vt:lpstr>
      <vt:lpstr>Challenges Persist  Real-time inventory accuracy gaps</vt:lpstr>
      <vt:lpstr>Inventory Accuracy and Stock Management  A proven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presentation</dc:title>
  <dc:subject/>
  <dc:creator>Danielle Barcilon</dc:creator>
  <cp:keywords/>
  <dc:description/>
  <cp:lastModifiedBy>James Davis</cp:lastModifiedBy>
  <cp:revision>4</cp:revision>
  <dcterms:created xsi:type="dcterms:W3CDTF">2023-11-28T17:52:48Z</dcterms:created>
  <dcterms:modified xsi:type="dcterms:W3CDTF">2024-10-02T20:04:58Z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0x010100981E69FF26E5724BB94557D2E46AEFAF</vt:lpwstr>
  </property>
  <property fmtid="{D5CDD505-2E9C-101B-9397-08002B2CF9AE}" pid="3" name="MediaServiceImageTags">
    <vt:lpwstr/>
  </property>
</Properties>
</file>