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4"/>
    <p:sldMasterId id="2147484438" r:id="rId5"/>
  </p:sldMasterIdLst>
  <p:notesMasterIdLst>
    <p:notesMasterId r:id="rId19"/>
  </p:notesMasterIdLst>
  <p:handoutMasterIdLst>
    <p:handoutMasterId r:id="rId20"/>
  </p:handoutMasterIdLst>
  <p:sldIdLst>
    <p:sldId id="2147470726" r:id="rId6"/>
    <p:sldId id="2147478378" r:id="rId7"/>
    <p:sldId id="1213" r:id="rId8"/>
    <p:sldId id="2147478414" r:id="rId9"/>
    <p:sldId id="2147478402" r:id="rId10"/>
    <p:sldId id="2147478361" r:id="rId11"/>
    <p:sldId id="2147478403" r:id="rId12"/>
    <p:sldId id="2147478418" r:id="rId13"/>
    <p:sldId id="2147478409" r:id="rId14"/>
    <p:sldId id="2147470730" r:id="rId15"/>
    <p:sldId id="2147478408" r:id="rId16"/>
    <p:sldId id="2147470723" r:id="rId17"/>
    <p:sldId id="2147478388" r:id="rId18"/>
  </p:sldIdLst>
  <p:sldSz cx="12188825" cy="6858000"/>
  <p:notesSz cx="7010400" cy="9296400"/>
  <p:custDataLst>
    <p:tags r:id="rId21"/>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2927A5FC-AA07-3441-9BC7-9D912F40F58C}">
          <p14:sldIdLst>
            <p14:sldId id="2147470726"/>
            <p14:sldId id="2147478378"/>
            <p14:sldId id="1213"/>
            <p14:sldId id="2147478414"/>
            <p14:sldId id="2147478402"/>
            <p14:sldId id="2147478361"/>
            <p14:sldId id="2147478403"/>
            <p14:sldId id="2147478418"/>
            <p14:sldId id="2147478409"/>
            <p14:sldId id="2147470730"/>
            <p14:sldId id="2147478408"/>
            <p14:sldId id="2147470723"/>
            <p14:sldId id="214747838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CF9E14-5CAC-28F4-B0D6-CD06D621D657}" name="Kelly, Sabine" initials="SK" userId="S::SK5177@zebra.com::04977582-f75b-4ad2-9c9c-45a92fdc7e78" providerId="AD"/>
  <p188:author id="{6D877522-5D43-411D-5810-D4F35914DBBF}" name="Jasmin Peart" initials="JP" userId="S::jasmin@rab2b.com::df6319ad-bc27-4d5a-a433-ab8b6ca766ac" providerId="AD"/>
  <p188:author id="{C7E54A2C-F190-E960-2544-7F17F87CC894}" name="Johnson, Katherine" initials="" userId="S::KJohnson@zebra.com::9674be14-192f-4d78-9691-4b78a02dc5e1" providerId="AD"/>
  <p188:author id="{AFC2903E-9EE0-00F0-9124-FD7A2635B331}" name="Claudia Melendez" initials="" userId="S::Claudia@RAB2B.COM::a22f6588-7786-4a6e-8151-c9735d203bc3" providerId="AD"/>
  <p188:author id="{DDBAE544-DA31-54C8-5002-0A65847947F7}" name="Juan Andres Rodriguez" initials="JAR" userId="S::juan@rabinovicionline.com::a9591155-1451-4fd8-a509-a79fdb234b91" providerId="AD"/>
  <p188:author id="{56021E56-7B3A-4668-356D-7CD2A2169FD9}" name="Ximena Melendez" initials="" userId="S::ximena@rab2b.com::aefc7ce7-295f-4567-b8f3-6d823b7d619b" providerId="AD"/>
  <p188:author id="{AD2D085D-4F0E-AC53-358C-9FC0D9B4DE02}" name="Damian Fernandez" initials="DF" userId="S::damian@RAB2B.COM::f976cedb-8971-4d26-b204-627dbbad130d" providerId="AD"/>
  <p188:author id="{DC6E2762-62EF-05F9-BD02-48EE6BAAEC24}" name="Kelly, Sabine" initials="KS" userId="S::sk5177@zebra.com::04977582-f75b-4ad2-9c9c-45a92fdc7e78" providerId="AD"/>
  <p188:author id="{F4805778-2849-1EE4-A955-06B8148F961A}" name="Juan Andres Rodriguez" initials="JA" userId="S::juan@RAB2B.COM::a9591155-1451-4fd8-a509-a79fdb234b91" providerId="AD"/>
  <p188:author id="{5C16DB88-E488-40AA-8847-8E3BB2466606}" name="Guest User" initials="GU" userId="S::urn:spo:anon#64da6803de5a66f2d430783da4a253ccc2a7232c8022c0fa5cd83ae6d0572525::" providerId="AD"/>
  <p188:author id="{8DEC8093-EABA-CE4E-C558-1DAFA1FE64CB}" name="Danielle Barcilon" initials="DB" userId="S::Danielle@RAB2B.COM::aa96582d-4d2d-4fcd-85a9-f24ef79b1b90" providerId="AD"/>
  <p188:author id="{31E40496-1611-EE86-85B2-927FFDD0A499}" name="Juan Andres Rodriguez" initials="" userId="S::juan@rab2b.com::a9591155-1451-4fd8-a509-a79fdb234b91" providerId="AD"/>
  <p188:author id="{BD31E296-B496-0F9A-8E06-DA1D182C6458}" name="Lorna Shepard" initials="LS" userId="S::lorna@rab2b.com::99f06d05-9514-4b20-b4f6-0fc05d0d4ed4" providerId="AD"/>
  <p188:author id="{3E70F4B2-005D-D528-BCA3-1850F8A9B047}" name="Fernandez, Damian" initials="" userId="S::DF7822@zebra.com::78c061d9-a45e-4633-81eb-59e0b74f42c9" providerId="AD"/>
  <p188:author id="{D432B5B6-B75D-A53E-5869-0EDBA9753564}" name="Danielle Barcilon" initials="DB" userId="S::danielle@rab2b.com::aa96582d-4d2d-4fcd-85a9-f24ef79b1b90" providerId="AD"/>
  <p188:author id="{3730EAC2-41A3-DAAA-C723-09489F190D3C}" name="Kay Cosgrove" initials="KC" userId="S::Kay@RAB2B.COM::912fa523-c592-4ac9-8808-269ae285b6ee" providerId="AD"/>
  <p188:author id="{7A6182C7-4337-B715-A53D-CE8E57500ABD}" name="Jasmin Peart" initials="JP" userId="S::Jasmin@RAB2B.COM::df6319ad-bc27-4d5a-a433-ab8b6ca766ac" providerId="AD"/>
  <p188:author id="{5498B1D8-CA20-BD59-BE6C-A5DE52ECE857}" name="Ximena Melendez" initials="XM" userId="S::ximena@RAB2B.COM::aefc7ce7-295f-4567-b8f3-6d823b7d619b" providerId="AD"/>
  <p188:author id="{729CEBE3-941D-F42E-09FD-4007199B11AD}" name="Sheffield, Katie" initials="SK" userId="S::ksheffield@zebra.com::798e1045-9556-4ed0-b867-651628166280" providerId="AD"/>
  <p188:author id="{4DA85FEA-3CF6-B684-425B-2C9D96B2C394}" name="Claudia Melendez" initials="" userId="S::claudia@rab2b.com::a22f6588-7786-4a6e-8151-c9735d203bc3" providerId="AD"/>
  <p188:author id="{16320FED-43AF-08D4-9CCD-580C43840FFD}" name="Giana Longo" initials="GL" userId="S::giana@rab2b.com::c77fb7fd-0239-44e1-aefb-9a1cc214d19b" providerId="AD"/>
  <p188:author id="{5ABDE2F1-82E6-7C4C-D095-CF83111C1C8E}" name="Johnson, Katherine" initials="JK" userId="S::kjohnson@zebra.com::9674be14-192f-4d78-9691-4b78a02dc5e1" providerId="AD"/>
  <p188:author id="{6A2ACAF3-6502-62A1-330B-F7218F7E823F}" name="Damian Fernandez" initials="DF" userId="S::damian@rab2b.com::f976cedb-8971-4d26-b204-627dbbad130d" providerId="AD"/>
  <p188:author id="{36222BF8-E3B8-EEF2-2248-90CEF18803B4}" name="Kay Cosgrove" initials="KC" userId="S::kay@rabinovicionline.com::912fa523-c592-4ac9-8808-269ae285b6ee" providerId="AD"/>
  <p188:author id="{13FCD4FB-5AB1-157B-C9E5-172F7A2D6628}" name="Damian Fernandez" initials="DF" userId="S::damian@rabinovicionline.com::f976cedb-8971-4d26-b204-627dbbad1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FFF"/>
    <a:srgbClr val="58A5EF"/>
    <a:srgbClr val="0073E6"/>
    <a:srgbClr val="80BBF3"/>
    <a:srgbClr val="81BAF3"/>
    <a:srgbClr val="D4DEFF"/>
    <a:srgbClr val="B2CEFF"/>
    <a:srgbClr val="A7BCEC"/>
    <a:srgbClr val="ECEEF2"/>
    <a:srgbClr val="C3C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3B9A1-AEB8-69EA-456C-A20815955203}" v="2" dt="2024-10-02T16:50:17.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40" y="14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10/2/2024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b="0" i="0">
                <a:latin typeface="Arial" panose="020B0604020202020204" pitchFamily="34" charset="0"/>
                <a:ea typeface="+mn-ea"/>
                <a:cs typeface="+mn-cs"/>
              </a:defRPr>
            </a:lvl1pPr>
          </a:lstStyle>
          <a:p>
            <a:pPr>
              <a:defRPr/>
            </a:pPr>
            <a:fld id="{597ABE1A-152E-4D2B-BFD4-19B96461C82C}" type="datetimeFigureOut">
              <a:rPr lang="en-US" smtClean="0"/>
              <a:pPr>
                <a:defRPr/>
              </a:pPr>
              <a:t>10/2/2024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b="0" i="0">
                <a:latin typeface="Arial" panose="020B0604020202020204" pitchFamily="34" charset="0"/>
                <a:ea typeface="+mn-ea"/>
                <a:cs typeface="+mn-cs"/>
              </a:defRPr>
            </a:lvl1pPr>
          </a:lstStyle>
          <a:p>
            <a:pPr>
              <a:defRPr/>
            </a:pPr>
            <a:fld id="{A311E8DB-6A4C-4C83-82CD-75B2E805777B}" type="slidenum">
              <a:rPr lang="en-US" smtClean="0"/>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1pPr>
    <a:lvl2pPr marL="60949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2pPr>
    <a:lvl3pPr marL="1218987"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3pPr>
    <a:lvl4pPr marL="1828480"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4pPr>
    <a:lvl5pPr marL="243797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[Sales: Fill in the template above with your information to personalize your presentation]</a:t>
            </a: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a:t>
            </a:fld>
            <a:endParaRPr lang="en-US"/>
          </a:p>
        </p:txBody>
      </p:sp>
    </p:spTree>
    <p:extLst>
      <p:ext uri="{BB962C8B-B14F-4D97-AF65-F5344CB8AC3E}">
        <p14:creationId xmlns:p14="http://schemas.microsoft.com/office/powerpoint/2010/main" val="194672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a:t>As you can see, the results of partnering with Zebra were significant for Banner Health: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Help improve staff productivity</a:t>
            </a:r>
          </a:p>
          <a:p>
            <a:r>
              <a:rPr lang="en-GB"/>
              <a:t>- Increase staff efficiencies: </a:t>
            </a:r>
          </a:p>
          <a:p>
            <a:r>
              <a:rPr lang="en-GB"/>
              <a:t>	- reduce administrative burden, and non-patient-care related tasks</a:t>
            </a:r>
          </a:p>
          <a:p>
            <a:r>
              <a:rPr lang="en-GB"/>
              <a:t>	- automation of cumbersome manual data entry tasks reduces inefficiencies</a:t>
            </a:r>
          </a:p>
          <a:p>
            <a:r>
              <a:rPr lang="en-GB"/>
              <a:t>- 	- better workflow management: access to accurate, real-time data reduces bottlenecks in workflows</a:t>
            </a:r>
          </a:p>
          <a:p>
            <a:r>
              <a:rPr lang="en-GB"/>
              <a:t>	- work tool consolidation: pagers, smartphones, scanners, cameras can be consolidated into a single device to allow greater staff 	mobility</a:t>
            </a:r>
          </a:p>
          <a:p>
            <a:r>
              <a:rPr lang="en-GB"/>
              <a:t>- reduce cognitive burden:</a:t>
            </a:r>
          </a:p>
          <a:p>
            <a:r>
              <a:rPr lang="en-GB"/>
              <a:t>	- reduce missed calls and unanswered pagers to help limit stress and anxiety</a:t>
            </a:r>
          </a:p>
          <a:p>
            <a:r>
              <a:rPr lang="en-GB"/>
              <a:t>	- quicker and secure alert delivery: limit alarm fatigue with prioritization of messages. Reduced alarm fatigue leads to increased satisfaction for clinicians.</a:t>
            </a:r>
          </a:p>
          <a:p>
            <a:r>
              <a:rPr lang="en-GB"/>
              <a:t>- improve engagement</a:t>
            </a:r>
          </a:p>
          <a:p>
            <a:r>
              <a:rPr lang="en-GB"/>
              <a:t>	- improve and expedite responses to staff’s clinical and operational concerns</a:t>
            </a:r>
          </a:p>
          <a:p>
            <a:r>
              <a:rPr lang="en-GB"/>
              <a:t>	- improve staff safety with instant communication during emergencies</a:t>
            </a:r>
          </a:p>
          <a:p>
            <a:r>
              <a:rPr lang="en-GB"/>
              <a:t>	- reduced clinicians strain leading to improved staff retention</a:t>
            </a:r>
          </a:p>
          <a:p>
            <a:endParaRPr lang="en-GB"/>
          </a:p>
          <a:p>
            <a:r>
              <a:rPr lang="en-GB" b="1"/>
              <a:t>Promote Improved Collaboration and Communication</a:t>
            </a:r>
          </a:p>
          <a:p>
            <a:r>
              <a:rPr lang="en-US" sz="1800">
                <a:effectLst/>
                <a:latin typeface="Segoe UI" panose="020B0502040204020203" pitchFamily="34" charset="0"/>
              </a:rPr>
              <a:t>- enhance communication across clinical teams</a:t>
            </a:r>
          </a:p>
          <a:p>
            <a:r>
              <a:rPr lang="en-GB" sz="1800" b="0"/>
              <a:t>	- Instantaneous communication ability with any on-shift care team members (WFC Voice + PPT. Profile Manager – Staff directory for 		interoperability)</a:t>
            </a:r>
          </a:p>
          <a:p>
            <a:r>
              <a:rPr lang="en-GB" sz="1800" b="0"/>
              <a:t>- 	- Real-time individual and role-specific alert and alarm delivery (text, PHI, pictures, alerts, context) – improved care teams response times</a:t>
            </a:r>
          </a:p>
          <a:p>
            <a:endParaRPr lang="en-US" sz="1800">
              <a:effectLst/>
              <a:latin typeface="Arial" panose="020B0604020202020204" pitchFamily="34" charset="0"/>
            </a:endParaRPr>
          </a:p>
          <a:p>
            <a:r>
              <a:rPr lang="en-US" sz="1800">
                <a:effectLst/>
                <a:latin typeface="Segoe UI" panose="020B0502040204020203" pitchFamily="34" charset="0"/>
              </a:rPr>
              <a:t>- improve inter-departmental coordination (admissions, radiology, lab, OR, pharmacy) - reduction of inter-departmental data siloes</a:t>
            </a:r>
            <a:endParaRPr lang="en-US" sz="1800">
              <a:effectLst/>
              <a:latin typeface="Arial" panose="020B0604020202020204" pitchFamily="34" charset="0"/>
            </a:endParaRPr>
          </a:p>
          <a:p>
            <a:endParaRPr lang="en-GB" b="0"/>
          </a:p>
          <a:p>
            <a:endParaRPr lang="en-GB" b="0"/>
          </a:p>
          <a:p>
            <a:r>
              <a:rPr lang="en-GB" b="1"/>
              <a:t>Promote Improved Collaboration and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 instant role-based team member access for better connectivity</a:t>
            </a:r>
            <a:br>
              <a:rPr lang="en-US" sz="1800">
                <a:effectLst/>
                <a:latin typeface="Segoe UI" panose="020B0502040204020203" pitchFamily="34" charset="0"/>
              </a:rPr>
            </a:br>
            <a:r>
              <a:rPr lang="en-US" sz="1800">
                <a:effectLst/>
                <a:latin typeface="Segoe UI" panose="020B0502040204020203" pitchFamily="34" charset="0"/>
              </a:rPr>
              <a:t>- improved delivery time of alert and alarm notification</a:t>
            </a:r>
            <a:endParaRPr lang="en-US" sz="1800">
              <a:effectLst/>
              <a:latin typeface="Arial" panose="020B0604020202020204" pitchFamily="34" charset="0"/>
            </a:endParaRPr>
          </a:p>
          <a:p>
            <a:endParaRPr lang="en-GB" b="1"/>
          </a:p>
          <a:p>
            <a:endParaRPr lang="en-GB" b="1"/>
          </a:p>
          <a:p>
            <a:r>
              <a:rPr lang="en-GB" b="1"/>
              <a:t>Offer Point of Care Decision Support</a:t>
            </a:r>
          </a:p>
          <a:p>
            <a:r>
              <a:rPr lang="en-GB" b="0"/>
              <a:t>- bolster decision making with accurate, real-time information/data</a:t>
            </a:r>
          </a:p>
          <a:p>
            <a:r>
              <a:rPr lang="en-GB" b="0"/>
              <a:t>- mobile access to EHR patient records = improved quality of bedside care</a:t>
            </a:r>
          </a:p>
          <a:p>
            <a:r>
              <a:rPr lang="en-GB" b="0"/>
              <a:t>- strengthens clinician-patient interactions (mobile communication devices keeping staff at bedside)</a:t>
            </a:r>
          </a:p>
          <a:p>
            <a:endParaRPr lang="en-GB" b="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a:t>Source: </a:t>
            </a:r>
            <a:r>
              <a:rPr lang="en-US">
                <a:solidFill>
                  <a:srgbClr val="3F3F3F"/>
                </a:solidFill>
                <a:effectLst/>
                <a:latin typeface="Helvetica" pitchFamily="2" charset="0"/>
              </a:rPr>
              <a:t> https://</a:t>
            </a:r>
            <a:r>
              <a:rPr lang="en-US" err="1">
                <a:solidFill>
                  <a:srgbClr val="3F3F3F"/>
                </a:solidFill>
                <a:effectLst/>
                <a:latin typeface="Helvetica" pitchFamily="2" charset="0"/>
              </a:rPr>
              <a:t>www.zebra.com</a:t>
            </a:r>
            <a:r>
              <a:rPr lang="en-US">
                <a:solidFill>
                  <a:srgbClr val="3F3F3F"/>
                </a:solidFill>
                <a:effectLst/>
                <a:latin typeface="Helvetica" pitchFamily="2" charset="0"/>
              </a:rPr>
              <a:t>/</a:t>
            </a:r>
            <a:r>
              <a:rPr lang="en-US" err="1">
                <a:solidFill>
                  <a:srgbClr val="3F3F3F"/>
                </a:solidFill>
                <a:effectLst/>
                <a:latin typeface="Helvetica" pitchFamily="2" charset="0"/>
              </a:rPr>
              <a:t>gb</a:t>
            </a:r>
            <a:r>
              <a:rPr lang="en-US">
                <a:solidFill>
                  <a:srgbClr val="3F3F3F"/>
                </a:solidFill>
                <a:effectLst/>
                <a:latin typeface="Helvetica" pitchFamily="2" charset="0"/>
              </a:rPr>
              <a:t>/</a:t>
            </a:r>
            <a:r>
              <a:rPr lang="en-US" err="1">
                <a:solidFill>
                  <a:srgbClr val="3F3F3F"/>
                </a:solidFill>
                <a:effectLst/>
                <a:latin typeface="Helvetica" pitchFamily="2" charset="0"/>
              </a:rPr>
              <a:t>en</a:t>
            </a:r>
            <a:r>
              <a:rPr lang="en-US">
                <a:solidFill>
                  <a:srgbClr val="3F3F3F"/>
                </a:solidFill>
                <a:effectLst/>
                <a:latin typeface="Helvetica" pitchFamily="2" charset="0"/>
              </a:rPr>
              <a:t>/resource-library/success-stories/banner-health-elevates-care-and-accelerates-</a:t>
            </a:r>
            <a:r>
              <a:rPr lang="en-US" err="1">
                <a:solidFill>
                  <a:srgbClr val="3F3F3F"/>
                </a:solidFill>
                <a:effectLst/>
                <a:latin typeface="Helvetica" pitchFamily="2" charset="0"/>
              </a:rPr>
              <a:t>treatment.html</a:t>
            </a:r>
            <a:endParaRPr lang="en-US">
              <a:solidFill>
                <a:srgbClr val="3F3F3F"/>
              </a:solidFill>
              <a:effectLst/>
              <a:latin typeface="Helvetica" pitchFamily="2" charset="0"/>
            </a:endParaRPr>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8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E0A3-55F4-7E8A-D496-F4259179F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EF68-AB39-5A16-CBB7-4D02D124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7F622-A4B5-E710-BAA8-A101ADCD9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96016-DA44-3B2B-14C8-0900C8707CDA}"/>
              </a:ext>
            </a:extLst>
          </p:cNvPr>
          <p:cNvSpPr>
            <a:spLocks noGrp="1"/>
          </p:cNvSpPr>
          <p:nvPr>
            <p:ph type="sldNum" sz="quarter" idx="10"/>
          </p:nvPr>
        </p:nvSpPr>
        <p:spPr/>
        <p:txBody>
          <a:bodyPr/>
          <a:lstStyle/>
          <a:p>
            <a:fld id="{6BB98AFB-CB0D-4DFE-87B9-B4B0D0DE73CD}" type="slidenum">
              <a:rPr lang="en-US" smtClean="0"/>
              <a:pPr/>
              <a:t>11</a:t>
            </a:fld>
            <a:endParaRPr lang="en-US"/>
          </a:p>
        </p:txBody>
      </p:sp>
    </p:spTree>
    <p:extLst>
      <p:ext uri="{BB962C8B-B14F-4D97-AF65-F5344CB8AC3E}">
        <p14:creationId xmlns:p14="http://schemas.microsoft.com/office/powerpoint/2010/main" val="99561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guided by an industry leader. </a:t>
            </a:r>
          </a:p>
        </p:txBody>
      </p:sp>
      <p:sp>
        <p:nvSpPr>
          <p:cNvPr id="4" name="Slide Number Placeholder 3"/>
          <p:cNvSpPr>
            <a:spLocks noGrp="1"/>
          </p:cNvSpPr>
          <p:nvPr>
            <p:ph type="sldNum" sz="quarter" idx="10"/>
          </p:nvPr>
        </p:nvSpPr>
        <p:spPr/>
        <p:txBody>
          <a:bodyPr/>
          <a:lstStyle/>
          <a:p>
            <a:fld id="{6BB98AFB-CB0D-4DFE-87B9-B4B0D0DE73CD}" type="slidenum">
              <a:rPr lang="en-US" smtClean="0"/>
              <a:pPr/>
              <a:t>12</a:t>
            </a:fld>
            <a:endParaRPr lang="en-US"/>
          </a:p>
        </p:txBody>
      </p:sp>
    </p:spTree>
    <p:extLst>
      <p:ext uri="{BB962C8B-B14F-4D97-AF65-F5344CB8AC3E}">
        <p14:creationId xmlns:p14="http://schemas.microsoft.com/office/powerpoint/2010/main" val="162255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8687-B066-778B-0AB6-663CA768D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15E2-D0C8-06EF-849D-B51BE7E7A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45AB-7A40-E750-819F-1226B975A707}"/>
              </a:ext>
            </a:extLst>
          </p:cNvPr>
          <p:cNvSpPr>
            <a:spLocks noGrp="1"/>
          </p:cNvSpPr>
          <p:nvPr>
            <p:ph type="body" idx="1"/>
          </p:nvPr>
        </p:nvSpPr>
        <p:spPr/>
        <p:txBody>
          <a:bodyPr/>
          <a:lstStyle/>
          <a:p>
            <a:pPr marL="0" indent="0">
              <a:buFont typeface="Arial" panose="020B0604020202020204" pitchFamily="34" charset="0"/>
              <a:buNone/>
            </a:pPr>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30B7AC05-D4F5-BDD3-C291-9B761E207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6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solidFill>
                  <a:schemeClr val="tx1"/>
                </a:solidFill>
                <a:effectLst/>
                <a:latin typeface="Arial" panose="020B0604020202020204" pitchFamily="34" charset="0"/>
              </a:rPr>
              <a:t>There’s a lot of change happening in healthcare today. </a:t>
            </a:r>
            <a:r>
              <a:rPr lang="en-US">
                <a:solidFill>
                  <a:srgbClr val="3F3F3F"/>
                </a:solidFill>
                <a:effectLst/>
                <a:latin typeface="Helvetica" pitchFamily="2" charset="0"/>
              </a:rPr>
              <a:t>For example, ensuring staff feel safe in the workplace is an increasing concern. Offering rapid emergency communication for incident reporting assist first responders, helping locate staff even if they can't talk or text.</a:t>
            </a:r>
            <a:endParaRPr lang="en-US"/>
          </a:p>
          <a:p>
            <a:r>
              <a:rPr lang="en-US"/>
              <a:t>Source: https://</a:t>
            </a:r>
            <a:r>
              <a:rPr lang="en-US" err="1"/>
              <a:t>www.forbes.com</a:t>
            </a:r>
            <a:r>
              <a:rPr lang="en-US"/>
              <a:t>/sites/</a:t>
            </a:r>
            <a:r>
              <a:rPr lang="en-US" err="1"/>
              <a:t>bernardmarr</a:t>
            </a:r>
            <a:r>
              <a:rPr lang="en-US"/>
              <a:t>/2023/10/03/the-10-biggest-trends-revolutionizing-healthcare-in-2024/?</a:t>
            </a:r>
            <a:r>
              <a:rPr lang="en-US" err="1"/>
              <a:t>sh</a:t>
            </a:r>
            <a:r>
              <a:rPr lang="en-US"/>
              <a:t>=c4974541d130</a:t>
            </a:r>
          </a:p>
          <a:p>
            <a:r>
              <a:rPr lang="en-US"/>
              <a:t>Source*:https://</a:t>
            </a:r>
            <a:r>
              <a:rPr lang="en-US" err="1"/>
              <a:t>medcitynews.com</a:t>
            </a:r>
            <a:r>
              <a:rPr lang="en-US"/>
              <a:t>/2024/01/5-healthcare-trends-that-will-shape-2024/</a:t>
            </a:r>
          </a:p>
          <a:p>
            <a:r>
              <a:rPr lang="en-US"/>
              <a:t>**Source: https://</a:t>
            </a:r>
            <a:r>
              <a:rPr lang="en-US" err="1"/>
              <a:t>healthitanalytics.com</a:t>
            </a:r>
            <a:r>
              <a:rPr lang="en-US"/>
              <a:t>/news/almost-half-of-health-systems-use-ai-for-workforce-issues#:~:text=A%20survey%20shows%20that%2047.5,AI%20solution%20for%20this%20purpose.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a:solidFill>
                  <a:srgbClr val="000000"/>
                </a:solidFill>
                <a:latin typeface=" calibri"/>
                <a:cs typeface="Calibri" panose="020F0502020204030204" pitchFamily="34" charset="0"/>
              </a:rPr>
              <a:t>Source:</a:t>
            </a:r>
            <a:r>
              <a:rPr lang="en-US" sz="1600">
                <a:solidFill>
                  <a:srgbClr val="000000"/>
                </a:solidFill>
                <a:latin typeface=" calibri"/>
                <a:cs typeface="Calibri" panose="020F0502020204030204" pitchFamily="34" charset="0"/>
              </a:rPr>
              <a:t> Deloitte, Tech Trends : </a:t>
            </a:r>
            <a:r>
              <a:rPr lang="en-US" sz="1600" err="1">
                <a:solidFill>
                  <a:srgbClr val="000000"/>
                </a:solidFill>
                <a:latin typeface=" calibri"/>
                <a:cs typeface="Calibri" panose="020F0502020204030204" pitchFamily="34" charset="0"/>
              </a:rPr>
              <a:t>Pwc</a:t>
            </a:r>
            <a:endParaRPr lang="en-US" sz="1600">
              <a:solidFill>
                <a:srgbClr val="404040"/>
              </a:solidFill>
              <a:latin typeface=" calibri"/>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62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a:effectLst/>
                <a:latin typeface="Segoe UI" panose="020B0502040204020203" pitchFamily="34" charset="0"/>
              </a:rPr>
              <a:t>The healthcare industry faces several challenges today, from personnel shortages leading to decreased nurse-patient beside time, to a disconnected, mobile workforce,</a:t>
            </a:r>
            <a:r>
              <a:rPr lang="en-US" sz="2000">
                <a:solidFill>
                  <a:srgbClr val="3F3F3F"/>
                </a:solidFill>
                <a:effectLst/>
                <a:latin typeface="Helvetica" pitchFamily="2" charset="0"/>
              </a:rPr>
              <a:t> to patients’ expectations for higher levels of convenience, speed and value for money.</a:t>
            </a:r>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87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5F64-8035-1D50-8ED8-C2E6C2C62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0C683-85BD-6D60-E051-EC692760F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FAB96-4A9C-6028-3647-6C11BB851A3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a:extLst>
              <a:ext uri="{FF2B5EF4-FFF2-40B4-BE49-F238E27FC236}">
                <a16:creationId xmlns:a16="http://schemas.microsoft.com/office/drawing/2014/main" id="{4233B116-1AD7-0F55-7EB2-DC0AB87A976B}"/>
              </a:ext>
            </a:extLst>
          </p:cNvPr>
          <p:cNvSpPr>
            <a:spLocks noGrp="1"/>
          </p:cNvSpPr>
          <p:nvPr>
            <p:ph type="sldNum" sz="quarter" idx="5"/>
          </p:nvPr>
        </p:nvSpPr>
        <p:spPr/>
        <p:txBody>
          <a:bodyPr/>
          <a:lstStyle/>
          <a:p>
            <a:pPr>
              <a:defRPr/>
            </a:pPr>
            <a:fld id="{A311E8DB-6A4C-4C83-82CD-75B2E805777B}" type="slidenum">
              <a:rPr lang="en-US" smtClean="0"/>
              <a:pPr>
                <a:defRPr/>
              </a:pPr>
              <a:t>4</a:t>
            </a:fld>
            <a:endParaRPr lang="en-US"/>
          </a:p>
        </p:txBody>
      </p:sp>
    </p:spTree>
    <p:extLst>
      <p:ext uri="{BB962C8B-B14F-4D97-AF65-F5344CB8AC3E}">
        <p14:creationId xmlns:p14="http://schemas.microsoft.com/office/powerpoint/2010/main" val="144369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9674A-50F9-15E4-145A-2D59D0621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54E8B-1CCE-7F54-7CD9-2551D2A12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8B3D4-2BB3-CF70-E80B-BCB6925F05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DD7BDBD-DE30-0E5B-8613-62F56100930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20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A lack of clinical mobility impacts patient care and staff morale. </a:t>
            </a:r>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6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1311A-F80D-6A50-893E-C2D064094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9CDFF-1EEF-0661-B7FA-933149354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DE477-ED48-8753-A709-857136F245B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With 75% of hospital workers working on the go, instant, integrated and secure communication is critical. Now you can put the data and tools care teams need at their fingertips. Connect instantly for enhanced clinical effectiveness - talk, text, access data and share images securely. Streamline workflows and consolidate tools on a single mobile device so your teams can spend more time with patients and less time hunting for colleagues and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*Source: </a:t>
            </a:r>
            <a:r>
              <a:rPr lang="en-US">
                <a:solidFill>
                  <a:srgbClr val="3F3F3F"/>
                </a:solidFill>
                <a:effectLst/>
                <a:latin typeface="Helvetica" pitchFamily="2" charset="0"/>
              </a:rPr>
              <a:t>https://</a:t>
            </a:r>
            <a:r>
              <a:rPr lang="en-US" err="1">
                <a:solidFill>
                  <a:srgbClr val="3F3F3F"/>
                </a:solidFill>
                <a:effectLst/>
                <a:latin typeface="Helvetica" pitchFamily="2" charset="0"/>
              </a:rPr>
              <a:t>www.zebra.com</a:t>
            </a:r>
            <a:r>
              <a:rPr lang="en-US">
                <a:solidFill>
                  <a:srgbClr val="3F3F3F"/>
                </a:solidFill>
                <a:effectLst/>
                <a:latin typeface="Helvetica" pitchFamily="2" charset="0"/>
              </a:rPr>
              <a:t>/content/dam/</a:t>
            </a:r>
            <a:r>
              <a:rPr lang="en-US" err="1">
                <a:solidFill>
                  <a:srgbClr val="3F3F3F"/>
                </a:solidFill>
                <a:effectLst/>
                <a:latin typeface="Helvetica" pitchFamily="2" charset="0"/>
              </a:rPr>
              <a:t>zebra_new_ia</a:t>
            </a:r>
            <a:r>
              <a:rPr lang="en-US">
                <a:solidFill>
                  <a:srgbClr val="3F3F3F"/>
                </a:solidFill>
                <a:effectLst/>
                <a:latin typeface="Helvetica" pitchFamily="2" charset="0"/>
              </a:rPr>
              <a:t>/</a:t>
            </a:r>
            <a:r>
              <a:rPr lang="en-US" err="1">
                <a:solidFill>
                  <a:srgbClr val="3F3F3F"/>
                </a:solidFill>
                <a:effectLst/>
                <a:latin typeface="Helvetica" pitchFamily="2" charset="0"/>
              </a:rPr>
              <a:t>en</a:t>
            </a:r>
            <a:r>
              <a:rPr lang="en-US">
                <a:solidFill>
                  <a:srgbClr val="3F3F3F"/>
                </a:solidFill>
                <a:effectLst/>
                <a:latin typeface="Helvetica" pitchFamily="2" charset="0"/>
              </a:rPr>
              <a:t>-us/solutions-verticals/vertical-solutions/healthcare/success-stories/tc51-trumanmedicalcenters-casestudy-en-us.pdf​</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29B670DE-7021-2E14-CE73-5C5FA1F6D3FB}"/>
              </a:ext>
            </a:extLst>
          </p:cNvPr>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42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448-3B5F-6187-2E1B-F7C9BA269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C516-235B-A625-5030-8BD849273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8FEC-4BA0-D688-BEF4-F59F62CE5AB5}"/>
              </a:ext>
            </a:extLst>
          </p:cNvPr>
          <p:cNvSpPr>
            <a:spLocks noGrp="1"/>
          </p:cNvSpPr>
          <p:nvPr>
            <p:ph type="body" idx="1"/>
          </p:nvPr>
        </p:nvSpPr>
        <p:spPr/>
        <p:txBody>
          <a:bodyPr>
            <a:normAutofit/>
          </a:bodyPr>
          <a:lstStyle/>
          <a:p>
            <a:pPr marL="171450" indent="-171450">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CD713E-D3B0-8A5E-1FD7-095500003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64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9</a:t>
            </a:fld>
            <a:endParaRPr lang="en-US"/>
          </a:p>
        </p:txBody>
      </p:sp>
    </p:spTree>
    <p:extLst>
      <p:ext uri="{BB962C8B-B14F-4D97-AF65-F5344CB8AC3E}">
        <p14:creationId xmlns:p14="http://schemas.microsoft.com/office/powerpoint/2010/main" val="3351025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4" name="Date Placeholder 3">
            <a:extLst>
              <a:ext uri="{FF2B5EF4-FFF2-40B4-BE49-F238E27FC236}">
                <a16:creationId xmlns:a16="http://schemas.microsoft.com/office/drawing/2014/main" id="{CAFB87DA-9484-5A30-AE81-2F1135931D16}"/>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20B8933F-712B-6D86-37CF-48F1B677728E}"/>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4604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4E5D-785B-B15F-7D34-C3E6423381A8}"/>
              </a:ext>
            </a:extLst>
          </p:cNvPr>
          <p:cNvSpPr>
            <a:spLocks noGrp="1"/>
          </p:cNvSpPr>
          <p:nvPr>
            <p:ph type="title"/>
          </p:nvPr>
        </p:nvSpPr>
        <p:spPr/>
        <p:txBody>
          <a:bodyPr>
            <a:normAutofit/>
          </a:bodyPr>
          <a:lstStyle>
            <a:lvl1pPr>
              <a:defRPr sz="3999"/>
            </a:lvl1pPr>
          </a:lstStyle>
          <a:p>
            <a:r>
              <a:rPr lang="en-US"/>
              <a:t>Click to edit Master title style</a:t>
            </a:r>
          </a:p>
        </p:txBody>
      </p:sp>
      <p:sp>
        <p:nvSpPr>
          <p:cNvPr id="3" name="Content Placeholder 2">
            <a:extLst>
              <a:ext uri="{FF2B5EF4-FFF2-40B4-BE49-F238E27FC236}">
                <a16:creationId xmlns:a16="http://schemas.microsoft.com/office/drawing/2014/main" id="{643DC45B-1E25-B44A-C460-BA6062B0C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1E9E478-7C69-5C56-4532-156DFCECDA7B}"/>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37AFE2A4-612A-2932-A8BE-B702538BF3D0}"/>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986148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D32C-38BE-4A23-6CC0-698081D41E33}"/>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C9604F65-B66F-76D5-4E77-6E156175D623}"/>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CFCBA1BF-DB3E-A57B-6163-BE0F53C7BF4F}"/>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41D80ABC-6ABD-6E69-C13D-DC5392C07BCD}"/>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50546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0D0A-3FDD-07FE-E07C-9A70298A6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A29B4C-5DC4-807A-7CF6-7FBA7AD22B6B}"/>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D512-7293-AF35-5A96-E2A8A2D002F6}"/>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580E592-7A5C-C42D-E381-5AAB625A5214}"/>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8" name="Date Placeholder 3">
            <a:extLst>
              <a:ext uri="{FF2B5EF4-FFF2-40B4-BE49-F238E27FC236}">
                <a16:creationId xmlns:a16="http://schemas.microsoft.com/office/drawing/2014/main" id="{BB42D9D1-EF44-8487-BCEC-6AD3FA98A151}"/>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351237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2C82-7734-25DE-6665-BD3F8BFDA321}"/>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1536C8-1E88-313F-65A5-EDDC406D6DC3}"/>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9BCF57-123B-D19B-7D66-BA951CE28CDD}"/>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53808F-C501-83A0-4DCB-808BE94CD7FA}"/>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65728-8745-F6C5-E012-56FBDDA7C71C}"/>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D13DDE0-399A-A113-1B6C-800B9DAB6593}"/>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10" name="Date Placeholder 3">
            <a:extLst>
              <a:ext uri="{FF2B5EF4-FFF2-40B4-BE49-F238E27FC236}">
                <a16:creationId xmlns:a16="http://schemas.microsoft.com/office/drawing/2014/main" id="{4E0F3EC5-0811-409F-42B5-0C9B564919F5}"/>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573503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Ang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2685-CAF4-87B4-1535-240363653F5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55B91BB-6639-76D5-198C-4D3B498E4BBA}"/>
              </a:ext>
            </a:extLst>
          </p:cNvPr>
          <p:cNvSpPr>
            <a:spLocks noGrp="1"/>
          </p:cNvSpPr>
          <p:nvPr>
            <p:ph type="sldNum" sz="quarter" idx="12"/>
          </p:nvPr>
        </p:nvSpPr>
        <p:spPr>
          <a:xfrm>
            <a:off x="9165165" y="6356351"/>
            <a:ext cx="2742486" cy="365125"/>
          </a:xfrm>
        </p:spPr>
        <p:txBody>
          <a:bodyPr/>
          <a:lstStyle>
            <a:lvl1pPr>
              <a:defRPr sz="800">
                <a:solidFill>
                  <a:schemeClr val="bg1"/>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4E81AA77-0B8E-315E-95D2-DF231EE72458}"/>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11" name="Picture 10" descr="A blue and white background&#10;&#10;Description automatically generated">
            <a:extLst>
              <a:ext uri="{FF2B5EF4-FFF2-40B4-BE49-F238E27FC236}">
                <a16:creationId xmlns:a16="http://schemas.microsoft.com/office/drawing/2014/main" id="{3979AC6D-E3B8-6F0A-7117-D188AF826D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389"/>
            <a:ext cx="12188825" cy="6920389"/>
          </a:xfrm>
          <a:prstGeom prst="rect">
            <a:avLst/>
          </a:prstGeom>
        </p:spPr>
      </p:pic>
      <p:pic>
        <p:nvPicPr>
          <p:cNvPr id="12" name="Picture 11">
            <a:extLst>
              <a:ext uri="{FF2B5EF4-FFF2-40B4-BE49-F238E27FC236}">
                <a16:creationId xmlns:a16="http://schemas.microsoft.com/office/drawing/2014/main" id="{7A9E43E3-E0A1-0456-99AF-00A8B317BA2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12889"/>
            <a:ext cx="12188825" cy="6970889"/>
          </a:xfrm>
          <a:prstGeom prst="rect">
            <a:avLst/>
          </a:prstGeom>
        </p:spPr>
      </p:pic>
      <p:pic>
        <p:nvPicPr>
          <p:cNvPr id="14" name="Picture 13" descr="A black and blue rectangles&#10;&#10;Description automatically generated">
            <a:extLst>
              <a:ext uri="{FF2B5EF4-FFF2-40B4-BE49-F238E27FC236}">
                <a16:creationId xmlns:a16="http://schemas.microsoft.com/office/drawing/2014/main" id="{5DC6CCB7-9080-7A32-093A-7BBB9F6C4D3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10947"/>
          <a:stretch/>
        </p:blipFill>
        <p:spPr>
          <a:xfrm>
            <a:off x="-273414" y="556954"/>
            <a:ext cx="12462240" cy="6301047"/>
          </a:xfrm>
          <a:prstGeom prst="rect">
            <a:avLst/>
          </a:prstGeom>
        </p:spPr>
      </p:pic>
    </p:spTree>
    <p:extLst>
      <p:ext uri="{BB962C8B-B14F-4D97-AF65-F5344CB8AC3E}">
        <p14:creationId xmlns:p14="http://schemas.microsoft.com/office/powerpoint/2010/main" val="2186969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Ang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0F158-CF72-C0D1-D5E7-FCE84C25126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304"/>
            <a:ext cx="12206619" cy="6860303"/>
          </a:xfrm>
          <a:prstGeom prst="rect">
            <a:avLst/>
          </a:prstGeom>
        </p:spPr>
      </p:pic>
      <p:sp>
        <p:nvSpPr>
          <p:cNvPr id="2" name="Title 1">
            <a:extLst>
              <a:ext uri="{FF2B5EF4-FFF2-40B4-BE49-F238E27FC236}">
                <a16:creationId xmlns:a16="http://schemas.microsoft.com/office/drawing/2014/main" id="{2D402685-CAF4-87B4-1535-240363653F5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55B91BB-6639-76D5-198C-4D3B498E4BBA}"/>
              </a:ext>
            </a:extLst>
          </p:cNvPr>
          <p:cNvSpPr>
            <a:spLocks noGrp="1"/>
          </p:cNvSpPr>
          <p:nvPr>
            <p:ph type="sldNum" sz="quarter" idx="12"/>
          </p:nvPr>
        </p:nvSpPr>
        <p:spPr>
          <a:xfrm>
            <a:off x="9165165" y="6356351"/>
            <a:ext cx="2742486" cy="365125"/>
          </a:xfrm>
        </p:spPr>
        <p:txBody>
          <a:bodyPr/>
          <a:lstStyle>
            <a:lvl1pPr>
              <a:defRPr sz="800">
                <a:solidFill>
                  <a:schemeClr val="bg1"/>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4E81AA77-0B8E-315E-95D2-DF231EE72458}"/>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40028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Angl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0BEE86-7671-BE8F-CDAE-51DEA869852F}"/>
              </a:ext>
            </a:extLst>
          </p:cNvPr>
          <p:cNvSpPr/>
          <p:nvPr userDrawn="1"/>
        </p:nvSpPr>
        <p:spPr>
          <a:xfrm>
            <a:off x="0" y="0"/>
            <a:ext cx="12188825" cy="6858000"/>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C2F2151-5467-7FB6-B487-54F1B4A40D9B}"/>
              </a:ext>
            </a:extLst>
          </p:cNvPr>
          <p:cNvSpPr>
            <a:spLocks noGrp="1"/>
          </p:cNvSpPr>
          <p:nvPr>
            <p:ph type="sldNum" sz="quarter" idx="12"/>
          </p:nvPr>
        </p:nvSpPr>
        <p:spPr/>
        <p:txBody>
          <a:bodyPr/>
          <a:lstStyle/>
          <a:p>
            <a:fld id="{114E01F0-2640-46F7-9F63-9BD3C176E1E6}" type="slidenum">
              <a:rPr lang="en-US" smtClean="0"/>
              <a:t>‹#›</a:t>
            </a:fld>
            <a:endParaRPr lang="en-US"/>
          </a:p>
        </p:txBody>
      </p:sp>
      <p:sp>
        <p:nvSpPr>
          <p:cNvPr id="5" name="Rectangle 4">
            <a:extLst>
              <a:ext uri="{FF2B5EF4-FFF2-40B4-BE49-F238E27FC236}">
                <a16:creationId xmlns:a16="http://schemas.microsoft.com/office/drawing/2014/main" id="{87C84A0B-FF87-B1DC-7A83-8CB42F1241CA}"/>
              </a:ext>
            </a:extLst>
          </p:cNvPr>
          <p:cNvSpPr/>
          <p:nvPr userDrawn="1"/>
        </p:nvSpPr>
        <p:spPr>
          <a:xfrm>
            <a:off x="7172015" y="-8313"/>
            <a:ext cx="5025120" cy="6882939"/>
          </a:xfrm>
          <a:custGeom>
            <a:avLst/>
            <a:gdLst>
              <a:gd name="connsiteX0" fmla="*/ 0 w 3322320"/>
              <a:gd name="connsiteY0" fmla="*/ 0 h 6858000"/>
              <a:gd name="connsiteX1" fmla="*/ 3322320 w 3322320"/>
              <a:gd name="connsiteY1" fmla="*/ 0 h 6858000"/>
              <a:gd name="connsiteX2" fmla="*/ 3322320 w 3322320"/>
              <a:gd name="connsiteY2" fmla="*/ 6858000 h 6858000"/>
              <a:gd name="connsiteX3" fmla="*/ 0 w 3322320"/>
              <a:gd name="connsiteY3" fmla="*/ 6858000 h 6858000"/>
              <a:gd name="connsiteX4" fmla="*/ 0 w 3322320"/>
              <a:gd name="connsiteY4" fmla="*/ 0 h 6858000"/>
              <a:gd name="connsiteX0" fmla="*/ 1704109 w 5026429"/>
              <a:gd name="connsiteY0" fmla="*/ 0 h 6874626"/>
              <a:gd name="connsiteX1" fmla="*/ 5026429 w 5026429"/>
              <a:gd name="connsiteY1" fmla="*/ 0 h 6874626"/>
              <a:gd name="connsiteX2" fmla="*/ 5026429 w 5026429"/>
              <a:gd name="connsiteY2" fmla="*/ 6858000 h 6874626"/>
              <a:gd name="connsiteX3" fmla="*/ 0 w 5026429"/>
              <a:gd name="connsiteY3" fmla="*/ 6874626 h 6874626"/>
              <a:gd name="connsiteX4" fmla="*/ 1704109 w 5026429"/>
              <a:gd name="connsiteY4" fmla="*/ 0 h 6874626"/>
              <a:gd name="connsiteX0" fmla="*/ 2211185 w 5026429"/>
              <a:gd name="connsiteY0" fmla="*/ 0 h 6891252"/>
              <a:gd name="connsiteX1" fmla="*/ 5026429 w 5026429"/>
              <a:gd name="connsiteY1" fmla="*/ 16626 h 6891252"/>
              <a:gd name="connsiteX2" fmla="*/ 5026429 w 5026429"/>
              <a:gd name="connsiteY2" fmla="*/ 6874626 h 6891252"/>
              <a:gd name="connsiteX3" fmla="*/ 0 w 5026429"/>
              <a:gd name="connsiteY3" fmla="*/ 6891252 h 6891252"/>
              <a:gd name="connsiteX4" fmla="*/ 2211185 w 5026429"/>
              <a:gd name="connsiteY4" fmla="*/ 0 h 6891252"/>
              <a:gd name="connsiteX0" fmla="*/ 1986741 w 5026429"/>
              <a:gd name="connsiteY0" fmla="*/ 0 h 6882939"/>
              <a:gd name="connsiteX1" fmla="*/ 5026429 w 5026429"/>
              <a:gd name="connsiteY1" fmla="*/ 8313 h 6882939"/>
              <a:gd name="connsiteX2" fmla="*/ 5026429 w 5026429"/>
              <a:gd name="connsiteY2" fmla="*/ 6866313 h 6882939"/>
              <a:gd name="connsiteX3" fmla="*/ 0 w 5026429"/>
              <a:gd name="connsiteY3" fmla="*/ 6882939 h 6882939"/>
              <a:gd name="connsiteX4" fmla="*/ 1986741 w 5026429"/>
              <a:gd name="connsiteY4" fmla="*/ 0 h 688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429" h="6882939">
                <a:moveTo>
                  <a:pt x="1986741" y="0"/>
                </a:moveTo>
                <a:lnTo>
                  <a:pt x="5026429" y="8313"/>
                </a:lnTo>
                <a:lnTo>
                  <a:pt x="5026429" y="6866313"/>
                </a:lnTo>
                <a:lnTo>
                  <a:pt x="0" y="6882939"/>
                </a:lnTo>
                <a:lnTo>
                  <a:pt x="1986741" y="0"/>
                </a:lnTo>
                <a:close/>
              </a:path>
            </a:pathLst>
          </a:custGeom>
          <a:solidFill>
            <a:srgbClr val="D3E4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0F07BC6-5482-7D78-3B78-A8A1947E9BBF}"/>
              </a:ext>
            </a:extLst>
          </p:cNvPr>
          <p:cNvSpPr txBox="1">
            <a:spLocks/>
          </p:cNvSpPr>
          <p:nvPr userDrawn="1"/>
        </p:nvSpPr>
        <p:spPr>
          <a:xfrm>
            <a:off x="9165165" y="6356351"/>
            <a:ext cx="2742486" cy="365125"/>
          </a:xfrm>
          <a:prstGeom prst="rect">
            <a:avLst/>
          </a:prstGeom>
        </p:spPr>
        <p:txBody>
          <a:bodyPr vert="horz" lIns="91416" tIns="45708" rIns="91416" bIns="45708" rtlCol="0" anchor="ctr"/>
          <a:lstStyle>
            <a:defPPr>
              <a:defRPr lang="en-US"/>
            </a:defPPr>
            <a:lvl1pPr marL="0" algn="r"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4E01F0-2640-46F7-9F63-9BD3C176E1E6}" type="slidenum">
              <a:rPr lang="en-US" sz="800" smtClean="0"/>
              <a:pPr/>
              <a:t>‹#›</a:t>
            </a:fld>
            <a:endParaRPr lang="en-US" sz="800"/>
          </a:p>
        </p:txBody>
      </p:sp>
      <p:sp>
        <p:nvSpPr>
          <p:cNvPr id="3" name="Date Placeholder 3">
            <a:extLst>
              <a:ext uri="{FF2B5EF4-FFF2-40B4-BE49-F238E27FC236}">
                <a16:creationId xmlns:a16="http://schemas.microsoft.com/office/drawing/2014/main" id="{233187DE-E560-FD79-C9FF-E7A3920F607F}"/>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093152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3" name="Date Placeholder 3">
            <a:extLst>
              <a:ext uri="{FF2B5EF4-FFF2-40B4-BE49-F238E27FC236}">
                <a16:creationId xmlns:a16="http://schemas.microsoft.com/office/drawing/2014/main" id="{8A498727-F1F4-062D-CC27-512C42625BC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42754438-6134-0603-82B7-D0F0DE281A2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66431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910B7-0E35-915C-EB90-3834D5D55C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1" y="1"/>
            <a:ext cx="12206619" cy="6860303"/>
          </a:xfrm>
          <a:prstGeom prst="rect">
            <a:avLst/>
          </a:prstGeom>
        </p:spPr>
      </p:pic>
      <p:sp>
        <p:nvSpPr>
          <p:cNvPr id="2" name="Slide Number Placeholder 5">
            <a:extLst>
              <a:ext uri="{FF2B5EF4-FFF2-40B4-BE49-F238E27FC236}">
                <a16:creationId xmlns:a16="http://schemas.microsoft.com/office/drawing/2014/main" id="{1935B288-36C1-1736-1B56-CF9ED51F9F4D}"/>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6" name="Date Placeholder 3">
            <a:extLst>
              <a:ext uri="{FF2B5EF4-FFF2-40B4-BE49-F238E27FC236}">
                <a16:creationId xmlns:a16="http://schemas.microsoft.com/office/drawing/2014/main" id="{543CB2F3-53CC-FA7F-E155-6C946FD49F07}"/>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943049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4685-EB05-11A6-41D0-866DABC3AA16}"/>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1951584-E6EF-CEA8-0627-AA3F89D1DCCD}"/>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0D90E3-D589-C866-560C-85BBBEB95A3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5775D8A6-C84F-FCE4-A4DA-40EFCBDF3E0B}"/>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9" name="Date Placeholder 3">
            <a:extLst>
              <a:ext uri="{FF2B5EF4-FFF2-40B4-BE49-F238E27FC236}">
                <a16:creationId xmlns:a16="http://schemas.microsoft.com/office/drawing/2014/main" id="{2C8D6982-08CF-EC68-652D-97F1D75B6CC5}"/>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11672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531813" y="483560"/>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545209" y="989928"/>
            <a:ext cx="10503719" cy="365760"/>
          </a:xfrm>
        </p:spPr>
        <p:txBody>
          <a:bodyPr/>
          <a:lstStyle>
            <a:lvl1pPr marL="0" indent="0">
              <a:buNone/>
              <a:defRPr sz="2397">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529076" y="1467038"/>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Date Placeholder 3">
            <a:extLst>
              <a:ext uri="{FF2B5EF4-FFF2-40B4-BE49-F238E27FC236}">
                <a16:creationId xmlns:a16="http://schemas.microsoft.com/office/drawing/2014/main" id="{6AA70265-79A8-78B7-63DE-A79A6925B5DE}"/>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BD685B19-6EFB-0EB6-A91B-65F754A37B02}"/>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4885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FBAE40"/>
          </p15:clr>
        </p15:guide>
        <p15:guide id="2" pos="3863">
          <p15:clr>
            <a:srgbClr val="FBAE40"/>
          </p15:clr>
        </p15:guide>
        <p15:guide id="3" pos="335" userDrawn="1">
          <p15:clr>
            <a:srgbClr val="FBAE40"/>
          </p15:clr>
        </p15:guide>
        <p15:guide id="4" orient="horz" pos="528" userDrawn="1">
          <p15:clr>
            <a:srgbClr val="FBAE40"/>
          </p15:clr>
        </p15:guide>
        <p15:guide id="5" orient="horz" pos="41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64AA-CA96-0B46-847B-C615A294D8B7}"/>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E6F9702-611A-F3E0-4BE7-A391707D59DF}"/>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376AFAB-003B-4C5A-A658-B854B469B0E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8F1F9010-0D0E-FC02-C09F-DCDE20A694DE}"/>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9" name="Date Placeholder 3">
            <a:extLst>
              <a:ext uri="{FF2B5EF4-FFF2-40B4-BE49-F238E27FC236}">
                <a16:creationId xmlns:a16="http://schemas.microsoft.com/office/drawing/2014/main" id="{A28C64D6-0882-AF61-0C2B-C6B92ABD374E}"/>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32541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072-F485-B33D-3810-5550EB7DD06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1C819E6-E895-B2CF-50ED-CE576C6176A7}"/>
              </a:ext>
            </a:extLst>
          </p:cNvPr>
          <p:cNvSpPr>
            <a:spLocks noGrp="1"/>
          </p:cNvSpPr>
          <p:nvPr>
            <p:ph type="sldNum" sz="quarter" idx="12"/>
          </p:nvPr>
        </p:nvSpPr>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E37E3AF1-EDF9-FF92-0951-A9F755FD809F}"/>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74966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953C0C0E-D230-7F99-6AEE-1C6CAE41E696}"/>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988794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ver 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353903-D206-32FF-8AA9-68662DF96C5A}"/>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12405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V1">
    <p:spTree>
      <p:nvGrpSpPr>
        <p:cNvPr id="1" name=""/>
        <p:cNvGrpSpPr/>
        <p:nvPr/>
      </p:nvGrpSpPr>
      <p:grpSpPr>
        <a:xfrm>
          <a:off x="0" y="0"/>
          <a:ext cx="0" cy="0"/>
          <a:chOff x="0" y="0"/>
          <a:chExt cx="0" cy="0"/>
        </a:xfrm>
      </p:grpSpPr>
      <p:pic>
        <p:nvPicPr>
          <p:cNvPr id="3" name="Picture 2" descr="A few doctors looking at a computer screen&#10;&#10;Description automatically generated">
            <a:extLst>
              <a:ext uri="{FF2B5EF4-FFF2-40B4-BE49-F238E27FC236}">
                <a16:creationId xmlns:a16="http://schemas.microsoft.com/office/drawing/2014/main" id="{3E551737-B41D-A0B2-04BA-0D9E649DCE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 y="0"/>
            <a:ext cx="12188136" cy="6858000"/>
          </a:xfrm>
          <a:prstGeom prst="rect">
            <a:avLst/>
          </a:prstGeom>
        </p:spPr>
      </p:pic>
    </p:spTree>
    <p:extLst>
      <p:ext uri="{BB962C8B-B14F-4D97-AF65-F5344CB8AC3E}">
        <p14:creationId xmlns:p14="http://schemas.microsoft.com/office/powerpoint/2010/main" val="1797032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over V1">
    <p:spTree>
      <p:nvGrpSpPr>
        <p:cNvPr id="1" name=""/>
        <p:cNvGrpSpPr/>
        <p:nvPr/>
      </p:nvGrpSpPr>
      <p:grpSpPr>
        <a:xfrm>
          <a:off x="0" y="0"/>
          <a:ext cx="0" cy="0"/>
          <a:chOff x="0" y="0"/>
          <a:chExt cx="0" cy="0"/>
        </a:xfrm>
      </p:grpSpPr>
      <p:pic>
        <p:nvPicPr>
          <p:cNvPr id="7" name="Picture 6" descr="A collage of medical professionals&#10;&#10;Description automatically generated">
            <a:extLst>
              <a:ext uri="{FF2B5EF4-FFF2-40B4-BE49-F238E27FC236}">
                <a16:creationId xmlns:a16="http://schemas.microsoft.com/office/drawing/2014/main" id="{92867BFD-DFDE-184F-2907-90FF7BCBC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88824" cy="6858000"/>
          </a:xfrm>
          <a:prstGeom prst="rect">
            <a:avLst/>
          </a:prstGeom>
        </p:spPr>
      </p:pic>
    </p:spTree>
    <p:extLst>
      <p:ext uri="{BB962C8B-B14F-4D97-AF65-F5344CB8AC3E}">
        <p14:creationId xmlns:p14="http://schemas.microsoft.com/office/powerpoint/2010/main" val="3539814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over V1">
    <p:spTree>
      <p:nvGrpSpPr>
        <p:cNvPr id="1" name=""/>
        <p:cNvGrpSpPr/>
        <p:nvPr/>
      </p:nvGrpSpPr>
      <p:grpSpPr>
        <a:xfrm>
          <a:off x="0" y="0"/>
          <a:ext cx="0" cy="0"/>
          <a:chOff x="0" y="0"/>
          <a:chExt cx="0" cy="0"/>
        </a:xfrm>
      </p:grpSpPr>
      <p:pic>
        <p:nvPicPr>
          <p:cNvPr id="5" name="Picture 4" descr="Several people in medical uniforms&#10;&#10;Description automatically generated">
            <a:extLst>
              <a:ext uri="{FF2B5EF4-FFF2-40B4-BE49-F238E27FC236}">
                <a16:creationId xmlns:a16="http://schemas.microsoft.com/office/drawing/2014/main" id="{0F2B004E-787C-678B-2051-2C59471C59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3123661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ver 6">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F3527F-1329-36E2-92BC-28F7280CF1C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5606" y="4601756"/>
            <a:ext cx="537664" cy="859820"/>
          </a:xfrm>
          <a:prstGeom prst="rect">
            <a:avLst/>
          </a:prstGeom>
        </p:spPr>
      </p:pic>
    </p:spTree>
    <p:extLst>
      <p:ext uri="{BB962C8B-B14F-4D97-AF65-F5344CB8AC3E}">
        <p14:creationId xmlns:p14="http://schemas.microsoft.com/office/powerpoint/2010/main" val="219891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Back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C0BDB-1A4F-BE57-6FEA-BCE2E42D9C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flipH="1">
            <a:off x="-80189" y="-18686"/>
            <a:ext cx="12269014" cy="6895370"/>
          </a:xfrm>
          <a:prstGeom prst="rect">
            <a:avLst/>
          </a:prstGeom>
        </p:spPr>
      </p:pic>
    </p:spTree>
    <p:extLst>
      <p:ext uri="{BB962C8B-B14F-4D97-AF65-F5344CB8AC3E}">
        <p14:creationId xmlns:p14="http://schemas.microsoft.com/office/powerpoint/2010/main" val="481873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ackcover-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C0BDB-1A4F-BE57-6FEA-BCE2E42D9C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flipH="1">
            <a:off x="-80189" y="-18686"/>
            <a:ext cx="12269014" cy="6895370"/>
          </a:xfrm>
          <a:prstGeom prst="rect">
            <a:avLst/>
          </a:prstGeom>
        </p:spPr>
      </p:pic>
      <p:sp>
        <p:nvSpPr>
          <p:cNvPr id="7" name="TextBox 6">
            <a:extLst>
              <a:ext uri="{FF2B5EF4-FFF2-40B4-BE49-F238E27FC236}">
                <a16:creationId xmlns:a16="http://schemas.microsoft.com/office/drawing/2014/main" id="{25E13494-38CF-1F30-9E58-410E30EE6B41}"/>
              </a:ext>
            </a:extLst>
          </p:cNvPr>
          <p:cNvSpPr txBox="1"/>
          <p:nvPr userDrawn="1"/>
        </p:nvSpPr>
        <p:spPr>
          <a:xfrm>
            <a:off x="526757" y="2775984"/>
            <a:ext cx="6137147" cy="830997"/>
          </a:xfrm>
          <a:prstGeom prst="rect">
            <a:avLst/>
          </a:prstGeom>
          <a:noFill/>
        </p:spPr>
        <p:txBody>
          <a:bodyPr wrap="square">
            <a:spAutoFit/>
          </a:bodyPr>
          <a:lstStyle/>
          <a:p>
            <a:pPr lvl="0"/>
            <a:r>
              <a:rPr lang="en-US" sz="4799" b="1">
                <a:solidFill>
                  <a:schemeClr val="bg1"/>
                </a:solidFill>
              </a:rPr>
              <a:t>Thank You! </a:t>
            </a:r>
          </a:p>
        </p:txBody>
      </p:sp>
      <p:sp>
        <p:nvSpPr>
          <p:cNvPr id="8" name="Text Placeholder 7">
            <a:extLst>
              <a:ext uri="{FF2B5EF4-FFF2-40B4-BE49-F238E27FC236}">
                <a16:creationId xmlns:a16="http://schemas.microsoft.com/office/drawing/2014/main" id="{8349C852-2FE9-16B6-CCA7-1718E8BD2013}"/>
              </a:ext>
            </a:extLst>
          </p:cNvPr>
          <p:cNvSpPr>
            <a:spLocks noGrp="1"/>
          </p:cNvSpPr>
          <p:nvPr>
            <p:ph type="body" sz="quarter" idx="13" hasCustomPrompt="1"/>
          </p:nvPr>
        </p:nvSpPr>
        <p:spPr>
          <a:xfrm>
            <a:off x="578087" y="3698918"/>
            <a:ext cx="5832348" cy="309925"/>
          </a:xfrm>
        </p:spPr>
        <p:txBody>
          <a:bodyPr anchor="ctr" anchorCtr="0"/>
          <a:lstStyle>
            <a:lvl1pPr marL="11110" marR="0" indent="-11110" algn="l" defTabSz="913852"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1110" marR="0" lvl="0" indent="-11110" algn="l" defTabSz="913852"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For more information, visit, </a:t>
            </a:r>
            <a:r>
              <a:rPr lang="en-US" err="1"/>
              <a:t>www.zebra.com</a:t>
            </a:r>
            <a:r>
              <a:rPr lang="en-US"/>
              <a:t>//</a:t>
            </a:r>
            <a:r>
              <a:rPr lang="en-US" err="1"/>
              <a:t>xxxxx</a:t>
            </a:r>
            <a:endParaRPr lang="en-US"/>
          </a:p>
        </p:txBody>
      </p:sp>
    </p:spTree>
    <p:extLst>
      <p:ext uri="{BB962C8B-B14F-4D97-AF65-F5344CB8AC3E}">
        <p14:creationId xmlns:p14="http://schemas.microsoft.com/office/powerpoint/2010/main" val="1490320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2" y="54965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2" y="915419"/>
            <a:ext cx="10503719" cy="365760"/>
          </a:xfrm>
        </p:spPr>
        <p:txBody>
          <a:bodyPr/>
          <a:lstStyle>
            <a:lvl1pPr marL="0" indent="0">
              <a:buNone/>
              <a:defRPr sz="2398">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1" y="138862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Date Placeholder 3">
            <a:extLst>
              <a:ext uri="{FF2B5EF4-FFF2-40B4-BE49-F238E27FC236}">
                <a16:creationId xmlns:a16="http://schemas.microsoft.com/office/drawing/2014/main" id="{6C97D5A1-9F87-F901-BE79-6457AE9CC29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D8C96A9E-8D8E-1FE1-6ADA-51344A95BBDE}"/>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65152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py FP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732A9-DB7F-3F04-D035-EBD20B71F9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1" y="1"/>
            <a:ext cx="12206619" cy="6860303"/>
          </a:xfrm>
          <a:prstGeom prst="rect">
            <a:avLst/>
          </a:prstGeom>
        </p:spPr>
      </p:pic>
      <p:sp>
        <p:nvSpPr>
          <p:cNvPr id="3" name="Date Placeholder 3">
            <a:extLst>
              <a:ext uri="{FF2B5EF4-FFF2-40B4-BE49-F238E27FC236}">
                <a16:creationId xmlns:a16="http://schemas.microsoft.com/office/drawing/2014/main" id="{6236602C-7612-A786-E4A3-0F8485643329}"/>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CD55BE67-035D-840A-985A-B75287325B5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133692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py FP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EE253-5593-07A2-8EB5-6B33D85A3871}"/>
              </a:ext>
            </a:extLst>
          </p:cNvPr>
          <p:cNvSpPr/>
          <p:nvPr userDrawn="1"/>
        </p:nvSpPr>
        <p:spPr>
          <a:xfrm>
            <a:off x="0" y="0"/>
            <a:ext cx="121888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doctors wearing surgical masks&#10;&#10;Description automatically generated">
            <a:extLst>
              <a:ext uri="{FF2B5EF4-FFF2-40B4-BE49-F238E27FC236}">
                <a16:creationId xmlns:a16="http://schemas.microsoft.com/office/drawing/2014/main" id="{C65C5EB4-BC6E-DD4D-1D97-3CD0E6E47A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752"/>
          <a:stretch/>
        </p:blipFill>
        <p:spPr>
          <a:xfrm>
            <a:off x="-1" y="0"/>
            <a:ext cx="12402415" cy="6858000"/>
          </a:xfrm>
          <a:prstGeom prst="rect">
            <a:avLst/>
          </a:prstGeom>
        </p:spPr>
      </p:pic>
      <p:pic>
        <p:nvPicPr>
          <p:cNvPr id="9" name="Picture 8">
            <a:extLst>
              <a:ext uri="{FF2B5EF4-FFF2-40B4-BE49-F238E27FC236}">
                <a16:creationId xmlns:a16="http://schemas.microsoft.com/office/drawing/2014/main" id="{CA19C7A1-BD08-1DDA-85F4-E54523D6443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080386" cy="6858000"/>
          </a:xfrm>
          <a:prstGeom prst="rect">
            <a:avLst/>
          </a:prstGeom>
        </p:spPr>
      </p:pic>
    </p:spTree>
    <p:extLst>
      <p:ext uri="{BB962C8B-B14F-4D97-AF65-F5344CB8AC3E}">
        <p14:creationId xmlns:p14="http://schemas.microsoft.com/office/powerpoint/2010/main" val="3618927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py FP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EE253-5593-07A2-8EB5-6B33D85A3871}"/>
              </a:ext>
            </a:extLst>
          </p:cNvPr>
          <p:cNvSpPr/>
          <p:nvPr userDrawn="1"/>
        </p:nvSpPr>
        <p:spPr>
          <a:xfrm>
            <a:off x="0" y="0"/>
            <a:ext cx="121888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looking at a tablet&#10;&#10;Description automatically generated">
            <a:extLst>
              <a:ext uri="{FF2B5EF4-FFF2-40B4-BE49-F238E27FC236}">
                <a16:creationId xmlns:a16="http://schemas.microsoft.com/office/drawing/2014/main" id="{7C7B61C0-5F4B-2559-AB4F-9C8834F2CC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88825" cy="6957753"/>
          </a:xfrm>
          <a:prstGeom prst="rect">
            <a:avLst/>
          </a:prstGeom>
        </p:spPr>
      </p:pic>
    </p:spTree>
    <p:extLst>
      <p:ext uri="{BB962C8B-B14F-4D97-AF65-F5344CB8AC3E}">
        <p14:creationId xmlns:p14="http://schemas.microsoft.com/office/powerpoint/2010/main" val="2593181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hallenges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EE253-5593-07A2-8EB5-6B33D85A3871}"/>
              </a:ext>
            </a:extLst>
          </p:cNvPr>
          <p:cNvSpPr/>
          <p:nvPr userDrawn="1"/>
        </p:nvSpPr>
        <p:spPr>
          <a:xfrm>
            <a:off x="0" y="0"/>
            <a:ext cx="121888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DF91BC-37A8-06EC-0F5A-3C07D3E144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249769" cy="6858000"/>
          </a:xfrm>
          <a:prstGeom prst="rect">
            <a:avLst/>
          </a:prstGeom>
        </p:spPr>
      </p:pic>
      <p:sp>
        <p:nvSpPr>
          <p:cNvPr id="4" name="Date Placeholder 3">
            <a:extLst>
              <a:ext uri="{FF2B5EF4-FFF2-40B4-BE49-F238E27FC236}">
                <a16:creationId xmlns:a16="http://schemas.microsoft.com/office/drawing/2014/main" id="{E3A31E73-B68E-6861-C540-14D2DFE52392}"/>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582680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Plane p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5100-B342-FA42-B18E-E0713B135DDA}"/>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E71A2F-D205-8871-9402-491F2BA65195}"/>
              </a:ext>
            </a:extLst>
          </p:cNvPr>
          <p:cNvSpPr>
            <a:spLocks noGrp="1"/>
          </p:cNvSpPr>
          <p:nvPr>
            <p:ph type="title" hasCustomPrompt="1"/>
          </p:nvPr>
        </p:nvSpPr>
        <p:spPr>
          <a:xfrm>
            <a:off x="542809" y="457200"/>
            <a:ext cx="11225908" cy="579120"/>
          </a:xfrm>
        </p:spPr>
        <p:txBody>
          <a:bodyPr/>
          <a:lstStyle>
            <a:lvl1pPr>
              <a:defRPr>
                <a:solidFill>
                  <a:schemeClr val="tx1"/>
                </a:solidFill>
              </a:defRPr>
            </a:lvl1pPr>
          </a:lstStyle>
          <a:p>
            <a:r>
              <a:rPr lang="en-US"/>
              <a:t>Headline</a:t>
            </a:r>
          </a:p>
        </p:txBody>
      </p:sp>
      <p:sp>
        <p:nvSpPr>
          <p:cNvPr id="9" name="Text Placeholder 3">
            <a:extLst>
              <a:ext uri="{FF2B5EF4-FFF2-40B4-BE49-F238E27FC236}">
                <a16:creationId xmlns:a16="http://schemas.microsoft.com/office/drawing/2014/main" id="{1C5C148A-96BD-759F-FE50-C613DD21AEC1}"/>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
        <p:nvSpPr>
          <p:cNvPr id="2" name="Date Placeholder 3">
            <a:extLst>
              <a:ext uri="{FF2B5EF4-FFF2-40B4-BE49-F238E27FC236}">
                <a16:creationId xmlns:a16="http://schemas.microsoft.com/office/drawing/2014/main" id="{8255970F-5C0A-9341-CB99-CDEEF081BF34}"/>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43704FF6-EC28-7860-A357-4C261A2D9BB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64101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36">
          <p15:clr>
            <a:srgbClr val="FBAE40"/>
          </p15:clr>
        </p15:guide>
        <p15:guide id="3" orient="horz" pos="5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lane p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5100-B342-FA42-B18E-E0713B135DDA}"/>
              </a:ext>
            </a:extLst>
          </p:cNvPr>
          <p:cNvSpPr/>
          <p:nvPr userDrawn="1"/>
        </p:nvSpPr>
        <p:spPr>
          <a:xfrm>
            <a:off x="0" y="0"/>
            <a:ext cx="12188825" cy="6935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E71A2F-D205-8871-9402-491F2BA65195}"/>
              </a:ext>
            </a:extLst>
          </p:cNvPr>
          <p:cNvSpPr>
            <a:spLocks noGrp="1"/>
          </p:cNvSpPr>
          <p:nvPr>
            <p:ph type="title" hasCustomPrompt="1"/>
          </p:nvPr>
        </p:nvSpPr>
        <p:spPr>
          <a:xfrm>
            <a:off x="542809" y="457200"/>
            <a:ext cx="11225908" cy="579120"/>
          </a:xfrm>
        </p:spPr>
        <p:txBody>
          <a:bodyPr/>
          <a:lstStyle>
            <a:lvl1pPr>
              <a:defRPr>
                <a:solidFill>
                  <a:schemeClr val="tx1"/>
                </a:solidFill>
              </a:defRPr>
            </a:lvl1pPr>
          </a:lstStyle>
          <a:p>
            <a:r>
              <a:rPr lang="en-US"/>
              <a:t>Headline</a:t>
            </a:r>
          </a:p>
        </p:txBody>
      </p:sp>
      <p:sp>
        <p:nvSpPr>
          <p:cNvPr id="9" name="Text Placeholder 3">
            <a:extLst>
              <a:ext uri="{FF2B5EF4-FFF2-40B4-BE49-F238E27FC236}">
                <a16:creationId xmlns:a16="http://schemas.microsoft.com/office/drawing/2014/main" id="{1C5C148A-96BD-759F-FE50-C613DD21AEC1}"/>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
        <p:nvSpPr>
          <p:cNvPr id="2" name="Date Placeholder 3">
            <a:extLst>
              <a:ext uri="{FF2B5EF4-FFF2-40B4-BE49-F238E27FC236}">
                <a16:creationId xmlns:a16="http://schemas.microsoft.com/office/drawing/2014/main" id="{8255970F-5C0A-9341-CB99-CDEEF081BF34}"/>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43704FF6-EC28-7860-A357-4C261A2D9BB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51065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36">
          <p15:clr>
            <a:srgbClr val="FBAE40"/>
          </p15:clr>
        </p15:guide>
        <p15:guide id="3" orient="horz" pos="5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3508157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3502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461" b="6159"/>
          <a:stretch/>
        </p:blipFill>
        <p:spPr>
          <a:xfrm>
            <a:off x="1" y="0"/>
            <a:ext cx="12182518" cy="6876584"/>
          </a:xfrm>
          <a:prstGeom prst="rect">
            <a:avLst/>
          </a:prstGeom>
        </p:spPr>
      </p:pic>
      <p:sp>
        <p:nvSpPr>
          <p:cNvPr id="2" name="Date Placeholder 3">
            <a:extLst>
              <a:ext uri="{FF2B5EF4-FFF2-40B4-BE49-F238E27FC236}">
                <a16:creationId xmlns:a16="http://schemas.microsoft.com/office/drawing/2014/main" id="{6C97D5A1-9F87-F901-BE79-6457AE9CC29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D8C96A9E-8D8E-1FE1-6ADA-51344A95BBDE}"/>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6" name="Picture 5" descr="A person in blue scrubs holding a phone&#10;&#10;Description automatically generated">
            <a:extLst>
              <a:ext uri="{FF2B5EF4-FFF2-40B4-BE49-F238E27FC236}">
                <a16:creationId xmlns:a16="http://schemas.microsoft.com/office/drawing/2014/main" id="{FDCC251A-5F26-64DC-BB46-F86AF64A53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1219" y="772590"/>
            <a:ext cx="10557606" cy="6103994"/>
          </a:xfrm>
          <a:prstGeom prst="rect">
            <a:avLst/>
          </a:prstGeom>
        </p:spPr>
      </p:pic>
      <p:sp>
        <p:nvSpPr>
          <p:cNvPr id="7" name="Freeform 6">
            <a:extLst>
              <a:ext uri="{FF2B5EF4-FFF2-40B4-BE49-F238E27FC236}">
                <a16:creationId xmlns:a16="http://schemas.microsoft.com/office/drawing/2014/main" id="{AF23C9AD-3F7E-5D2F-7695-7FD20C24A533}"/>
              </a:ext>
            </a:extLst>
          </p:cNvPr>
          <p:cNvSpPr/>
          <p:nvPr userDrawn="1"/>
        </p:nvSpPr>
        <p:spPr>
          <a:xfrm>
            <a:off x="-1210" y="1462380"/>
            <a:ext cx="11216694" cy="1360779"/>
          </a:xfrm>
          <a:custGeom>
            <a:avLst/>
            <a:gdLst>
              <a:gd name="connsiteX0" fmla="*/ 0 w 10559229"/>
              <a:gd name="connsiteY0" fmla="*/ 0 h 1378724"/>
              <a:gd name="connsiteX1" fmla="*/ 10559229 w 10559229"/>
              <a:gd name="connsiteY1" fmla="*/ 0 h 1378724"/>
              <a:gd name="connsiteX2" fmla="*/ 8129740 w 10559229"/>
              <a:gd name="connsiteY2" fmla="*/ 1370493 h 1378724"/>
              <a:gd name="connsiteX3" fmla="*/ 0 w 10559229"/>
              <a:gd name="connsiteY3" fmla="*/ 1378724 h 1378724"/>
              <a:gd name="connsiteX4" fmla="*/ 0 w 10559229"/>
              <a:gd name="connsiteY4" fmla="*/ 0 h 1378724"/>
              <a:gd name="connsiteX0" fmla="*/ 144966 w 10559229"/>
              <a:gd name="connsiteY0" fmla="*/ 11151 h 1378724"/>
              <a:gd name="connsiteX1" fmla="*/ 10559229 w 10559229"/>
              <a:gd name="connsiteY1" fmla="*/ 0 h 1378724"/>
              <a:gd name="connsiteX2" fmla="*/ 8129740 w 10559229"/>
              <a:gd name="connsiteY2" fmla="*/ 1370493 h 1378724"/>
              <a:gd name="connsiteX3" fmla="*/ 0 w 10559229"/>
              <a:gd name="connsiteY3" fmla="*/ 1378724 h 1378724"/>
              <a:gd name="connsiteX4" fmla="*/ 144966 w 10559229"/>
              <a:gd name="connsiteY4" fmla="*/ 11151 h 1378724"/>
              <a:gd name="connsiteX0" fmla="*/ 0 w 10414263"/>
              <a:gd name="connsiteY0" fmla="*/ 11151 h 1384299"/>
              <a:gd name="connsiteX1" fmla="*/ 10414263 w 10414263"/>
              <a:gd name="connsiteY1" fmla="*/ 0 h 1384299"/>
              <a:gd name="connsiteX2" fmla="*/ 7984774 w 10414263"/>
              <a:gd name="connsiteY2" fmla="*/ 1370493 h 1384299"/>
              <a:gd name="connsiteX3" fmla="*/ 11151 w 10414263"/>
              <a:gd name="connsiteY3" fmla="*/ 1384299 h 1384299"/>
              <a:gd name="connsiteX4" fmla="*/ 0 w 10414263"/>
              <a:gd name="connsiteY4" fmla="*/ 11151 h 1384299"/>
              <a:gd name="connsiteX0" fmla="*/ 0 w 10403112"/>
              <a:gd name="connsiteY0" fmla="*/ 16727 h 1384299"/>
              <a:gd name="connsiteX1" fmla="*/ 10403112 w 10403112"/>
              <a:gd name="connsiteY1" fmla="*/ 0 h 1384299"/>
              <a:gd name="connsiteX2" fmla="*/ 7973623 w 10403112"/>
              <a:gd name="connsiteY2" fmla="*/ 1370493 h 1384299"/>
              <a:gd name="connsiteX3" fmla="*/ 0 w 10403112"/>
              <a:gd name="connsiteY3" fmla="*/ 1384299 h 1384299"/>
              <a:gd name="connsiteX4" fmla="*/ 0 w 10403112"/>
              <a:gd name="connsiteY4" fmla="*/ 16727 h 1384299"/>
              <a:gd name="connsiteX0" fmla="*/ 0 w 10403112"/>
              <a:gd name="connsiteY0" fmla="*/ 16727 h 1384299"/>
              <a:gd name="connsiteX1" fmla="*/ 10403112 w 10403112"/>
              <a:gd name="connsiteY1" fmla="*/ 0 h 1384299"/>
              <a:gd name="connsiteX2" fmla="*/ 8034583 w 10403112"/>
              <a:gd name="connsiteY2" fmla="*/ 1370493 h 1384299"/>
              <a:gd name="connsiteX3" fmla="*/ 0 w 10403112"/>
              <a:gd name="connsiteY3" fmla="*/ 1384299 h 1384299"/>
              <a:gd name="connsiteX4" fmla="*/ 0 w 10403112"/>
              <a:gd name="connsiteY4" fmla="*/ 16727 h 1384299"/>
              <a:gd name="connsiteX0" fmla="*/ 0 w 11298675"/>
              <a:gd name="connsiteY0" fmla="*/ 0 h 1384630"/>
              <a:gd name="connsiteX1" fmla="*/ 11298675 w 11298675"/>
              <a:gd name="connsiteY1" fmla="*/ 331 h 1384630"/>
              <a:gd name="connsiteX2" fmla="*/ 8930146 w 11298675"/>
              <a:gd name="connsiteY2" fmla="*/ 1370824 h 1384630"/>
              <a:gd name="connsiteX3" fmla="*/ 895563 w 11298675"/>
              <a:gd name="connsiteY3" fmla="*/ 1384630 h 1384630"/>
              <a:gd name="connsiteX4" fmla="*/ 0 w 11298675"/>
              <a:gd name="connsiteY4" fmla="*/ 0 h 1384630"/>
              <a:gd name="connsiteX0" fmla="*/ 0 w 11298675"/>
              <a:gd name="connsiteY0" fmla="*/ 0 h 1370824"/>
              <a:gd name="connsiteX1" fmla="*/ 11298675 w 11298675"/>
              <a:gd name="connsiteY1" fmla="*/ 331 h 1370824"/>
              <a:gd name="connsiteX2" fmla="*/ 8930146 w 11298675"/>
              <a:gd name="connsiteY2" fmla="*/ 1370824 h 1370824"/>
              <a:gd name="connsiteX3" fmla="*/ 8530 w 11298675"/>
              <a:gd name="connsiteY3" fmla="*/ 1367572 h 1370824"/>
              <a:gd name="connsiteX4" fmla="*/ 0 w 11298675"/>
              <a:gd name="connsiteY4" fmla="*/ 0 h 1370824"/>
              <a:gd name="connsiteX0" fmla="*/ 820 w 11299495"/>
              <a:gd name="connsiteY0" fmla="*/ 0 h 1370824"/>
              <a:gd name="connsiteX1" fmla="*/ 11299495 w 11299495"/>
              <a:gd name="connsiteY1" fmla="*/ 331 h 1370824"/>
              <a:gd name="connsiteX2" fmla="*/ 8930966 w 11299495"/>
              <a:gd name="connsiteY2" fmla="*/ 1370824 h 1370824"/>
              <a:gd name="connsiteX3" fmla="*/ 820 w 11299495"/>
              <a:gd name="connsiteY3" fmla="*/ 1367572 h 1370824"/>
              <a:gd name="connsiteX4" fmla="*/ 820 w 11299495"/>
              <a:gd name="connsiteY4" fmla="*/ 0 h 137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9495" h="1370824">
                <a:moveTo>
                  <a:pt x="820" y="0"/>
                </a:moveTo>
                <a:lnTo>
                  <a:pt x="11299495" y="331"/>
                </a:lnTo>
                <a:lnTo>
                  <a:pt x="8930966" y="1370824"/>
                </a:lnTo>
                <a:lnTo>
                  <a:pt x="820" y="1367572"/>
                </a:lnTo>
                <a:cubicBezTo>
                  <a:pt x="-2023" y="911715"/>
                  <a:pt x="3663" y="455857"/>
                  <a:pt x="820" y="0"/>
                </a:cubicBez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Shape&#10;&#10;Description automatically generated with low confidence">
            <a:extLst>
              <a:ext uri="{FF2B5EF4-FFF2-40B4-BE49-F238E27FC236}">
                <a16:creationId xmlns:a16="http://schemas.microsoft.com/office/drawing/2014/main" id="{72E322BC-D07B-80FB-3B85-2C916977EDF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3594175" flipH="1">
            <a:off x="9768934" y="358299"/>
            <a:ext cx="327694" cy="3320890"/>
          </a:xfrm>
          <a:prstGeom prst="rect">
            <a:avLst/>
          </a:prstGeom>
        </p:spPr>
      </p:pic>
    </p:spTree>
    <p:extLst>
      <p:ext uri="{BB962C8B-B14F-4D97-AF65-F5344CB8AC3E}">
        <p14:creationId xmlns:p14="http://schemas.microsoft.com/office/powerpoint/2010/main" val="140233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76" userDrawn="1">
          <p15:clr>
            <a:srgbClr val="FBAE40"/>
          </p15:clr>
        </p15:guide>
        <p15:guide id="2" pos="3840">
          <p15:clr>
            <a:srgbClr val="FBAE40"/>
          </p15:clr>
        </p15:guide>
        <p15:guide id="3" orient="horz" pos="9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n points">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46" b="5197"/>
          <a:stretch/>
        </p:blipFill>
        <p:spPr>
          <a:xfrm>
            <a:off x="1" y="0"/>
            <a:ext cx="12182518" cy="6858000"/>
          </a:xfrm>
          <a:prstGeom prst="rect">
            <a:avLst/>
          </a:prstGeom>
        </p:spPr>
      </p:pic>
      <p:pic>
        <p:nvPicPr>
          <p:cNvPr id="3" name="Picture 2" descr="A person holding a document&#10;&#10;Description automatically generated">
            <a:extLst>
              <a:ext uri="{FF2B5EF4-FFF2-40B4-BE49-F238E27FC236}">
                <a16:creationId xmlns:a16="http://schemas.microsoft.com/office/drawing/2014/main" id="{3FC3614B-8743-C0BD-0A0B-BC4F16CFA7E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1948" t="10006" b="1193"/>
          <a:stretch/>
        </p:blipFill>
        <p:spPr>
          <a:xfrm>
            <a:off x="1500653" y="701040"/>
            <a:ext cx="10688172" cy="6156960"/>
          </a:xfrm>
          <a:prstGeom prst="rect">
            <a:avLst/>
          </a:prstGeom>
        </p:spPr>
      </p:pic>
      <p:sp>
        <p:nvSpPr>
          <p:cNvPr id="2" name="Date Placeholder 3">
            <a:extLst>
              <a:ext uri="{FF2B5EF4-FFF2-40B4-BE49-F238E27FC236}">
                <a16:creationId xmlns:a16="http://schemas.microsoft.com/office/drawing/2014/main" id="{6C97D5A1-9F87-F901-BE79-6457AE9CC29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D8C96A9E-8D8E-1FE1-6ADA-51344A95BBDE}"/>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
        <p:nvSpPr>
          <p:cNvPr id="4" name="Freeform 3">
            <a:extLst>
              <a:ext uri="{FF2B5EF4-FFF2-40B4-BE49-F238E27FC236}">
                <a16:creationId xmlns:a16="http://schemas.microsoft.com/office/drawing/2014/main" id="{2BFB0D08-0BB3-8E01-68AE-9219B69E023E}"/>
              </a:ext>
            </a:extLst>
          </p:cNvPr>
          <p:cNvSpPr/>
          <p:nvPr userDrawn="1"/>
        </p:nvSpPr>
        <p:spPr>
          <a:xfrm>
            <a:off x="-21467" y="1462708"/>
            <a:ext cx="11164211" cy="1370493"/>
          </a:xfrm>
          <a:custGeom>
            <a:avLst/>
            <a:gdLst>
              <a:gd name="connsiteX0" fmla="*/ 0 w 10559229"/>
              <a:gd name="connsiteY0" fmla="*/ 0 h 1378724"/>
              <a:gd name="connsiteX1" fmla="*/ 10559229 w 10559229"/>
              <a:gd name="connsiteY1" fmla="*/ 0 h 1378724"/>
              <a:gd name="connsiteX2" fmla="*/ 8129740 w 10559229"/>
              <a:gd name="connsiteY2" fmla="*/ 1370493 h 1378724"/>
              <a:gd name="connsiteX3" fmla="*/ 0 w 10559229"/>
              <a:gd name="connsiteY3" fmla="*/ 1378724 h 1378724"/>
              <a:gd name="connsiteX4" fmla="*/ 0 w 10559229"/>
              <a:gd name="connsiteY4" fmla="*/ 0 h 1378724"/>
              <a:gd name="connsiteX0" fmla="*/ 116378 w 10559229"/>
              <a:gd name="connsiteY0" fmla="*/ 8312 h 1378724"/>
              <a:gd name="connsiteX1" fmla="*/ 10559229 w 10559229"/>
              <a:gd name="connsiteY1" fmla="*/ 0 h 1378724"/>
              <a:gd name="connsiteX2" fmla="*/ 8129740 w 10559229"/>
              <a:gd name="connsiteY2" fmla="*/ 1370493 h 1378724"/>
              <a:gd name="connsiteX3" fmla="*/ 0 w 10559229"/>
              <a:gd name="connsiteY3" fmla="*/ 1378724 h 1378724"/>
              <a:gd name="connsiteX4" fmla="*/ 116378 w 10559229"/>
              <a:gd name="connsiteY4" fmla="*/ 8312 h 1378724"/>
              <a:gd name="connsiteX0" fmla="*/ 0 w 10442851"/>
              <a:gd name="connsiteY0" fmla="*/ 8312 h 1378724"/>
              <a:gd name="connsiteX1" fmla="*/ 10442851 w 10442851"/>
              <a:gd name="connsiteY1" fmla="*/ 0 h 1378724"/>
              <a:gd name="connsiteX2" fmla="*/ 8013362 w 10442851"/>
              <a:gd name="connsiteY2" fmla="*/ 1370493 h 1378724"/>
              <a:gd name="connsiteX3" fmla="*/ 8313 w 10442851"/>
              <a:gd name="connsiteY3" fmla="*/ 1378724 h 1378724"/>
              <a:gd name="connsiteX4" fmla="*/ 0 w 10442851"/>
              <a:gd name="connsiteY4" fmla="*/ 8312 h 1378724"/>
              <a:gd name="connsiteX0" fmla="*/ 0 w 11164211"/>
              <a:gd name="connsiteY0" fmla="*/ 8312 h 1378724"/>
              <a:gd name="connsiteX1" fmla="*/ 11164211 w 11164211"/>
              <a:gd name="connsiteY1" fmla="*/ 0 h 1378724"/>
              <a:gd name="connsiteX2" fmla="*/ 8734722 w 11164211"/>
              <a:gd name="connsiteY2" fmla="*/ 1370493 h 1378724"/>
              <a:gd name="connsiteX3" fmla="*/ 729673 w 11164211"/>
              <a:gd name="connsiteY3" fmla="*/ 1378724 h 1378724"/>
              <a:gd name="connsiteX4" fmla="*/ 0 w 11164211"/>
              <a:gd name="connsiteY4" fmla="*/ 8312 h 1378724"/>
              <a:gd name="connsiteX0" fmla="*/ 0 w 11164211"/>
              <a:gd name="connsiteY0" fmla="*/ 8312 h 1370493"/>
              <a:gd name="connsiteX1" fmla="*/ 11164211 w 11164211"/>
              <a:gd name="connsiteY1" fmla="*/ 0 h 1370493"/>
              <a:gd name="connsiteX2" fmla="*/ 8734722 w 11164211"/>
              <a:gd name="connsiteY2" fmla="*/ 1370493 h 1370493"/>
              <a:gd name="connsiteX3" fmla="*/ 18473 w 11164211"/>
              <a:gd name="connsiteY3" fmla="*/ 1358404 h 1370493"/>
              <a:gd name="connsiteX4" fmla="*/ 0 w 11164211"/>
              <a:gd name="connsiteY4" fmla="*/ 8312 h 1370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4211" h="1370493">
                <a:moveTo>
                  <a:pt x="0" y="8312"/>
                </a:moveTo>
                <a:lnTo>
                  <a:pt x="11164211" y="0"/>
                </a:lnTo>
                <a:lnTo>
                  <a:pt x="8734722" y="1370493"/>
                </a:lnTo>
                <a:lnTo>
                  <a:pt x="18473" y="1358404"/>
                </a:lnTo>
                <a:lnTo>
                  <a:pt x="0" y="831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Shape&#10;&#10;Description automatically generated with low confidence">
            <a:extLst>
              <a:ext uri="{FF2B5EF4-FFF2-40B4-BE49-F238E27FC236}">
                <a16:creationId xmlns:a16="http://schemas.microsoft.com/office/drawing/2014/main" id="{51DD2066-EB76-03F8-DC19-D0CFD5C7F50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3621170" flipH="1">
            <a:off x="9801667" y="277127"/>
            <a:ext cx="327694" cy="3320890"/>
          </a:xfrm>
          <a:prstGeom prst="rect">
            <a:avLst/>
          </a:prstGeom>
        </p:spPr>
      </p:pic>
    </p:spTree>
    <p:extLst>
      <p:ext uri="{BB962C8B-B14F-4D97-AF65-F5344CB8AC3E}">
        <p14:creationId xmlns:p14="http://schemas.microsoft.com/office/powerpoint/2010/main" val="28181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76" userDrawn="1">
          <p15:clr>
            <a:srgbClr val="FBAE40"/>
          </p15:clr>
        </p15:guide>
        <p15:guide id="2" pos="3840">
          <p15:clr>
            <a:srgbClr val="FBAE40"/>
          </p15:clr>
        </p15:guide>
        <p15:guide id="3" orient="horz" pos="9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10" name="Picture 9" descr="A person in a blue scrubs holding a phone&#10;&#10;Description automatically generated">
            <a:extLst>
              <a:ext uri="{FF2B5EF4-FFF2-40B4-BE49-F238E27FC236}">
                <a16:creationId xmlns:a16="http://schemas.microsoft.com/office/drawing/2014/main" id="{5072966E-EC9E-D136-FB27-7E36BA32EE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1067" y="0"/>
            <a:ext cx="6866435" cy="6858000"/>
          </a:xfrm>
          <a:prstGeom prst="rect">
            <a:avLst/>
          </a:prstGeom>
        </p:spPr>
      </p:pic>
    </p:spTree>
    <p:extLst>
      <p:ext uri="{BB962C8B-B14F-4D97-AF65-F5344CB8AC3E}">
        <p14:creationId xmlns:p14="http://schemas.microsoft.com/office/powerpoint/2010/main" val="30068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31187-C1FF-92A0-4806-2FB6ED722421}"/>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646C2F9-3F21-17F9-8B64-F2C35995609A}"/>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8" name="Text Placeholder 3">
            <a:extLst>
              <a:ext uri="{FF2B5EF4-FFF2-40B4-BE49-F238E27FC236}">
                <a16:creationId xmlns:a16="http://schemas.microsoft.com/office/drawing/2014/main" id="{6AC5FB85-2776-DAD2-0857-58C6F3D00068}"/>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9" name="Date Placeholder 3">
            <a:extLst>
              <a:ext uri="{FF2B5EF4-FFF2-40B4-BE49-F238E27FC236}">
                <a16:creationId xmlns:a16="http://schemas.microsoft.com/office/drawing/2014/main" id="{3429A251-F7C4-DE9F-B99B-8E3816FBE75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0" name="Date Placeholder 3">
            <a:extLst>
              <a:ext uri="{FF2B5EF4-FFF2-40B4-BE49-F238E27FC236}">
                <a16:creationId xmlns:a16="http://schemas.microsoft.com/office/drawing/2014/main" id="{6C1C2E36-3B79-9793-9D88-6CE8761C647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508553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3dRender">
    <p:spTree>
      <p:nvGrpSpPr>
        <p:cNvPr id="1" name=""/>
        <p:cNvGrpSpPr/>
        <p:nvPr/>
      </p:nvGrpSpPr>
      <p:grpSpPr>
        <a:xfrm>
          <a:off x="0" y="0"/>
          <a:ext cx="0" cy="0"/>
          <a:chOff x="0" y="0"/>
          <a:chExt cx="0" cy="0"/>
        </a:xfrm>
      </p:grpSpPr>
      <p:pic>
        <p:nvPicPr>
          <p:cNvPr id="6" name="Picture 5" descr="A white model of a hospital&#10;&#10;Description automatically generated">
            <a:extLst>
              <a:ext uri="{FF2B5EF4-FFF2-40B4-BE49-F238E27FC236}">
                <a16:creationId xmlns:a16="http://schemas.microsoft.com/office/drawing/2014/main" id="{9B5BDD6B-56B8-5513-399F-604BD7B418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825" cy="6928158"/>
          </a:xfrm>
          <a:prstGeom prst="rect">
            <a:avLst/>
          </a:prstGeom>
        </p:spPr>
      </p:pic>
      <p:sp>
        <p:nvSpPr>
          <p:cNvPr id="7" name="Date Placeholder 3">
            <a:extLst>
              <a:ext uri="{FF2B5EF4-FFF2-40B4-BE49-F238E27FC236}">
                <a16:creationId xmlns:a16="http://schemas.microsoft.com/office/drawing/2014/main" id="{5F89B2C6-8BC4-7400-6330-C512B9F3FBBB}"/>
              </a:ext>
            </a:extLst>
          </p:cNvPr>
          <p:cNvSpPr txBox="1">
            <a:spLocks/>
          </p:cNvSpPr>
          <p:nvPr userDrawn="1"/>
        </p:nvSpPr>
        <p:spPr>
          <a:xfrm>
            <a:off x="327991"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8E92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09193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1146-AA67-EE6F-49EE-9322D538AA6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7045ADE4-ECD8-C2A5-EC33-455D309B056C}"/>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2C39ED-8E34-4FA9-D431-822A616A0550}"/>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
        <p:nvSpPr>
          <p:cNvPr id="7" name="Date Placeholder 3">
            <a:extLst>
              <a:ext uri="{FF2B5EF4-FFF2-40B4-BE49-F238E27FC236}">
                <a16:creationId xmlns:a16="http://schemas.microsoft.com/office/drawing/2014/main" id="{BD3368B2-6518-1BAC-8F8B-708B6856E931}"/>
              </a:ext>
            </a:extLst>
          </p:cNvPr>
          <p:cNvSpPr txBox="1">
            <a:spLocks/>
          </p:cNvSpPr>
          <p:nvPr userDrawn="1"/>
        </p:nvSpPr>
        <p:spPr>
          <a:xfrm>
            <a:off x="342811" y="6448870"/>
            <a:ext cx="1899844" cy="409131"/>
          </a:xfrm>
          <a:prstGeom prst="rect">
            <a:avLst/>
          </a:prstGeom>
        </p:spPr>
        <p:txBody>
          <a:bodyPr lIns="0" tIns="0" rIns="0" bIns="0"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329792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Date Placeholder 3">
            <a:extLst>
              <a:ext uri="{FF2B5EF4-FFF2-40B4-BE49-F238E27FC236}">
                <a16:creationId xmlns:a16="http://schemas.microsoft.com/office/drawing/2014/main" id="{CDA03021-70B2-E696-04C7-9643B6ADEB1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8E92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74943829"/>
      </p:ext>
    </p:extLst>
  </p:cSld>
  <p:clrMap bg1="lt1" tx1="dk1" bg2="lt2" tx2="dk2" accent1="accent1" accent2="accent2" accent3="accent3" accent4="accent4" accent5="accent5" accent6="accent6" hlink="hlink" folHlink="folHlink"/>
  <p:sldLayoutIdLst>
    <p:sldLayoutId id="2147484463" r:id="rId1"/>
    <p:sldLayoutId id="2147484467" r:id="rId2"/>
    <p:sldLayoutId id="2147484468" r:id="rId3"/>
    <p:sldLayoutId id="2147484476" r:id="rId4"/>
    <p:sldLayoutId id="2147484473" r:id="rId5"/>
    <p:sldLayoutId id="2147484472" r:id="rId6"/>
    <p:sldLayoutId id="2147484474" r:id="rId7"/>
    <p:sldLayoutId id="214748447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and blue background&#10;&#10;Description automatically generated">
            <a:extLst>
              <a:ext uri="{FF2B5EF4-FFF2-40B4-BE49-F238E27FC236}">
                <a16:creationId xmlns:a16="http://schemas.microsoft.com/office/drawing/2014/main" id="{2D8FEEDD-4E51-4C5C-C0A7-82626F963A2A}"/>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0" y="1"/>
            <a:ext cx="12188825" cy="6858000"/>
          </a:xfrm>
          <a:prstGeom prst="rect">
            <a:avLst/>
          </a:prstGeom>
        </p:spPr>
      </p:pic>
      <p:sp>
        <p:nvSpPr>
          <p:cNvPr id="2" name="Title Placeholder 1">
            <a:extLst>
              <a:ext uri="{FF2B5EF4-FFF2-40B4-BE49-F238E27FC236}">
                <a16:creationId xmlns:a16="http://schemas.microsoft.com/office/drawing/2014/main" id="{0928FC34-47D2-8CF4-F3A7-32EA5809E77C}"/>
              </a:ext>
            </a:extLst>
          </p:cNvPr>
          <p:cNvSpPr>
            <a:spLocks noGrp="1"/>
          </p:cNvSpPr>
          <p:nvPr>
            <p:ph type="title"/>
          </p:nvPr>
        </p:nvSpPr>
        <p:spPr>
          <a:xfrm>
            <a:off x="372590" y="365126"/>
            <a:ext cx="11503204" cy="73215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C4F2CF5-13F6-DC69-4D92-D5F393FE9C36}"/>
              </a:ext>
            </a:extLst>
          </p:cNvPr>
          <p:cNvSpPr>
            <a:spLocks noGrp="1"/>
          </p:cNvSpPr>
          <p:nvPr>
            <p:ph type="body" idx="1"/>
          </p:nvPr>
        </p:nvSpPr>
        <p:spPr>
          <a:xfrm>
            <a:off x="372589" y="1202170"/>
            <a:ext cx="11536446" cy="50074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720F24-C4CF-36FA-A48B-CA78535EE8E1}"/>
              </a:ext>
            </a:extLst>
          </p:cNvPr>
          <p:cNvSpPr>
            <a:spLocks noGrp="1"/>
          </p:cNvSpPr>
          <p:nvPr>
            <p:ph type="ftr" sz="quarter" idx="3"/>
          </p:nvPr>
        </p:nvSpPr>
        <p:spPr>
          <a:xfrm>
            <a:off x="364280" y="6356351"/>
            <a:ext cx="4113728"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ZEBRA TECHNOLOGIES</a:t>
            </a:r>
          </a:p>
        </p:txBody>
      </p:sp>
      <p:sp>
        <p:nvSpPr>
          <p:cNvPr id="6" name="Slide Number Placeholder 5">
            <a:extLst>
              <a:ext uri="{FF2B5EF4-FFF2-40B4-BE49-F238E27FC236}">
                <a16:creationId xmlns:a16="http://schemas.microsoft.com/office/drawing/2014/main" id="{17835218-021F-B6F6-D0B5-76BEC79FAD82}"/>
              </a:ext>
            </a:extLst>
          </p:cNvPr>
          <p:cNvSpPr>
            <a:spLocks noGrp="1"/>
          </p:cNvSpPr>
          <p:nvPr>
            <p:ph type="sldNum" sz="quarter" idx="4"/>
          </p:nvPr>
        </p:nvSpPr>
        <p:spPr>
          <a:xfrm>
            <a:off x="9165165" y="6356351"/>
            <a:ext cx="2742486" cy="365125"/>
          </a:xfrm>
          <a:prstGeom prst="rect">
            <a:avLst/>
          </a:prstGeom>
        </p:spPr>
        <p:txBody>
          <a:bodyPr vert="horz" lIns="91440" tIns="45720" rIns="91440" bIns="45720" rtlCol="0" anchor="ctr"/>
          <a:lstStyle>
            <a:lvl1pPr algn="r">
              <a:defRPr sz="900">
                <a:solidFill>
                  <a:schemeClr val="tx1"/>
                </a:solidFill>
              </a:defRPr>
            </a:lvl1pPr>
          </a:lstStyle>
          <a:p>
            <a:fld id="{114E01F0-2640-46F7-9F63-9BD3C176E1E6}" type="slidenum">
              <a:rPr lang="en-US" smtClean="0"/>
              <a:pPr/>
              <a:t>‹#›</a:t>
            </a:fld>
            <a:endParaRPr lang="en-US"/>
          </a:p>
        </p:txBody>
      </p:sp>
    </p:spTree>
    <p:extLst>
      <p:ext uri="{BB962C8B-B14F-4D97-AF65-F5344CB8AC3E}">
        <p14:creationId xmlns:p14="http://schemas.microsoft.com/office/powerpoint/2010/main" val="4209512304"/>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 id="2147484452" r:id="rId14"/>
    <p:sldLayoutId id="2147484453" r:id="rId15"/>
    <p:sldLayoutId id="2147484454" r:id="rId16"/>
    <p:sldLayoutId id="2147484455" r:id="rId17"/>
    <p:sldLayoutId id="214748447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6" r:id="rId26"/>
    <p:sldLayoutId id="2147484470" r:id="rId27"/>
    <p:sldLayoutId id="2147484469" r:id="rId28"/>
    <p:sldLayoutId id="2147484471" r:id="rId29"/>
  </p:sldLayoutIdLst>
  <p:txStyles>
    <p:titleStyle>
      <a:lvl1pPr algn="l" defTabSz="914126" rtl="0" eaLnBrk="1" latinLnBrk="0" hangingPunct="1">
        <a:lnSpc>
          <a:spcPct val="90000"/>
        </a:lnSpc>
        <a:spcBef>
          <a:spcPct val="0"/>
        </a:spcBef>
        <a:buNone/>
        <a:defRPr sz="3999" kern="1200">
          <a:solidFill>
            <a:srgbClr val="0173E6"/>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notesSlide" Target="../notesSlides/notesSlide11.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svg"/><Relationship Id="rId32" Type="http://schemas.openxmlformats.org/officeDocument/2006/relationships/image" Target="../media/image97.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10" Type="http://schemas.openxmlformats.org/officeDocument/2006/relationships/image" Target="../media/image75.sv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emf"/><Relationship Id="rId22" Type="http://schemas.openxmlformats.org/officeDocument/2006/relationships/image" Target="../media/image87.svg"/><Relationship Id="rId27" Type="http://schemas.openxmlformats.org/officeDocument/2006/relationships/image" Target="../media/image92.png"/><Relationship Id="rId30" Type="http://schemas.openxmlformats.org/officeDocument/2006/relationships/image" Target="../media/image95.png"/></Relationships>
</file>

<file path=ppt/slides/_rels/slide12.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13.svg"/><Relationship Id="rId26" Type="http://schemas.openxmlformats.org/officeDocument/2006/relationships/image" Target="../media/image121.svg"/><Relationship Id="rId3" Type="http://schemas.openxmlformats.org/officeDocument/2006/relationships/image" Target="../media/image98.png"/><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emf"/><Relationship Id="rId2" Type="http://schemas.openxmlformats.org/officeDocument/2006/relationships/notesSlide" Target="../notesSlides/notesSlide12.xml"/><Relationship Id="rId16" Type="http://schemas.openxmlformats.org/officeDocument/2006/relationships/image" Target="../media/image111.svg"/><Relationship Id="rId20" Type="http://schemas.openxmlformats.org/officeDocument/2006/relationships/image" Target="../media/image115.svg"/><Relationship Id="rId29"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01.svg"/><Relationship Id="rId11" Type="http://schemas.openxmlformats.org/officeDocument/2006/relationships/image" Target="../media/image106.png"/><Relationship Id="rId24" Type="http://schemas.openxmlformats.org/officeDocument/2006/relationships/image" Target="../media/image119.svg"/><Relationship Id="rId32" Type="http://schemas.openxmlformats.org/officeDocument/2006/relationships/image" Target="../media/image127.sv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svg"/><Relationship Id="rId10" Type="http://schemas.openxmlformats.org/officeDocument/2006/relationships/image" Target="../media/image105.sv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99.svg"/><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117.svg"/><Relationship Id="rId27" Type="http://schemas.openxmlformats.org/officeDocument/2006/relationships/image" Target="../media/image122.png"/><Relationship Id="rId30" Type="http://schemas.openxmlformats.org/officeDocument/2006/relationships/image" Target="../media/image125.svg"/><Relationship Id="rId35" Type="http://schemas.openxmlformats.org/officeDocument/2006/relationships/image" Target="../media/image130.svg"/><Relationship Id="rId8" Type="http://schemas.openxmlformats.org/officeDocument/2006/relationships/image" Target="../media/image10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medcitynews.com/2024/01/5-healthcare-trends-that-will-shape-2024/" TargetMode="External"/><Relationship Id="rId3" Type="http://schemas.openxmlformats.org/officeDocument/2006/relationships/image" Target="../media/image31.png"/><Relationship Id="rId7" Type="http://schemas.openxmlformats.org/officeDocument/2006/relationships/hyperlink" Target="https://www.forbes.com/sites/bernardmarr/2023/10/03/the-10-biggest-trends-revolutionizing-healthcare-in-2024/?sh=c4974541d1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www.healthcareitnews.com/news/providers-report-significant-it-budget-increases-2024" TargetMode="Externa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slide" Target="slide9.xml"/><Relationship Id="rId4" Type="http://schemas.openxmlformats.org/officeDocument/2006/relationships/image" Target="../media/image37.sv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39A7D9DD-A34F-8167-66CC-346302A05087}"/>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15" name="Rectangle 16">
            <a:extLst>
              <a:ext uri="{FF2B5EF4-FFF2-40B4-BE49-F238E27FC236}">
                <a16:creationId xmlns:a16="http://schemas.microsoft.com/office/drawing/2014/main" id="{7C6D3DCA-87A1-B94F-EDDD-6C77E1477F85}"/>
              </a:ext>
            </a:extLst>
          </p:cNvPr>
          <p:cNvSpPr>
            <a:spLocks noChangeArrowheads="1"/>
          </p:cNvSpPr>
          <p:nvPr/>
        </p:nvSpPr>
        <p:spPr bwMode="auto">
          <a:xfrm>
            <a:off x="476523" y="2778011"/>
            <a:ext cx="6670384" cy="74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spAutoFit/>
          </a:bodyPr>
          <a:lstStyle/>
          <a:p>
            <a:pPr defTabSz="914126" fontAlgn="auto">
              <a:lnSpc>
                <a:spcPts val="5458"/>
              </a:lnSpc>
              <a:spcBef>
                <a:spcPts val="0"/>
              </a:spcBef>
              <a:spcAft>
                <a:spcPts val="0"/>
              </a:spcAft>
            </a:pPr>
            <a:r>
              <a:rPr lang="en-US" sz="4200" b="1" kern="100">
                <a:solidFill>
                  <a:prstClr val="white"/>
                </a:solidFill>
                <a:ea typeface="Calibri" panose="020F0502020204030204" pitchFamily="34" charset="0"/>
                <a:cs typeface="Arial" panose="020B0604020202020204" pitchFamily="34" charset="0"/>
              </a:rPr>
              <a:t>Streamline Care Delivery </a:t>
            </a:r>
          </a:p>
        </p:txBody>
      </p:sp>
      <p:sp>
        <p:nvSpPr>
          <p:cNvPr id="3" name="Title 3">
            <a:extLst>
              <a:ext uri="{FF2B5EF4-FFF2-40B4-BE49-F238E27FC236}">
                <a16:creationId xmlns:a16="http://schemas.microsoft.com/office/drawing/2014/main" id="{92361BE0-1145-0A15-F707-2CCEE5452898}"/>
              </a:ext>
            </a:extLst>
          </p:cNvPr>
          <p:cNvSpPr txBox="1">
            <a:spLocks/>
          </p:cNvSpPr>
          <p:nvPr/>
        </p:nvSpPr>
        <p:spPr>
          <a:xfrm>
            <a:off x="620223" y="3521908"/>
            <a:ext cx="5911241" cy="523220"/>
          </a:xfrm>
          <a:prstGeom prst="rect">
            <a:avLst/>
          </a:prstGeom>
        </p:spPr>
        <p:txBody>
          <a:bodyPr vert="horz" wrap="square" lIns="0" tIns="0" rIns="0" bIns="0" rtlCol="0" anchor="t" anchorCtr="0">
            <a:sp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defTabSz="913852" fontAlgn="auto">
              <a:spcAft>
                <a:spcPts val="0"/>
              </a:spcAft>
            </a:pPr>
            <a:r>
              <a:rPr lang="en-US" sz="1700" kern="100">
                <a:solidFill>
                  <a:prstClr val="white"/>
                </a:solidFill>
                <a:latin typeface="Arial" panose="020B0604020202020204" pitchFamily="34" charset="0"/>
                <a:cs typeface="Arial" panose="020B0604020202020204" pitchFamily="34" charset="0"/>
              </a:rPr>
              <a:t>Strengthen operational efficiencies, seamlessly unify staff, improve collaboration and deliver safer patient outcomes</a:t>
            </a:r>
          </a:p>
        </p:txBody>
      </p:sp>
      <p:pic>
        <p:nvPicPr>
          <p:cNvPr id="4" name="Graphic 3">
            <a:extLst>
              <a:ext uri="{FF2B5EF4-FFF2-40B4-BE49-F238E27FC236}">
                <a16:creationId xmlns:a16="http://schemas.microsoft.com/office/drawing/2014/main" id="{5D5E73B6-4DBD-D49F-0520-05DEE64AAB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142" y="647191"/>
            <a:ext cx="1825919" cy="619995"/>
          </a:xfrm>
          <a:prstGeom prst="rect">
            <a:avLst/>
          </a:prstGeom>
        </p:spPr>
      </p:pic>
    </p:spTree>
    <p:extLst>
      <p:ext uri="{BB962C8B-B14F-4D97-AF65-F5344CB8AC3E}">
        <p14:creationId xmlns:p14="http://schemas.microsoft.com/office/powerpoint/2010/main" val="1040070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64F3FFE-7E09-A02E-3C91-DE9607413D99}"/>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8" name="Rectangle 4">
            <a:extLst>
              <a:ext uri="{FF2B5EF4-FFF2-40B4-BE49-F238E27FC236}">
                <a16:creationId xmlns:a16="http://schemas.microsoft.com/office/drawing/2014/main" id="{2A6A92DB-5E76-7236-5897-B8117E2BAC20}"/>
              </a:ext>
            </a:extLst>
          </p:cNvPr>
          <p:cNvSpPr>
            <a:spLocks noChangeArrowheads="1"/>
          </p:cNvSpPr>
          <p:nvPr/>
        </p:nvSpPr>
        <p:spPr bwMode="auto">
          <a:xfrm>
            <a:off x="-1" y="457974"/>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13" name="Rectangle 12">
            <a:extLst>
              <a:ext uri="{FF2B5EF4-FFF2-40B4-BE49-F238E27FC236}">
                <a16:creationId xmlns:a16="http://schemas.microsoft.com/office/drawing/2014/main" id="{ADA7EF05-6076-0819-8547-1E12A23DF6CC}"/>
              </a:ext>
            </a:extLst>
          </p:cNvPr>
          <p:cNvSpPr/>
          <p:nvPr/>
        </p:nvSpPr>
        <p:spPr>
          <a:xfrm>
            <a:off x="5703268" y="1558974"/>
            <a:ext cx="5521098" cy="3498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buClr>
                <a:schemeClr val="accent2"/>
              </a:buClr>
            </a:pPr>
            <a:r>
              <a:rPr lang="en-US" sz="2800" b="1" kern="100">
                <a:solidFill>
                  <a:schemeClr val="accent1"/>
                </a:solidFill>
                <a:latin typeface="Arial" panose="020B0604020202020204" pitchFamily="34" charset="0"/>
                <a:cs typeface="Times New Roman" panose="02020603050405020304" pitchFamily="18" charset="0"/>
              </a:rPr>
              <a:t>Improved the average response time by 50%</a:t>
            </a:r>
          </a:p>
        </p:txBody>
      </p:sp>
      <p:grpSp>
        <p:nvGrpSpPr>
          <p:cNvPr id="11" name="Group 10">
            <a:extLst>
              <a:ext uri="{FF2B5EF4-FFF2-40B4-BE49-F238E27FC236}">
                <a16:creationId xmlns:a16="http://schemas.microsoft.com/office/drawing/2014/main" id="{F10CD6C5-40A5-B03F-148A-E87F04BA31D9}"/>
              </a:ext>
            </a:extLst>
          </p:cNvPr>
          <p:cNvGrpSpPr/>
          <p:nvPr/>
        </p:nvGrpSpPr>
        <p:grpSpPr>
          <a:xfrm>
            <a:off x="5703267" y="3056033"/>
            <a:ext cx="4942657" cy="2749782"/>
            <a:chOff x="8087908" y="163512"/>
            <a:chExt cx="4942657" cy="2749782"/>
          </a:xfrm>
        </p:grpSpPr>
        <p:sp>
          <p:nvSpPr>
            <p:cNvPr id="10" name="Title 4">
              <a:extLst>
                <a:ext uri="{FF2B5EF4-FFF2-40B4-BE49-F238E27FC236}">
                  <a16:creationId xmlns:a16="http://schemas.microsoft.com/office/drawing/2014/main" id="{80CAF583-4F2F-AA62-908F-487998226807}"/>
                </a:ext>
              </a:extLst>
            </p:cNvPr>
            <p:cNvSpPr txBox="1">
              <a:spLocks/>
            </p:cNvSpPr>
            <p:nvPr/>
          </p:nvSpPr>
          <p:spPr>
            <a:xfrm>
              <a:off x="8087910" y="2449576"/>
              <a:ext cx="4811151" cy="463718"/>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0073E6"/>
                </a:buClr>
              </a:pPr>
              <a:r>
                <a:rPr lang="en-US" sz="1400" kern="100">
                  <a:solidFill>
                    <a:prstClr val="black"/>
                  </a:solidFill>
                  <a:ea typeface="+mn-ea"/>
                  <a:cs typeface="Times New Roman" panose="02020603050405020304" pitchFamily="18" charset="0"/>
                </a:rPr>
                <a:t>Enabled efficient collaboration across the facility and between departments, eliminating delays and reducing workarounds for time-strapped clinicians</a:t>
              </a:r>
            </a:p>
            <a:p>
              <a:pPr marL="171399" lvl="1" indent="-160290" defTabSz="914126" fontAlgn="auto">
                <a:spcBef>
                  <a:spcPts val="0"/>
                </a:spcBef>
                <a:spcAft>
                  <a:spcPts val="0"/>
                </a:spcAft>
                <a:buClr>
                  <a:srgbClr val="0073E6"/>
                </a:buClr>
                <a:buFont typeface="Arial" panose="020B0604020202020204" pitchFamily="34" charset="0"/>
                <a:buChar char="•"/>
              </a:pPr>
              <a:endParaRPr lang="en-US" sz="1400" kern="100">
                <a:solidFill>
                  <a:prstClr val="black"/>
                </a:solidFill>
                <a:ea typeface="+mn-ea"/>
                <a:cs typeface="Times New Roman" panose="02020603050405020304" pitchFamily="18" charset="0"/>
              </a:endParaRPr>
            </a:p>
            <a:p>
              <a:pPr marL="171399" lvl="1" indent="-160290" defTabSz="914126" fontAlgn="auto">
                <a:spcBef>
                  <a:spcPts val="0"/>
                </a:spcBef>
                <a:spcAft>
                  <a:spcPts val="0"/>
                </a:spcAft>
                <a:buClr>
                  <a:srgbClr val="0073E6"/>
                </a:buClr>
                <a:buFont typeface="Arial" panose="020B0604020202020204" pitchFamily="34" charset="0"/>
                <a:buChar char="•"/>
              </a:pPr>
              <a:endParaRPr lang="en-US" sz="1400">
                <a:solidFill>
                  <a:srgbClr val="3F3F3F"/>
                </a:solidFill>
                <a:latin typeface="Helvetica" pitchFamily="2" charset="0"/>
                <a:ea typeface="+mn-ea"/>
              </a:endParaRPr>
            </a:p>
          </p:txBody>
        </p:sp>
        <p:sp>
          <p:nvSpPr>
            <p:cNvPr id="16" name="Rectangle 15">
              <a:extLst>
                <a:ext uri="{FF2B5EF4-FFF2-40B4-BE49-F238E27FC236}">
                  <a16:creationId xmlns:a16="http://schemas.microsoft.com/office/drawing/2014/main" id="{CF3C0802-9B65-966A-0935-C17B2861293A}"/>
                </a:ext>
              </a:extLst>
            </p:cNvPr>
            <p:cNvSpPr/>
            <p:nvPr/>
          </p:nvSpPr>
          <p:spPr>
            <a:xfrm>
              <a:off x="8087908" y="163512"/>
              <a:ext cx="4942657"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buClr>
                  <a:schemeClr val="accent2"/>
                </a:buClr>
              </a:pPr>
              <a:r>
                <a:rPr lang="en-US" sz="2800" b="1" kern="100">
                  <a:solidFill>
                    <a:schemeClr val="accent1"/>
                  </a:solidFill>
                  <a:latin typeface="Arial" panose="020B0604020202020204" pitchFamily="34" charset="0"/>
                  <a:cs typeface="Times New Roman" panose="02020603050405020304" pitchFamily="18" charset="0"/>
                </a:rPr>
                <a:t>Cut patient wait time by 50%</a:t>
              </a:r>
            </a:p>
          </p:txBody>
        </p:sp>
      </p:grpSp>
      <p:sp>
        <p:nvSpPr>
          <p:cNvPr id="18" name="Title 4">
            <a:extLst>
              <a:ext uri="{FF2B5EF4-FFF2-40B4-BE49-F238E27FC236}">
                <a16:creationId xmlns:a16="http://schemas.microsoft.com/office/drawing/2014/main" id="{0BB66ADD-479C-783E-548B-380D8FE9FD78}"/>
              </a:ext>
            </a:extLst>
          </p:cNvPr>
          <p:cNvSpPr txBox="1">
            <a:spLocks/>
          </p:cNvSpPr>
          <p:nvPr/>
        </p:nvSpPr>
        <p:spPr>
          <a:xfrm>
            <a:off x="5652522" y="2430718"/>
            <a:ext cx="4811150" cy="326821"/>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0073E6"/>
              </a:buClr>
            </a:pPr>
            <a:r>
              <a:rPr lang="en-US" sz="1400" kern="100">
                <a:solidFill>
                  <a:prstClr val="black"/>
                </a:solidFill>
                <a:ea typeface="Calibri" panose="020F0502020204030204" pitchFamily="34" charset="0"/>
                <a:cs typeface="Times New Roman" panose="02020603050405020304" pitchFamily="18" charset="0"/>
              </a:rPr>
              <a:t>Improved efficiencies by keeping staff in constant communication, helping decrease event response time </a:t>
            </a:r>
            <a:endParaRPr lang="en-US" sz="1400" kern="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F9DFB650-8BE5-C406-8BE0-BECD72F43883}"/>
              </a:ext>
            </a:extLst>
          </p:cNvPr>
          <p:cNvGrpSpPr/>
          <p:nvPr/>
        </p:nvGrpSpPr>
        <p:grpSpPr>
          <a:xfrm>
            <a:off x="5741111" y="3667414"/>
            <a:ext cx="5944648" cy="1576895"/>
            <a:chOff x="4242300" y="1753308"/>
            <a:chExt cx="5944648" cy="1576895"/>
          </a:xfrm>
        </p:grpSpPr>
        <p:sp>
          <p:nvSpPr>
            <p:cNvPr id="9" name="Rectangle 8">
              <a:extLst>
                <a:ext uri="{FF2B5EF4-FFF2-40B4-BE49-F238E27FC236}">
                  <a16:creationId xmlns:a16="http://schemas.microsoft.com/office/drawing/2014/main" id="{9D5B45CA-C318-359A-E7D7-295D3E64B309}"/>
                </a:ext>
              </a:extLst>
            </p:cNvPr>
            <p:cNvSpPr/>
            <p:nvPr/>
          </p:nvSpPr>
          <p:spPr>
            <a:xfrm>
              <a:off x="4242300" y="2650531"/>
              <a:ext cx="5944648" cy="67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lnSpc>
                  <a:spcPts val="2860"/>
                </a:lnSpc>
                <a:spcBef>
                  <a:spcPts val="0"/>
                </a:spcBef>
                <a:spcAft>
                  <a:spcPts val="0"/>
                </a:spcAft>
              </a:pPr>
              <a:r>
                <a:rPr lang="en-US" sz="2800" b="1" kern="100">
                  <a:solidFill>
                    <a:schemeClr val="accent1"/>
                  </a:solidFill>
                  <a:latin typeface="Arial" panose="020B0604020202020204" pitchFamily="34" charset="0"/>
                  <a:cs typeface="Times New Roman" panose="02020603050405020304" pitchFamily="18" charset="0"/>
                </a:rPr>
                <a:t>Improved</a:t>
              </a:r>
            </a:p>
            <a:p>
              <a:pPr defTabSz="914126" fontAlgn="auto">
                <a:lnSpc>
                  <a:spcPts val="2860"/>
                </a:lnSpc>
                <a:spcBef>
                  <a:spcPts val="0"/>
                </a:spcBef>
                <a:spcAft>
                  <a:spcPts val="0"/>
                </a:spcAft>
              </a:pPr>
              <a:r>
                <a:rPr lang="en-US" sz="2800" b="1" kern="100">
                  <a:solidFill>
                    <a:schemeClr val="accent1"/>
                  </a:solidFill>
                  <a:latin typeface="Arial" panose="020B0604020202020204" pitchFamily="34" charset="0"/>
                  <a:cs typeface="Times New Roman" panose="02020603050405020304" pitchFamily="18" charset="0"/>
                </a:rPr>
                <a:t>Communication and Collaboration</a:t>
              </a:r>
            </a:p>
          </p:txBody>
        </p:sp>
        <p:sp>
          <p:nvSpPr>
            <p:cNvPr id="20" name="Title 4">
              <a:extLst>
                <a:ext uri="{FF2B5EF4-FFF2-40B4-BE49-F238E27FC236}">
                  <a16:creationId xmlns:a16="http://schemas.microsoft.com/office/drawing/2014/main" id="{200453BB-D860-64E7-7A52-9F940A2309CB}"/>
                </a:ext>
              </a:extLst>
            </p:cNvPr>
            <p:cNvSpPr txBox="1">
              <a:spLocks/>
            </p:cNvSpPr>
            <p:nvPr/>
          </p:nvSpPr>
          <p:spPr>
            <a:xfrm>
              <a:off x="4242300" y="1753308"/>
              <a:ext cx="4904813" cy="463718"/>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0073E6"/>
                </a:buClr>
              </a:pPr>
              <a:r>
                <a:rPr lang="en-US" sz="1400" kern="100">
                  <a:solidFill>
                    <a:prstClr val="black"/>
                  </a:solidFill>
                  <a:ea typeface="+mn-ea"/>
                  <a:cs typeface="Times New Roman" panose="02020603050405020304" pitchFamily="18" charset="0"/>
                </a:rPr>
                <a:t>Bolstered decision making with accurate, real-time patient information, reducing event response time and decreasing length of patient stay</a:t>
              </a:r>
            </a:p>
          </p:txBody>
        </p:sp>
      </p:grpSp>
      <p:sp>
        <p:nvSpPr>
          <p:cNvPr id="24" name="Title 1">
            <a:extLst>
              <a:ext uri="{FF2B5EF4-FFF2-40B4-BE49-F238E27FC236}">
                <a16:creationId xmlns:a16="http://schemas.microsoft.com/office/drawing/2014/main" id="{0A25200D-C035-5169-EAEC-627D3B3B2D91}"/>
              </a:ext>
            </a:extLst>
          </p:cNvPr>
          <p:cNvSpPr txBox="1">
            <a:spLocks/>
          </p:cNvSpPr>
          <p:nvPr/>
        </p:nvSpPr>
        <p:spPr>
          <a:xfrm>
            <a:off x="267219" y="421358"/>
            <a:ext cx="12250602" cy="894246"/>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90000"/>
              </a:lnSpc>
              <a:spcAft>
                <a:spcPts val="0"/>
              </a:spcAft>
            </a:pPr>
            <a:r>
              <a:rPr lang="en-US" sz="3000">
                <a:latin typeface="Arial" panose="020B0604020202020204"/>
              </a:rPr>
              <a:t>Customer Success</a:t>
            </a:r>
            <a:br>
              <a:rPr lang="en-US" sz="2800" b="1"/>
            </a:br>
            <a:r>
              <a:rPr lang="en-US" sz="3000" b="1">
                <a:solidFill>
                  <a:srgbClr val="0073E6"/>
                </a:solidFill>
              </a:rPr>
              <a:t>Banner Health elevates care and accelerates treatment </a:t>
            </a:r>
          </a:p>
        </p:txBody>
      </p:sp>
      <p:pic>
        <p:nvPicPr>
          <p:cNvPr id="36" name="Picture 35" descr="A picture containing black, white, screenshot&#10;&#10;Description automatically generated">
            <a:extLst>
              <a:ext uri="{FF2B5EF4-FFF2-40B4-BE49-F238E27FC236}">
                <a16:creationId xmlns:a16="http://schemas.microsoft.com/office/drawing/2014/main" id="{877C0C82-F0BB-90E9-056B-90FAF6CA07DE}"/>
              </a:ext>
            </a:extLst>
          </p:cNvPr>
          <p:cNvPicPr>
            <a:picLocks noChangeAspect="1"/>
          </p:cNvPicPr>
          <p:nvPr/>
        </p:nvPicPr>
        <p:blipFill rotWithShape="1">
          <a:blip r:embed="rId3" cstate="print">
            <a:alphaModFix amt="36000"/>
            <a:extLst>
              <a:ext uri="{28A0092B-C50C-407E-A947-70E740481C1C}">
                <a14:useLocalDpi xmlns:a14="http://schemas.microsoft.com/office/drawing/2010/main"/>
              </a:ext>
            </a:extLst>
          </a:blip>
          <a:srcRect/>
          <a:stretch/>
        </p:blipFill>
        <p:spPr>
          <a:xfrm rot="10800000">
            <a:off x="6617773" y="7506088"/>
            <a:ext cx="5311573" cy="349856"/>
          </a:xfrm>
          <a:prstGeom prst="rect">
            <a:avLst/>
          </a:prstGeom>
        </p:spPr>
      </p:pic>
      <p:sp>
        <p:nvSpPr>
          <p:cNvPr id="56" name="Oval 55">
            <a:extLst>
              <a:ext uri="{FF2B5EF4-FFF2-40B4-BE49-F238E27FC236}">
                <a16:creationId xmlns:a16="http://schemas.microsoft.com/office/drawing/2014/main" id="{A7DFA0BE-E55D-9B4D-1C0A-9CD2E76BC21D}"/>
              </a:ext>
            </a:extLst>
          </p:cNvPr>
          <p:cNvSpPr/>
          <p:nvPr/>
        </p:nvSpPr>
        <p:spPr>
          <a:xfrm>
            <a:off x="830195" y="1880964"/>
            <a:ext cx="3887917" cy="3887917"/>
          </a:xfrm>
          <a:prstGeom prst="ellipse">
            <a:avLst/>
          </a:prstGeom>
          <a:solidFill>
            <a:schemeClr val="bg1"/>
          </a:solidFill>
          <a:ln>
            <a:noFill/>
          </a:ln>
          <a:effectLst>
            <a:outerShdw blurRad="239872" dist="150581" dir="5400000" algn="t" rotWithShape="0">
              <a:schemeClr val="accent2">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CFB93854-A535-CAA9-295B-8FF2C4E96710}"/>
              </a:ext>
            </a:extLst>
          </p:cNvPr>
          <p:cNvGrpSpPr/>
          <p:nvPr/>
        </p:nvGrpSpPr>
        <p:grpSpPr>
          <a:xfrm>
            <a:off x="-12464" y="2414298"/>
            <a:ext cx="5715732" cy="3235154"/>
            <a:chOff x="714188" y="2579675"/>
            <a:chExt cx="4775285" cy="2702852"/>
          </a:xfrm>
        </p:grpSpPr>
        <p:pic>
          <p:nvPicPr>
            <p:cNvPr id="58" name="Picture 57" descr="A close-up of a computer monitor&#10;&#10;Description automatically generated">
              <a:extLst>
                <a:ext uri="{FF2B5EF4-FFF2-40B4-BE49-F238E27FC236}">
                  <a16:creationId xmlns:a16="http://schemas.microsoft.com/office/drawing/2014/main" id="{86F619BC-7FF4-2451-76A6-6DF5AEA8DD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3638" y="2579675"/>
              <a:ext cx="2159489" cy="2067921"/>
            </a:xfrm>
            <a:prstGeom prst="rect">
              <a:avLst/>
            </a:prstGeom>
          </p:spPr>
        </p:pic>
        <p:pic>
          <p:nvPicPr>
            <p:cNvPr id="59" name="Picture 58">
              <a:extLst>
                <a:ext uri="{FF2B5EF4-FFF2-40B4-BE49-F238E27FC236}">
                  <a16:creationId xmlns:a16="http://schemas.microsoft.com/office/drawing/2014/main" id="{DF37DA2B-D03B-4EE4-F904-123B3C74146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14188" y="3202255"/>
              <a:ext cx="4775285" cy="2080272"/>
            </a:xfrm>
            <a:prstGeom prst="rect">
              <a:avLst/>
            </a:prstGeom>
          </p:spPr>
        </p:pic>
      </p:grpSp>
      <p:sp>
        <p:nvSpPr>
          <p:cNvPr id="64" name="Oval 63">
            <a:extLst>
              <a:ext uri="{FF2B5EF4-FFF2-40B4-BE49-F238E27FC236}">
                <a16:creationId xmlns:a16="http://schemas.microsoft.com/office/drawing/2014/main" id="{2B58C097-A0D5-08F8-A769-1407B328F3B4}"/>
              </a:ext>
            </a:extLst>
          </p:cNvPr>
          <p:cNvSpPr/>
          <p:nvPr/>
        </p:nvSpPr>
        <p:spPr>
          <a:xfrm>
            <a:off x="389985" y="1419347"/>
            <a:ext cx="4811150" cy="4811150"/>
          </a:xfrm>
          <a:prstGeom prst="ellipse">
            <a:avLst/>
          </a:prstGeom>
          <a:noFill/>
          <a:ln w="38100">
            <a:solidFill>
              <a:schemeClr val="bg1"/>
            </a:solid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B10D8D8-9539-679B-39BC-0E28A8A69A99}"/>
              </a:ext>
            </a:extLst>
          </p:cNvPr>
          <p:cNvCxnSpPr>
            <a:cxnSpLocks/>
          </p:cNvCxnSpPr>
          <p:nvPr/>
        </p:nvCxnSpPr>
        <p:spPr>
          <a:xfrm>
            <a:off x="5201135" y="4394172"/>
            <a:ext cx="64259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9AA323A-77EC-8835-9CB9-0FA4EFE5B194}"/>
              </a:ext>
            </a:extLst>
          </p:cNvPr>
          <p:cNvCxnSpPr>
            <a:cxnSpLocks/>
          </p:cNvCxnSpPr>
          <p:nvPr/>
        </p:nvCxnSpPr>
        <p:spPr>
          <a:xfrm>
            <a:off x="5005552" y="2896448"/>
            <a:ext cx="662151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5566973-CB59-B185-320E-2C39BA76F398}"/>
              </a:ext>
            </a:extLst>
          </p:cNvPr>
          <p:cNvSpPr/>
          <p:nvPr/>
        </p:nvSpPr>
        <p:spPr>
          <a:xfrm>
            <a:off x="11833225" y="0"/>
            <a:ext cx="355600" cy="254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 V1</a:t>
            </a:r>
          </a:p>
        </p:txBody>
      </p:sp>
      <p:sp>
        <p:nvSpPr>
          <p:cNvPr id="3" name="Freeform 2">
            <a:extLst>
              <a:ext uri="{FF2B5EF4-FFF2-40B4-BE49-F238E27FC236}">
                <a16:creationId xmlns:a16="http://schemas.microsoft.com/office/drawing/2014/main" id="{CA2DC788-2950-868A-8F81-D945CBFABD94}"/>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r>
              <a:rPr lang="en-US" sz="1600">
                <a:solidFill>
                  <a:schemeClr val="bg1"/>
                </a:solidFill>
                <a:latin typeface="Arial" panose="020B0604020202020204" pitchFamily="34" charset="0"/>
                <a:cs typeface="Arial" panose="020B0604020202020204" pitchFamily="34" charset="0"/>
              </a:rPr>
              <a:t>Unified Staff Collaboration</a:t>
            </a:r>
            <a:endParaRPr lang="en-US" sz="1600" b="0" i="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7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2FEB-F09A-F90C-639A-8EF6559BD4B8}"/>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39469024-3F40-6BC5-8CAF-7605623BE161}"/>
              </a:ext>
            </a:extLst>
          </p:cNvPr>
          <p:cNvSpPr>
            <a:spLocks noChangeArrowheads="1"/>
          </p:cNvSpPr>
          <p:nvPr/>
        </p:nvSpPr>
        <p:spPr bwMode="auto">
          <a:xfrm>
            <a:off x="513215" y="537801"/>
            <a:ext cx="8123074" cy="4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eaLnBrk="0" fontAlgn="base" hangingPunct="0">
              <a:spcBef>
                <a:spcPct val="0"/>
              </a:spcBef>
              <a:spcAft>
                <a:spcPct val="0"/>
              </a:spcAft>
            </a:pPr>
            <a:r>
              <a:rPr lang="en-US" sz="2999" b="1">
                <a:solidFill>
                  <a:srgbClr val="0173E6"/>
                </a:solidFill>
                <a:ea typeface="Calibri" panose="020F0502020204030204" pitchFamily="34" charset="0"/>
              </a:rPr>
              <a:t>A Commitment to Innovation</a:t>
            </a:r>
            <a:endParaRPr lang="en-US" altLang="en-US" sz="2999" b="1">
              <a:solidFill>
                <a:srgbClr val="0173E6"/>
              </a:solidFill>
              <a:latin typeface="+mj-lt"/>
            </a:endParaRPr>
          </a:p>
        </p:txBody>
      </p:sp>
      <p:sp>
        <p:nvSpPr>
          <p:cNvPr id="2" name="Right Arrow 4">
            <a:extLst>
              <a:ext uri="{FF2B5EF4-FFF2-40B4-BE49-F238E27FC236}">
                <a16:creationId xmlns:a16="http://schemas.microsoft.com/office/drawing/2014/main" id="{4CB44E84-2B55-C2B9-4002-2D321E1755D2}"/>
              </a:ext>
            </a:extLst>
          </p:cNvPr>
          <p:cNvSpPr/>
          <p:nvPr/>
        </p:nvSpPr>
        <p:spPr>
          <a:xfrm>
            <a:off x="513214" y="1343536"/>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FA1387-DF30-9495-5F08-3C4CF5AF15B2}"/>
              </a:ext>
            </a:extLst>
          </p:cNvPr>
          <p:cNvSpPr/>
          <p:nvPr/>
        </p:nvSpPr>
        <p:spPr>
          <a:xfrm>
            <a:off x="504796" y="2190152"/>
            <a:ext cx="1064048" cy="615434"/>
          </a:xfrm>
          <a:prstGeom prst="rect">
            <a:avLst/>
          </a:prstGeom>
        </p:spPr>
        <p:txBody>
          <a:bodyPr wrap="square" lIns="121803" tIns="60901" rIns="121803" bIns="60901">
            <a:spAutoFit/>
          </a:bodyPr>
          <a:lstStyle/>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Founded as Data Specialties by</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Ed Kaplan and </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Gary </a:t>
            </a:r>
            <a:r>
              <a:rPr lang="en-US" sz="800" kern="0" err="1">
                <a:solidFill>
                  <a:schemeClr val="tx1">
                    <a:lumMod val="50000"/>
                    <a:lumOff val="50000"/>
                  </a:schemeClr>
                </a:solidFill>
                <a:cs typeface="Franklin Gothic Medium"/>
              </a:rPr>
              <a:t>Cless</a:t>
            </a:r>
            <a:endParaRPr lang="en-US" sz="800" kern="0">
              <a:solidFill>
                <a:schemeClr val="tx1">
                  <a:lumMod val="50000"/>
                  <a:lumOff val="50000"/>
                </a:schemeClr>
              </a:solidFill>
              <a:cs typeface="Franklin Gothic Medium"/>
            </a:endParaRPr>
          </a:p>
        </p:txBody>
      </p:sp>
      <p:sp>
        <p:nvSpPr>
          <p:cNvPr id="6" name="Rectangle 5">
            <a:extLst>
              <a:ext uri="{FF2B5EF4-FFF2-40B4-BE49-F238E27FC236}">
                <a16:creationId xmlns:a16="http://schemas.microsoft.com/office/drawing/2014/main" id="{A31FA604-92A4-9AB4-0A91-0641D528E183}"/>
              </a:ext>
            </a:extLst>
          </p:cNvPr>
          <p:cNvSpPr/>
          <p:nvPr/>
        </p:nvSpPr>
        <p:spPr>
          <a:xfrm>
            <a:off x="568630" y="1368131"/>
            <a:ext cx="939826" cy="276999"/>
          </a:xfrm>
          <a:prstGeom prst="rect">
            <a:avLst/>
          </a:prstGeom>
        </p:spPr>
        <p:txBody>
          <a:bodyPr wrap="square">
            <a:spAutoFit/>
          </a:bodyPr>
          <a:lstStyle/>
          <a:p>
            <a:pPr algn="ctr"/>
            <a:r>
              <a:rPr lang="en-US" sz="1200" kern="0">
                <a:solidFill>
                  <a:schemeClr val="bg1"/>
                </a:solidFill>
              </a:rPr>
              <a:t>1969</a:t>
            </a:r>
            <a:endParaRPr lang="en-US" sz="1200">
              <a:solidFill>
                <a:schemeClr val="bg1"/>
              </a:solidFill>
            </a:endParaRPr>
          </a:p>
        </p:txBody>
      </p:sp>
      <p:sp>
        <p:nvSpPr>
          <p:cNvPr id="7" name="Rectangle 6">
            <a:extLst>
              <a:ext uri="{FF2B5EF4-FFF2-40B4-BE49-F238E27FC236}">
                <a16:creationId xmlns:a16="http://schemas.microsoft.com/office/drawing/2014/main" id="{3ACBA867-FDFA-1638-1B65-777D3ACEBA53}"/>
              </a:ext>
            </a:extLst>
          </p:cNvPr>
          <p:cNvSpPr/>
          <p:nvPr/>
        </p:nvSpPr>
        <p:spPr>
          <a:xfrm>
            <a:off x="1921417" y="1368131"/>
            <a:ext cx="524503" cy="276999"/>
          </a:xfrm>
          <a:prstGeom prst="rect">
            <a:avLst/>
          </a:prstGeom>
        </p:spPr>
        <p:txBody>
          <a:bodyPr wrap="none">
            <a:spAutoFit/>
          </a:bodyPr>
          <a:lstStyle/>
          <a:p>
            <a:pPr algn="ctr"/>
            <a:r>
              <a:rPr lang="en-US" sz="1200" kern="0">
                <a:solidFill>
                  <a:schemeClr val="bg1"/>
                </a:solidFill>
              </a:rPr>
              <a:t>1979</a:t>
            </a:r>
            <a:endParaRPr lang="en-US" sz="1200">
              <a:solidFill>
                <a:schemeClr val="bg1"/>
              </a:solidFill>
            </a:endParaRPr>
          </a:p>
        </p:txBody>
      </p:sp>
      <p:sp>
        <p:nvSpPr>
          <p:cNvPr id="8" name="Rectangle 7">
            <a:extLst>
              <a:ext uri="{FF2B5EF4-FFF2-40B4-BE49-F238E27FC236}">
                <a16:creationId xmlns:a16="http://schemas.microsoft.com/office/drawing/2014/main" id="{44E8D05F-BF0A-14BD-5062-16754DCA1218}"/>
              </a:ext>
            </a:extLst>
          </p:cNvPr>
          <p:cNvSpPr/>
          <p:nvPr/>
        </p:nvSpPr>
        <p:spPr>
          <a:xfrm>
            <a:off x="3146123" y="1368131"/>
            <a:ext cx="524503" cy="276999"/>
          </a:xfrm>
          <a:prstGeom prst="rect">
            <a:avLst/>
          </a:prstGeom>
        </p:spPr>
        <p:txBody>
          <a:bodyPr wrap="none">
            <a:spAutoFit/>
          </a:bodyPr>
          <a:lstStyle/>
          <a:p>
            <a:pPr algn="ctr"/>
            <a:r>
              <a:rPr lang="en-US" sz="1200" kern="0">
                <a:solidFill>
                  <a:schemeClr val="bg1"/>
                </a:solidFill>
              </a:rPr>
              <a:t>1991</a:t>
            </a:r>
            <a:endParaRPr lang="en-US" sz="1200">
              <a:solidFill>
                <a:schemeClr val="bg1"/>
              </a:solidFill>
            </a:endParaRPr>
          </a:p>
        </p:txBody>
      </p:sp>
      <p:sp>
        <p:nvSpPr>
          <p:cNvPr id="10" name="Rectangle 9">
            <a:extLst>
              <a:ext uri="{FF2B5EF4-FFF2-40B4-BE49-F238E27FC236}">
                <a16:creationId xmlns:a16="http://schemas.microsoft.com/office/drawing/2014/main" id="{F0E6EC43-C7B0-F5D9-ABDC-D57DEA4B5644}"/>
              </a:ext>
            </a:extLst>
          </p:cNvPr>
          <p:cNvSpPr/>
          <p:nvPr/>
        </p:nvSpPr>
        <p:spPr>
          <a:xfrm>
            <a:off x="4206632" y="1368131"/>
            <a:ext cx="1428545" cy="276999"/>
          </a:xfrm>
          <a:prstGeom prst="rect">
            <a:avLst/>
          </a:prstGeom>
        </p:spPr>
        <p:txBody>
          <a:bodyPr wrap="square">
            <a:spAutoFit/>
          </a:bodyPr>
          <a:lstStyle/>
          <a:p>
            <a:pPr algn="ctr"/>
            <a:r>
              <a:rPr lang="en-US" sz="1200" kern="0">
                <a:solidFill>
                  <a:schemeClr val="bg1"/>
                </a:solidFill>
              </a:rPr>
              <a:t>2004</a:t>
            </a:r>
            <a:endParaRPr lang="en-US" sz="1200">
              <a:solidFill>
                <a:schemeClr val="bg1"/>
              </a:solidFill>
            </a:endParaRPr>
          </a:p>
        </p:txBody>
      </p:sp>
      <p:sp>
        <p:nvSpPr>
          <p:cNvPr id="12" name="Rectangle 11">
            <a:extLst>
              <a:ext uri="{FF2B5EF4-FFF2-40B4-BE49-F238E27FC236}">
                <a16:creationId xmlns:a16="http://schemas.microsoft.com/office/drawing/2014/main" id="{F4B13D5A-6607-4487-CE88-A3D6573735FD}"/>
              </a:ext>
            </a:extLst>
          </p:cNvPr>
          <p:cNvSpPr/>
          <p:nvPr/>
        </p:nvSpPr>
        <p:spPr>
          <a:xfrm>
            <a:off x="1626755" y="2190152"/>
            <a:ext cx="1161871"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handheld laser barcode scanner </a:t>
            </a:r>
          </a:p>
        </p:txBody>
      </p:sp>
      <p:sp>
        <p:nvSpPr>
          <p:cNvPr id="13" name="Rectangle 12">
            <a:extLst>
              <a:ext uri="{FF2B5EF4-FFF2-40B4-BE49-F238E27FC236}">
                <a16:creationId xmlns:a16="http://schemas.microsoft.com/office/drawing/2014/main" id="{F63944A7-3CE4-1E58-54D1-A06574EC70FF}"/>
              </a:ext>
            </a:extLst>
          </p:cNvPr>
          <p:cNvSpPr/>
          <p:nvPr/>
        </p:nvSpPr>
        <p:spPr>
          <a:xfrm>
            <a:off x="2753124" y="2190152"/>
            <a:ext cx="1221870"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laser-scannable</a:t>
            </a:r>
            <a:br>
              <a:rPr lang="en-US" sz="800" kern="0">
                <a:solidFill>
                  <a:schemeClr val="tx1">
                    <a:lumMod val="50000"/>
                    <a:lumOff val="50000"/>
                  </a:schemeClr>
                </a:solidFill>
              </a:rPr>
            </a:br>
            <a:r>
              <a:rPr lang="en-US" sz="800" kern="0">
                <a:solidFill>
                  <a:schemeClr val="tx1">
                    <a:lumMod val="50000"/>
                    <a:lumOff val="50000"/>
                  </a:schemeClr>
                </a:solidFill>
              </a:rPr>
              <a:t>2D barcode </a:t>
            </a:r>
          </a:p>
        </p:txBody>
      </p:sp>
      <p:sp>
        <p:nvSpPr>
          <p:cNvPr id="14" name="Rectangle 13">
            <a:extLst>
              <a:ext uri="{FF2B5EF4-FFF2-40B4-BE49-F238E27FC236}">
                <a16:creationId xmlns:a16="http://schemas.microsoft.com/office/drawing/2014/main" id="{41E7BCC8-EEC4-0A5F-ED5C-0F82842DA2CA}"/>
              </a:ext>
            </a:extLst>
          </p:cNvPr>
          <p:cNvSpPr/>
          <p:nvPr/>
        </p:nvSpPr>
        <p:spPr>
          <a:xfrm>
            <a:off x="4172587" y="2190152"/>
            <a:ext cx="1553865"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rugged RFID handheld and first enterprise digital assistant (EDA)</a:t>
            </a:r>
          </a:p>
        </p:txBody>
      </p:sp>
      <p:sp>
        <p:nvSpPr>
          <p:cNvPr id="15" name="Rectangle 14">
            <a:extLst>
              <a:ext uri="{FF2B5EF4-FFF2-40B4-BE49-F238E27FC236}">
                <a16:creationId xmlns:a16="http://schemas.microsoft.com/office/drawing/2014/main" id="{2E4F1E75-1D0D-B2B4-69F3-B1069A2DE4B1}"/>
              </a:ext>
            </a:extLst>
          </p:cNvPr>
          <p:cNvSpPr/>
          <p:nvPr/>
        </p:nvSpPr>
        <p:spPr>
          <a:xfrm>
            <a:off x="5724295" y="2190152"/>
            <a:ext cx="1181397"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a:solidFill>
                  <a:schemeClr val="tx1">
                    <a:lumMod val="50000"/>
                    <a:lumOff val="50000"/>
                  </a:schemeClr>
                </a:solidFill>
              </a:rPr>
              <a:t>Motorola Solutions’ Enterprise Business</a:t>
            </a:r>
          </a:p>
        </p:txBody>
      </p:sp>
      <p:sp>
        <p:nvSpPr>
          <p:cNvPr id="18" name="Rectangle 17">
            <a:extLst>
              <a:ext uri="{FF2B5EF4-FFF2-40B4-BE49-F238E27FC236}">
                <a16:creationId xmlns:a16="http://schemas.microsoft.com/office/drawing/2014/main" id="{DCBEAF47-8DD9-D0FA-FFD7-C5DD80736C0E}"/>
              </a:ext>
            </a:extLst>
          </p:cNvPr>
          <p:cNvSpPr/>
          <p:nvPr/>
        </p:nvSpPr>
        <p:spPr>
          <a:xfrm>
            <a:off x="6877317" y="2190152"/>
            <a:ext cx="1315523"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Becomes the official on-field player-tracking provider of the NFL</a:t>
            </a:r>
          </a:p>
        </p:txBody>
      </p:sp>
      <p:sp>
        <p:nvSpPr>
          <p:cNvPr id="19" name="Rectangle 18">
            <a:extLst>
              <a:ext uri="{FF2B5EF4-FFF2-40B4-BE49-F238E27FC236}">
                <a16:creationId xmlns:a16="http://schemas.microsoft.com/office/drawing/2014/main" id="{BA5394CE-9872-CA0E-6D71-0D7DAEC05487}"/>
              </a:ext>
            </a:extLst>
          </p:cNvPr>
          <p:cNvSpPr/>
          <p:nvPr/>
        </p:nvSpPr>
        <p:spPr>
          <a:xfrm>
            <a:off x="8333821" y="1368131"/>
            <a:ext cx="2889700" cy="276999"/>
          </a:xfrm>
          <a:prstGeom prst="rect">
            <a:avLst/>
          </a:prstGeom>
        </p:spPr>
        <p:txBody>
          <a:bodyPr wrap="square">
            <a:spAutoFit/>
          </a:bodyPr>
          <a:lstStyle/>
          <a:p>
            <a:pPr algn="ctr"/>
            <a:r>
              <a:rPr lang="en-US" sz="1200" kern="0">
                <a:solidFill>
                  <a:schemeClr val="bg1"/>
                </a:solidFill>
              </a:rPr>
              <a:t>2015 - 2016</a:t>
            </a:r>
            <a:endParaRPr lang="en-US" sz="1200">
              <a:solidFill>
                <a:schemeClr val="bg1"/>
              </a:solidFill>
            </a:endParaRPr>
          </a:p>
        </p:txBody>
      </p:sp>
      <p:sp>
        <p:nvSpPr>
          <p:cNvPr id="20" name="Rectangle 19">
            <a:extLst>
              <a:ext uri="{FF2B5EF4-FFF2-40B4-BE49-F238E27FC236}">
                <a16:creationId xmlns:a16="http://schemas.microsoft.com/office/drawing/2014/main" id="{E982BFEA-0804-2A24-EE7E-742C0E2374DC}"/>
              </a:ext>
            </a:extLst>
          </p:cNvPr>
          <p:cNvSpPr/>
          <p:nvPr/>
        </p:nvSpPr>
        <p:spPr>
          <a:xfrm>
            <a:off x="5768554" y="1368131"/>
            <a:ext cx="2335010" cy="276999"/>
          </a:xfrm>
          <a:prstGeom prst="rect">
            <a:avLst/>
          </a:prstGeom>
        </p:spPr>
        <p:txBody>
          <a:bodyPr wrap="square">
            <a:spAutoFit/>
          </a:bodyPr>
          <a:lstStyle/>
          <a:p>
            <a:pPr algn="ctr"/>
            <a:r>
              <a:rPr lang="en-US" sz="1200" kern="0">
                <a:solidFill>
                  <a:schemeClr val="bg1"/>
                </a:solidFill>
              </a:rPr>
              <a:t>2014</a:t>
            </a:r>
            <a:endParaRPr lang="en-US" sz="1200">
              <a:solidFill>
                <a:schemeClr val="bg1"/>
              </a:solidFill>
            </a:endParaRPr>
          </a:p>
        </p:txBody>
      </p:sp>
      <p:sp>
        <p:nvSpPr>
          <p:cNvPr id="21" name="Rectangle 20">
            <a:extLst>
              <a:ext uri="{FF2B5EF4-FFF2-40B4-BE49-F238E27FC236}">
                <a16:creationId xmlns:a16="http://schemas.microsoft.com/office/drawing/2014/main" id="{4A3EF009-6AAD-4822-780B-E50B55EFBBF0}"/>
              </a:ext>
            </a:extLst>
          </p:cNvPr>
          <p:cNvSpPr/>
          <p:nvPr/>
        </p:nvSpPr>
        <p:spPr>
          <a:xfrm>
            <a:off x="8333821" y="2190152"/>
            <a:ext cx="1252625" cy="492323"/>
          </a:xfrm>
          <a:prstGeom prst="rect">
            <a:avLst/>
          </a:prstGeom>
        </p:spPr>
        <p:txBody>
          <a:bodyPr wrap="square" lIns="121803" tIns="60901" rIns="121803" bIns="60901">
            <a:spAutoFit/>
          </a:bodyPr>
          <a:lstStyle/>
          <a:p>
            <a:pPr defTabSz="1217890">
              <a:defRPr sz="1800">
                <a:solidFill>
                  <a:srgbClr val="000000"/>
                </a:solidFill>
              </a:defRPr>
            </a:pPr>
            <a:r>
              <a:rPr lang="en-US" sz="800" kern="0">
                <a:solidFill>
                  <a:schemeClr val="tx1">
                    <a:lumMod val="50000"/>
                    <a:lumOff val="50000"/>
                  </a:schemeClr>
                </a:solidFill>
              </a:rPr>
              <a:t>First Android-powered enterprise wearable computer</a:t>
            </a:r>
          </a:p>
        </p:txBody>
      </p:sp>
      <p:sp>
        <p:nvSpPr>
          <p:cNvPr id="22" name="TextBox 21">
            <a:extLst>
              <a:ext uri="{FF2B5EF4-FFF2-40B4-BE49-F238E27FC236}">
                <a16:creationId xmlns:a16="http://schemas.microsoft.com/office/drawing/2014/main" id="{B4B5A1F5-BEA6-0B55-6755-7B1031CC1B70}"/>
              </a:ext>
            </a:extLst>
          </p:cNvPr>
          <p:cNvSpPr txBox="1"/>
          <p:nvPr/>
        </p:nvSpPr>
        <p:spPr>
          <a:xfrm>
            <a:off x="9699956" y="2190152"/>
            <a:ext cx="1828465" cy="707886"/>
          </a:xfrm>
          <a:prstGeom prst="rect">
            <a:avLst/>
          </a:prstGeom>
          <a:noFill/>
        </p:spPr>
        <p:txBody>
          <a:bodyPr wrap="square">
            <a:spAutoFit/>
          </a:bodyPr>
          <a:lstStyle/>
          <a:p>
            <a:pPr defTabSz="1217890">
              <a:defRPr sz="1800">
                <a:solidFill>
                  <a:srgbClr val="000000"/>
                </a:solidFill>
              </a:defRPr>
            </a:pPr>
            <a:r>
              <a:rPr lang="en-US" sz="800" kern="0">
                <a:solidFill>
                  <a:schemeClr val="tx1">
                    <a:lumMod val="50000"/>
                    <a:lumOff val="50000"/>
                  </a:schemeClr>
                </a:solidFill>
              </a:rPr>
              <a:t>Introduced Zebra DNA that embeds intelligence into mobile computers, printers and scanners; only migration path to modern OS for legacy Windows™ applications</a:t>
            </a:r>
            <a:endParaRPr lang="en-US" sz="800">
              <a:solidFill>
                <a:schemeClr val="tx1">
                  <a:lumMod val="50000"/>
                  <a:lumOff val="50000"/>
                </a:schemeClr>
              </a:solidFill>
            </a:endParaRPr>
          </a:p>
        </p:txBody>
      </p:sp>
      <p:pic>
        <p:nvPicPr>
          <p:cNvPr id="23" name="Picture 22">
            <a:extLst>
              <a:ext uri="{FF2B5EF4-FFF2-40B4-BE49-F238E27FC236}">
                <a16:creationId xmlns:a16="http://schemas.microsoft.com/office/drawing/2014/main" id="{B0907F4E-2C7B-5C3D-4F7E-184490B3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6" y="1702175"/>
            <a:ext cx="872272" cy="339217"/>
          </a:xfrm>
          <a:prstGeom prst="rect">
            <a:avLst/>
          </a:prstGeom>
        </p:spPr>
      </p:pic>
      <p:pic>
        <p:nvPicPr>
          <p:cNvPr id="24" name="Picture 23" descr="A close-up of a scanner&#10;&#10;Description automatically generated">
            <a:extLst>
              <a:ext uri="{FF2B5EF4-FFF2-40B4-BE49-F238E27FC236}">
                <a16:creationId xmlns:a16="http://schemas.microsoft.com/office/drawing/2014/main" id="{F7CE8AE0-3155-3E22-E20B-FB634F2FC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18" y="1653119"/>
            <a:ext cx="546100" cy="444500"/>
          </a:xfrm>
          <a:prstGeom prst="rect">
            <a:avLst/>
          </a:prstGeom>
        </p:spPr>
      </p:pic>
      <p:pic>
        <p:nvPicPr>
          <p:cNvPr id="25" name="Picture 24" descr="A bar code on a black background&#10;&#10;Description automatically generated">
            <a:extLst>
              <a:ext uri="{FF2B5EF4-FFF2-40B4-BE49-F238E27FC236}">
                <a16:creationId xmlns:a16="http://schemas.microsoft.com/office/drawing/2014/main" id="{FEF1C7AC-F6C9-6596-7D0D-DB251131E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1080" y="1605720"/>
            <a:ext cx="685958" cy="562002"/>
          </a:xfrm>
          <a:prstGeom prst="rect">
            <a:avLst/>
          </a:prstGeom>
        </p:spPr>
      </p:pic>
      <p:pic>
        <p:nvPicPr>
          <p:cNvPr id="27" name="Picture 26">
            <a:extLst>
              <a:ext uri="{FF2B5EF4-FFF2-40B4-BE49-F238E27FC236}">
                <a16:creationId xmlns:a16="http://schemas.microsoft.com/office/drawing/2014/main" id="{213A3F7C-4252-D8EE-0A2F-007013A77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0007" y="1645130"/>
            <a:ext cx="619025" cy="51290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1F5E4B71-BF20-C27D-71FA-B7DDB85BD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436" y="1680909"/>
            <a:ext cx="474950" cy="411623"/>
          </a:xfrm>
          <a:prstGeom prst="rect">
            <a:avLst/>
          </a:prstGeom>
        </p:spPr>
      </p:pic>
      <p:pic>
        <p:nvPicPr>
          <p:cNvPr id="29" name="Picture 28" descr="A logo of a football team&#10;&#10;Description automatically generated">
            <a:extLst>
              <a:ext uri="{FF2B5EF4-FFF2-40B4-BE49-F238E27FC236}">
                <a16:creationId xmlns:a16="http://schemas.microsoft.com/office/drawing/2014/main" id="{9323017F-9306-223B-86E1-1218641D8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493" y="1670181"/>
            <a:ext cx="358487" cy="492323"/>
          </a:xfrm>
          <a:prstGeom prst="rect">
            <a:avLst/>
          </a:prstGeom>
        </p:spPr>
      </p:pic>
      <p:pic>
        <p:nvPicPr>
          <p:cNvPr id="57" name="Graphic 56">
            <a:extLst>
              <a:ext uri="{FF2B5EF4-FFF2-40B4-BE49-F238E27FC236}">
                <a16:creationId xmlns:a16="http://schemas.microsoft.com/office/drawing/2014/main" id="{23FDA71E-E767-D3BA-685A-442BC1D8C4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8179" y="1717932"/>
            <a:ext cx="369213" cy="369213"/>
          </a:xfrm>
          <a:prstGeom prst="rect">
            <a:avLst/>
          </a:prstGeom>
        </p:spPr>
      </p:pic>
      <p:pic>
        <p:nvPicPr>
          <p:cNvPr id="59" name="Graphic 58">
            <a:extLst>
              <a:ext uri="{FF2B5EF4-FFF2-40B4-BE49-F238E27FC236}">
                <a16:creationId xmlns:a16="http://schemas.microsoft.com/office/drawing/2014/main" id="{AA518034-0E82-9493-6C47-3CA24176A0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8207" y="1698204"/>
            <a:ext cx="369214" cy="369214"/>
          </a:xfrm>
          <a:prstGeom prst="rect">
            <a:avLst/>
          </a:prstGeom>
        </p:spPr>
      </p:pic>
      <p:pic>
        <p:nvPicPr>
          <p:cNvPr id="60" name="Picture 59">
            <a:extLst>
              <a:ext uri="{FF2B5EF4-FFF2-40B4-BE49-F238E27FC236}">
                <a16:creationId xmlns:a16="http://schemas.microsoft.com/office/drawing/2014/main" id="{742562BA-B524-C313-6C7F-51594A6EA91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420515" y="1605720"/>
            <a:ext cx="780262" cy="578101"/>
          </a:xfrm>
          <a:prstGeom prst="rect">
            <a:avLst/>
          </a:prstGeom>
        </p:spPr>
      </p:pic>
      <p:cxnSp>
        <p:nvCxnSpPr>
          <p:cNvPr id="62" name="Straight Connector 61">
            <a:extLst>
              <a:ext uri="{FF2B5EF4-FFF2-40B4-BE49-F238E27FC236}">
                <a16:creationId xmlns:a16="http://schemas.microsoft.com/office/drawing/2014/main" id="{10BA1CA3-F1EB-C3A7-CEC8-2939B18D2414}"/>
              </a:ext>
            </a:extLst>
          </p:cNvPr>
          <p:cNvCxnSpPr/>
          <p:nvPr/>
        </p:nvCxnSpPr>
        <p:spPr>
          <a:xfrm>
            <a:off x="1589182"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AD0F07-A64D-AF01-2F20-A15D0D1E108F}"/>
              </a:ext>
            </a:extLst>
          </p:cNvPr>
          <p:cNvCxnSpPr/>
          <p:nvPr/>
        </p:nvCxnSpPr>
        <p:spPr>
          <a:xfrm>
            <a:off x="276905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485D6C-CE2A-732F-75B1-BA7F738F28EB}"/>
              </a:ext>
            </a:extLst>
          </p:cNvPr>
          <p:cNvCxnSpPr/>
          <p:nvPr/>
        </p:nvCxnSpPr>
        <p:spPr>
          <a:xfrm>
            <a:off x="4125905"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BA9C03-F641-67DC-4BB8-7B01F95B8652}"/>
              </a:ext>
            </a:extLst>
          </p:cNvPr>
          <p:cNvCxnSpPr/>
          <p:nvPr/>
        </p:nvCxnSpPr>
        <p:spPr>
          <a:xfrm>
            <a:off x="5681859"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3D7CC9-72DA-8AE4-AE74-B56A350CD972}"/>
              </a:ext>
            </a:extLst>
          </p:cNvPr>
          <p:cNvCxnSpPr/>
          <p:nvPr/>
        </p:nvCxnSpPr>
        <p:spPr>
          <a:xfrm>
            <a:off x="821869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Right Arrow 4">
            <a:extLst>
              <a:ext uri="{FF2B5EF4-FFF2-40B4-BE49-F238E27FC236}">
                <a16:creationId xmlns:a16="http://schemas.microsoft.com/office/drawing/2014/main" id="{13570E3E-C8C9-F8F5-0E72-C26BF9B3F906}"/>
              </a:ext>
            </a:extLst>
          </p:cNvPr>
          <p:cNvSpPr/>
          <p:nvPr/>
        </p:nvSpPr>
        <p:spPr>
          <a:xfrm>
            <a:off x="513214" y="3156465"/>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D9624B2-554B-3AC8-3CE7-283F2BC5D23E}"/>
              </a:ext>
            </a:extLst>
          </p:cNvPr>
          <p:cNvSpPr/>
          <p:nvPr/>
        </p:nvSpPr>
        <p:spPr>
          <a:xfrm>
            <a:off x="5382325" y="3180314"/>
            <a:ext cx="1175224" cy="276999"/>
          </a:xfrm>
          <a:prstGeom prst="rect">
            <a:avLst/>
          </a:prstGeom>
        </p:spPr>
        <p:txBody>
          <a:bodyPr wrap="square">
            <a:spAutoFit/>
          </a:bodyPr>
          <a:lstStyle/>
          <a:p>
            <a:pPr algn="ctr"/>
            <a:r>
              <a:rPr lang="en-US" sz="1200" kern="0">
                <a:solidFill>
                  <a:schemeClr val="bg1"/>
                </a:solidFill>
              </a:rPr>
              <a:t>2020</a:t>
            </a:r>
          </a:p>
        </p:txBody>
      </p:sp>
      <p:sp>
        <p:nvSpPr>
          <p:cNvPr id="92" name="Rectangle 91">
            <a:extLst>
              <a:ext uri="{FF2B5EF4-FFF2-40B4-BE49-F238E27FC236}">
                <a16:creationId xmlns:a16="http://schemas.microsoft.com/office/drawing/2014/main" id="{3AD3BD74-4AA1-6094-FF32-AC37E67DD7CB}"/>
              </a:ext>
            </a:extLst>
          </p:cNvPr>
          <p:cNvSpPr/>
          <p:nvPr/>
        </p:nvSpPr>
        <p:spPr>
          <a:xfrm>
            <a:off x="568631" y="3180314"/>
            <a:ext cx="2219996" cy="276999"/>
          </a:xfrm>
          <a:prstGeom prst="rect">
            <a:avLst/>
          </a:prstGeom>
        </p:spPr>
        <p:txBody>
          <a:bodyPr wrap="square">
            <a:spAutoFit/>
          </a:bodyPr>
          <a:lstStyle/>
          <a:p>
            <a:pPr algn="ctr"/>
            <a:r>
              <a:rPr lang="en-US" sz="1200" kern="0">
                <a:solidFill>
                  <a:schemeClr val="bg1"/>
                </a:solidFill>
              </a:rPr>
              <a:t>2017–2018</a:t>
            </a:r>
          </a:p>
        </p:txBody>
      </p:sp>
      <p:sp>
        <p:nvSpPr>
          <p:cNvPr id="94" name="Rectangle 93">
            <a:extLst>
              <a:ext uri="{FF2B5EF4-FFF2-40B4-BE49-F238E27FC236}">
                <a16:creationId xmlns:a16="http://schemas.microsoft.com/office/drawing/2014/main" id="{D14A4F88-4ECA-D6D3-5EB4-479260EEF1E9}"/>
              </a:ext>
            </a:extLst>
          </p:cNvPr>
          <p:cNvSpPr/>
          <p:nvPr/>
        </p:nvSpPr>
        <p:spPr>
          <a:xfrm>
            <a:off x="2839556" y="3180314"/>
            <a:ext cx="2419471" cy="276999"/>
          </a:xfrm>
          <a:prstGeom prst="rect">
            <a:avLst/>
          </a:prstGeom>
        </p:spPr>
        <p:txBody>
          <a:bodyPr wrap="square">
            <a:spAutoFit/>
          </a:bodyPr>
          <a:lstStyle/>
          <a:p>
            <a:pPr algn="ctr"/>
            <a:r>
              <a:rPr lang="en-US" sz="1200" kern="0">
                <a:solidFill>
                  <a:schemeClr val="bg1"/>
                </a:solidFill>
              </a:rPr>
              <a:t>2019</a:t>
            </a:r>
          </a:p>
        </p:txBody>
      </p:sp>
      <p:sp>
        <p:nvSpPr>
          <p:cNvPr id="96" name="Rectangle 95">
            <a:extLst>
              <a:ext uri="{FF2B5EF4-FFF2-40B4-BE49-F238E27FC236}">
                <a16:creationId xmlns:a16="http://schemas.microsoft.com/office/drawing/2014/main" id="{FBA6F4B4-292C-AC3C-BB55-C9CC396E91DB}"/>
              </a:ext>
            </a:extLst>
          </p:cNvPr>
          <p:cNvSpPr/>
          <p:nvPr/>
        </p:nvSpPr>
        <p:spPr>
          <a:xfrm>
            <a:off x="6727819" y="3180314"/>
            <a:ext cx="4623803" cy="276999"/>
          </a:xfrm>
          <a:prstGeom prst="rect">
            <a:avLst/>
          </a:prstGeom>
        </p:spPr>
        <p:txBody>
          <a:bodyPr wrap="square">
            <a:spAutoFit/>
          </a:bodyPr>
          <a:lstStyle/>
          <a:p>
            <a:pPr algn="ctr"/>
            <a:r>
              <a:rPr lang="en-US" sz="1200" kern="0">
                <a:solidFill>
                  <a:schemeClr val="bg1"/>
                </a:solidFill>
              </a:rPr>
              <a:t>2021</a:t>
            </a:r>
          </a:p>
        </p:txBody>
      </p:sp>
      <p:sp>
        <p:nvSpPr>
          <p:cNvPr id="103" name="TextBox 102">
            <a:extLst>
              <a:ext uri="{FF2B5EF4-FFF2-40B4-BE49-F238E27FC236}">
                <a16:creationId xmlns:a16="http://schemas.microsoft.com/office/drawing/2014/main" id="{B8C4ABC1-F395-C16B-98F4-6B2210353A66}"/>
              </a:ext>
            </a:extLst>
          </p:cNvPr>
          <p:cNvSpPr txBox="1"/>
          <p:nvPr/>
        </p:nvSpPr>
        <p:spPr>
          <a:xfrm>
            <a:off x="611126" y="3850648"/>
            <a:ext cx="957136" cy="461665"/>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First data intelligence</a:t>
            </a:r>
          </a:p>
          <a:p>
            <a:pPr fontAlgn="base">
              <a:spcBef>
                <a:spcPct val="0"/>
              </a:spcBef>
              <a:spcAft>
                <a:spcPct val="0"/>
              </a:spcAft>
            </a:pPr>
            <a:r>
              <a:rPr lang="en-US" sz="800" kern="0">
                <a:solidFill>
                  <a:schemeClr val="tx1">
                    <a:lumMod val="50000"/>
                    <a:lumOff val="50000"/>
                  </a:schemeClr>
                </a:solidFill>
              </a:rPr>
              <a:t>platform </a:t>
            </a:r>
          </a:p>
        </p:txBody>
      </p:sp>
      <p:pic>
        <p:nvPicPr>
          <p:cNvPr id="104" name="Picture 103">
            <a:extLst>
              <a:ext uri="{FF2B5EF4-FFF2-40B4-BE49-F238E27FC236}">
                <a16:creationId xmlns:a16="http://schemas.microsoft.com/office/drawing/2014/main" id="{175B6C00-FBEC-5482-AC8A-494F3B68C11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3911" y="3512033"/>
            <a:ext cx="674586" cy="272523"/>
          </a:xfrm>
          <a:prstGeom prst="rect">
            <a:avLst/>
          </a:prstGeom>
        </p:spPr>
      </p:pic>
      <p:pic>
        <p:nvPicPr>
          <p:cNvPr id="105" name="Picture 104">
            <a:extLst>
              <a:ext uri="{FF2B5EF4-FFF2-40B4-BE49-F238E27FC236}">
                <a16:creationId xmlns:a16="http://schemas.microsoft.com/office/drawing/2014/main" id="{0F02C874-AFC4-B476-8189-39DDB8F6DAC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33187" b="29608"/>
          <a:stretch/>
        </p:blipFill>
        <p:spPr>
          <a:xfrm>
            <a:off x="1587943" y="3583688"/>
            <a:ext cx="1018886" cy="210645"/>
          </a:xfrm>
          <a:prstGeom prst="rect">
            <a:avLst/>
          </a:prstGeom>
        </p:spPr>
      </p:pic>
      <p:sp>
        <p:nvSpPr>
          <p:cNvPr id="106" name="TextBox 105">
            <a:extLst>
              <a:ext uri="{FF2B5EF4-FFF2-40B4-BE49-F238E27FC236}">
                <a16:creationId xmlns:a16="http://schemas.microsoft.com/office/drawing/2014/main" id="{C19AAFAB-720F-800A-9A28-A08CFF9693F1}"/>
              </a:ext>
            </a:extLst>
          </p:cNvPr>
          <p:cNvSpPr txBox="1"/>
          <p:nvPr/>
        </p:nvSpPr>
        <p:spPr>
          <a:xfrm>
            <a:off x="1519552" y="3850648"/>
            <a:ext cx="957136"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a:t>
            </a:r>
          </a:p>
          <a:p>
            <a:pPr>
              <a:defRPr sz="1800">
                <a:solidFill>
                  <a:srgbClr val="000000"/>
                </a:solidFill>
              </a:defRPr>
            </a:pPr>
            <a:r>
              <a:rPr lang="en-US" sz="800" kern="0">
                <a:solidFill>
                  <a:schemeClr val="tx1">
                    <a:lumMod val="50000"/>
                    <a:lumOff val="50000"/>
                  </a:schemeClr>
                </a:solidFill>
              </a:rPr>
              <a:t>of Xplore Technologies</a:t>
            </a:r>
          </a:p>
        </p:txBody>
      </p:sp>
      <p:cxnSp>
        <p:nvCxnSpPr>
          <p:cNvPr id="107" name="Straight Connector 106">
            <a:extLst>
              <a:ext uri="{FF2B5EF4-FFF2-40B4-BE49-F238E27FC236}">
                <a16:creationId xmlns:a16="http://schemas.microsoft.com/office/drawing/2014/main" id="{CF8D0328-EF96-78DD-33C9-7DEFE5C9CB9D}"/>
              </a:ext>
            </a:extLst>
          </p:cNvPr>
          <p:cNvCxnSpPr/>
          <p:nvPr/>
        </p:nvCxnSpPr>
        <p:spPr>
          <a:xfrm>
            <a:off x="2799533"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44A7537-BB3E-E2DC-B564-964CD875E96C}"/>
              </a:ext>
            </a:extLst>
          </p:cNvPr>
          <p:cNvSpPr txBox="1"/>
          <p:nvPr/>
        </p:nvSpPr>
        <p:spPr>
          <a:xfrm>
            <a:off x="2839557" y="3850648"/>
            <a:ext cx="2362708"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a:t>
            </a:r>
            <a:r>
              <a:rPr lang="en-US" sz="800" kern="0" err="1">
                <a:solidFill>
                  <a:schemeClr val="tx1">
                    <a:lumMod val="50000"/>
                    <a:lumOff val="50000"/>
                  </a:schemeClr>
                </a:solidFill>
              </a:rPr>
              <a:t>Cortexica</a:t>
            </a:r>
            <a:r>
              <a:rPr lang="en-US" sz="800" kern="0">
                <a:solidFill>
                  <a:schemeClr val="tx1">
                    <a:lumMod val="50000"/>
                    <a:lumOff val="50000"/>
                  </a:schemeClr>
                </a:solidFill>
              </a:rPr>
              <a:t>, </a:t>
            </a:r>
            <a:r>
              <a:rPr lang="en-US" sz="800" kern="0" err="1">
                <a:solidFill>
                  <a:schemeClr val="tx1">
                    <a:lumMod val="50000"/>
                    <a:lumOff val="50000"/>
                  </a:schemeClr>
                </a:solidFill>
              </a:rPr>
              <a:t>Profitect</a:t>
            </a:r>
            <a:r>
              <a:rPr lang="en-US" sz="800" kern="0">
                <a:solidFill>
                  <a:schemeClr val="tx1">
                    <a:lumMod val="50000"/>
                    <a:lumOff val="50000"/>
                  </a:schemeClr>
                </a:solidFill>
              </a:rPr>
              <a:t> and </a:t>
            </a:r>
            <a:r>
              <a:rPr lang="en-US" sz="800" kern="0" err="1">
                <a:solidFill>
                  <a:schemeClr val="tx1">
                    <a:lumMod val="50000"/>
                    <a:lumOff val="50000"/>
                  </a:schemeClr>
                </a:solidFill>
              </a:rPr>
              <a:t>Temptime</a:t>
            </a:r>
            <a:endParaRPr lang="en-US" sz="800" kern="0">
              <a:solidFill>
                <a:schemeClr val="tx1">
                  <a:lumMod val="50000"/>
                  <a:lumOff val="50000"/>
                </a:schemeClr>
              </a:solidFill>
            </a:endParaRPr>
          </a:p>
          <a:p>
            <a:pPr>
              <a:defRPr sz="1800">
                <a:solidFill>
                  <a:srgbClr val="000000"/>
                </a:solidFill>
              </a:defRPr>
            </a:pPr>
            <a:r>
              <a:rPr lang="en-US" sz="800" kern="0">
                <a:solidFill>
                  <a:schemeClr val="tx1">
                    <a:lumMod val="50000"/>
                    <a:lumOff val="50000"/>
                  </a:schemeClr>
                </a:solidFill>
              </a:rPr>
              <a:t>Development of retail workforce software </a:t>
            </a:r>
          </a:p>
        </p:txBody>
      </p:sp>
      <p:pic>
        <p:nvPicPr>
          <p:cNvPr id="109" name="Picture 108" descr="A logo with a circle and a blue circle&#10;&#10;Description automatically generated with medium confidence">
            <a:extLst>
              <a:ext uri="{FF2B5EF4-FFF2-40B4-BE49-F238E27FC236}">
                <a16:creationId xmlns:a16="http://schemas.microsoft.com/office/drawing/2014/main" id="{1A574FDE-7E32-C3D8-E913-BC2CC74FF6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28938" y="3481246"/>
            <a:ext cx="507054" cy="356966"/>
          </a:xfrm>
          <a:prstGeom prst="rect">
            <a:avLst/>
          </a:prstGeom>
        </p:spPr>
      </p:pic>
      <p:pic>
        <p:nvPicPr>
          <p:cNvPr id="110" name="Picture 109" descr="A black background with blue text&#10;&#10;Description automatically generated">
            <a:extLst>
              <a:ext uri="{FF2B5EF4-FFF2-40B4-BE49-F238E27FC236}">
                <a16:creationId xmlns:a16="http://schemas.microsoft.com/office/drawing/2014/main" id="{F1C78331-1556-9B07-EC26-970E6A2FA5B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49632" y="3487418"/>
            <a:ext cx="675334" cy="297839"/>
          </a:xfrm>
          <a:prstGeom prst="rect">
            <a:avLst/>
          </a:prstGeom>
        </p:spPr>
      </p:pic>
      <p:pic>
        <p:nvPicPr>
          <p:cNvPr id="111" name="Picture 110" descr="A black background with white text&#10;&#10;Description automatically generated">
            <a:extLst>
              <a:ext uri="{FF2B5EF4-FFF2-40B4-BE49-F238E27FC236}">
                <a16:creationId xmlns:a16="http://schemas.microsoft.com/office/drawing/2014/main" id="{E3931E78-4547-FC03-7685-01757EE253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59289" y="3419636"/>
            <a:ext cx="741267" cy="369120"/>
          </a:xfrm>
          <a:prstGeom prst="rect">
            <a:avLst/>
          </a:prstGeom>
        </p:spPr>
      </p:pic>
      <p:cxnSp>
        <p:nvCxnSpPr>
          <p:cNvPr id="112" name="Straight Connector 111">
            <a:extLst>
              <a:ext uri="{FF2B5EF4-FFF2-40B4-BE49-F238E27FC236}">
                <a16:creationId xmlns:a16="http://schemas.microsoft.com/office/drawing/2014/main" id="{ED79B890-AD09-CD30-D87D-B18E57449208}"/>
              </a:ext>
            </a:extLst>
          </p:cNvPr>
          <p:cNvCxnSpPr/>
          <p:nvPr/>
        </p:nvCxnSpPr>
        <p:spPr>
          <a:xfrm>
            <a:off x="5285830"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DD84715E-FB67-94F9-59BE-5565493E5A8A}"/>
              </a:ext>
            </a:extLst>
          </p:cNvPr>
          <p:cNvSpPr txBox="1"/>
          <p:nvPr/>
        </p:nvSpPr>
        <p:spPr>
          <a:xfrm>
            <a:off x="5369397" y="3850648"/>
            <a:ext cx="1188152"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err="1">
                <a:solidFill>
                  <a:schemeClr val="tx1">
                    <a:lumMod val="50000"/>
                    <a:lumOff val="50000"/>
                  </a:schemeClr>
                </a:solidFill>
              </a:rPr>
              <a:t>Reflexis</a:t>
            </a:r>
            <a:r>
              <a:rPr lang="en-US" sz="800" kern="0">
                <a:solidFill>
                  <a:schemeClr val="tx1">
                    <a:lumMod val="50000"/>
                    <a:lumOff val="50000"/>
                  </a:schemeClr>
                </a:solidFill>
              </a:rPr>
              <a:t> Systems</a:t>
            </a:r>
          </a:p>
        </p:txBody>
      </p:sp>
      <p:cxnSp>
        <p:nvCxnSpPr>
          <p:cNvPr id="114" name="Straight Connector 113">
            <a:extLst>
              <a:ext uri="{FF2B5EF4-FFF2-40B4-BE49-F238E27FC236}">
                <a16:creationId xmlns:a16="http://schemas.microsoft.com/office/drawing/2014/main" id="{872FF595-F9EB-5CF0-1F7D-64CD777CEFE0}"/>
              </a:ext>
            </a:extLst>
          </p:cNvPr>
          <p:cNvCxnSpPr/>
          <p:nvPr/>
        </p:nvCxnSpPr>
        <p:spPr>
          <a:xfrm>
            <a:off x="6666139"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6" name="Picture 115" descr="A black background with a black square&#10;&#10;Description automatically generated with medium confidence">
            <a:extLst>
              <a:ext uri="{FF2B5EF4-FFF2-40B4-BE49-F238E27FC236}">
                <a16:creationId xmlns:a16="http://schemas.microsoft.com/office/drawing/2014/main" id="{921C701F-B7D5-0497-9935-BA0DF74C391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36969" y="3518242"/>
            <a:ext cx="807364" cy="209915"/>
          </a:xfrm>
          <a:prstGeom prst="rect">
            <a:avLst/>
          </a:prstGeom>
        </p:spPr>
      </p:pic>
      <p:grpSp>
        <p:nvGrpSpPr>
          <p:cNvPr id="129" name="Group 128">
            <a:extLst>
              <a:ext uri="{FF2B5EF4-FFF2-40B4-BE49-F238E27FC236}">
                <a16:creationId xmlns:a16="http://schemas.microsoft.com/office/drawing/2014/main" id="{626DFC81-7510-8E84-550D-A6A808A26C3A}"/>
              </a:ext>
            </a:extLst>
          </p:cNvPr>
          <p:cNvGrpSpPr/>
          <p:nvPr/>
        </p:nvGrpSpPr>
        <p:grpSpPr>
          <a:xfrm>
            <a:off x="6919271" y="3371582"/>
            <a:ext cx="1407683" cy="817620"/>
            <a:chOff x="6604460" y="3137666"/>
            <a:chExt cx="1407683" cy="817620"/>
          </a:xfrm>
        </p:grpSpPr>
        <p:sp>
          <p:nvSpPr>
            <p:cNvPr id="117" name="TextBox 116">
              <a:extLst>
                <a:ext uri="{FF2B5EF4-FFF2-40B4-BE49-F238E27FC236}">
                  <a16:creationId xmlns:a16="http://schemas.microsoft.com/office/drawing/2014/main" id="{2F9200F8-4B2A-E413-55FB-A330872FBE84}"/>
                </a:ext>
              </a:extLst>
            </p:cNvPr>
            <p:cNvSpPr txBox="1"/>
            <p:nvPr/>
          </p:nvSpPr>
          <p:spPr>
            <a:xfrm>
              <a:off x="6604460" y="3616732"/>
              <a:ext cx="1407683" cy="338554"/>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Launched machine vision,</a:t>
              </a:r>
            </a:p>
            <a:p>
              <a:pPr fontAlgn="base">
                <a:spcBef>
                  <a:spcPct val="0"/>
                </a:spcBef>
                <a:spcAft>
                  <a:spcPct val="0"/>
                </a:spcAft>
              </a:pPr>
              <a:r>
                <a:rPr lang="en-US" sz="800" kern="0">
                  <a:solidFill>
                    <a:schemeClr val="tx1">
                      <a:lumMod val="50000"/>
                      <a:lumOff val="50000"/>
                    </a:schemeClr>
                  </a:solidFill>
                </a:rPr>
                <a:t>fixed industrial scanning</a:t>
              </a:r>
            </a:p>
          </p:txBody>
        </p:sp>
        <p:pic>
          <p:nvPicPr>
            <p:cNvPr id="119" name="Picture 118" descr="A group of green and black cameras&#10;&#10;Description automatically generated">
              <a:extLst>
                <a:ext uri="{FF2B5EF4-FFF2-40B4-BE49-F238E27FC236}">
                  <a16:creationId xmlns:a16="http://schemas.microsoft.com/office/drawing/2014/main" id="{10359D6B-9534-EA13-1C44-CD75ACE9AF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4597" y="3137666"/>
              <a:ext cx="987408" cy="529509"/>
            </a:xfrm>
            <a:prstGeom prst="rect">
              <a:avLst/>
            </a:prstGeom>
          </p:spPr>
        </p:pic>
      </p:grpSp>
      <p:sp>
        <p:nvSpPr>
          <p:cNvPr id="120" name="TextBox 119">
            <a:extLst>
              <a:ext uri="{FF2B5EF4-FFF2-40B4-BE49-F238E27FC236}">
                <a16:creationId xmlns:a16="http://schemas.microsoft.com/office/drawing/2014/main" id="{8AD56D65-8670-8181-5EB5-C03B8D155DE8}"/>
              </a:ext>
            </a:extLst>
          </p:cNvPr>
          <p:cNvSpPr txBox="1"/>
          <p:nvPr/>
        </p:nvSpPr>
        <p:spPr>
          <a:xfrm>
            <a:off x="8937763" y="3847134"/>
            <a:ext cx="1792144"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Fetch Robotics, Adaptive Vision, and </a:t>
            </a:r>
            <a:r>
              <a:rPr lang="en-US" sz="800" kern="0" err="1">
                <a:solidFill>
                  <a:schemeClr val="tx1">
                    <a:lumMod val="50000"/>
                    <a:lumOff val="50000"/>
                  </a:schemeClr>
                </a:solidFill>
              </a:rPr>
              <a:t>Antuit.ai</a:t>
            </a:r>
            <a:endParaRPr lang="en-US" sz="800" kern="0">
              <a:solidFill>
                <a:schemeClr val="tx1">
                  <a:lumMod val="50000"/>
                  <a:lumOff val="50000"/>
                </a:schemeClr>
              </a:solidFill>
            </a:endParaRPr>
          </a:p>
        </p:txBody>
      </p:sp>
      <p:grpSp>
        <p:nvGrpSpPr>
          <p:cNvPr id="128" name="Group 127">
            <a:extLst>
              <a:ext uri="{FF2B5EF4-FFF2-40B4-BE49-F238E27FC236}">
                <a16:creationId xmlns:a16="http://schemas.microsoft.com/office/drawing/2014/main" id="{4FE41651-B50D-1E49-7962-8D526681B5F7}"/>
              </a:ext>
            </a:extLst>
          </p:cNvPr>
          <p:cNvGrpSpPr/>
          <p:nvPr/>
        </p:nvGrpSpPr>
        <p:grpSpPr>
          <a:xfrm>
            <a:off x="8524081" y="3490452"/>
            <a:ext cx="2619508" cy="280342"/>
            <a:chOff x="8046448" y="3256536"/>
            <a:chExt cx="3163439" cy="338554"/>
          </a:xfrm>
        </p:grpSpPr>
        <p:pic>
          <p:nvPicPr>
            <p:cNvPr id="122" name="Graphic 121">
              <a:extLst>
                <a:ext uri="{FF2B5EF4-FFF2-40B4-BE49-F238E27FC236}">
                  <a16:creationId xmlns:a16="http://schemas.microsoft.com/office/drawing/2014/main" id="{E8D9DD57-C679-DFFF-8C6D-45031D46D42E}"/>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46448" y="3322876"/>
              <a:ext cx="649175" cy="228465"/>
            </a:xfrm>
            <a:prstGeom prst="rect">
              <a:avLst/>
            </a:prstGeom>
          </p:spPr>
        </p:pic>
        <p:pic>
          <p:nvPicPr>
            <p:cNvPr id="124" name="Graphic 123">
              <a:extLst>
                <a:ext uri="{FF2B5EF4-FFF2-40B4-BE49-F238E27FC236}">
                  <a16:creationId xmlns:a16="http://schemas.microsoft.com/office/drawing/2014/main" id="{98BF0A87-298E-8155-CB6B-D9EB59174646}"/>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301540" y="3309107"/>
              <a:ext cx="908347" cy="205191"/>
            </a:xfrm>
            <a:prstGeom prst="rect">
              <a:avLst/>
            </a:prstGeom>
          </p:spPr>
        </p:pic>
        <p:pic>
          <p:nvPicPr>
            <p:cNvPr id="126" name="Picture 125" descr="A black background with orange text&#10;&#10;Description automatically generated">
              <a:extLst>
                <a:ext uri="{FF2B5EF4-FFF2-40B4-BE49-F238E27FC236}">
                  <a16:creationId xmlns:a16="http://schemas.microsoft.com/office/drawing/2014/main" id="{21857A21-3754-5F48-1AF7-1A53D22DCB3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25507" b="17654"/>
            <a:stretch/>
          </p:blipFill>
          <p:spPr>
            <a:xfrm>
              <a:off x="8695623" y="3256536"/>
              <a:ext cx="1642690" cy="338554"/>
            </a:xfrm>
            <a:prstGeom prst="rect">
              <a:avLst/>
            </a:prstGeom>
          </p:spPr>
        </p:pic>
      </p:grpSp>
      <p:sp>
        <p:nvSpPr>
          <p:cNvPr id="127" name="Right Arrow 4">
            <a:extLst>
              <a:ext uri="{FF2B5EF4-FFF2-40B4-BE49-F238E27FC236}">
                <a16:creationId xmlns:a16="http://schemas.microsoft.com/office/drawing/2014/main" id="{6DFB2940-DFAA-C4DD-46ED-21999798F5CA}"/>
              </a:ext>
            </a:extLst>
          </p:cNvPr>
          <p:cNvSpPr/>
          <p:nvPr/>
        </p:nvSpPr>
        <p:spPr>
          <a:xfrm>
            <a:off x="513214" y="4686997"/>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FFC1B01A-3877-6BAA-B1EF-3073E773B95A}"/>
              </a:ext>
            </a:extLst>
          </p:cNvPr>
          <p:cNvSpPr/>
          <p:nvPr/>
        </p:nvSpPr>
        <p:spPr>
          <a:xfrm>
            <a:off x="605151" y="4707842"/>
            <a:ext cx="2771968" cy="276999"/>
          </a:xfrm>
          <a:prstGeom prst="rect">
            <a:avLst/>
          </a:prstGeom>
        </p:spPr>
        <p:txBody>
          <a:bodyPr wrap="square">
            <a:spAutoFit/>
          </a:bodyPr>
          <a:lstStyle/>
          <a:p>
            <a:pPr algn="ctr"/>
            <a:r>
              <a:rPr lang="en-US" sz="1200" kern="0">
                <a:solidFill>
                  <a:schemeClr val="bg1"/>
                </a:solidFill>
              </a:rPr>
              <a:t>2022</a:t>
            </a:r>
          </a:p>
        </p:txBody>
      </p:sp>
      <p:grpSp>
        <p:nvGrpSpPr>
          <p:cNvPr id="147" name="Group 146">
            <a:extLst>
              <a:ext uri="{FF2B5EF4-FFF2-40B4-BE49-F238E27FC236}">
                <a16:creationId xmlns:a16="http://schemas.microsoft.com/office/drawing/2014/main" id="{0D73655C-D1EE-E260-261A-AF7407111054}"/>
              </a:ext>
            </a:extLst>
          </p:cNvPr>
          <p:cNvGrpSpPr/>
          <p:nvPr/>
        </p:nvGrpSpPr>
        <p:grpSpPr>
          <a:xfrm>
            <a:off x="605151" y="4933542"/>
            <a:ext cx="3024192" cy="1242933"/>
            <a:chOff x="605151" y="4933542"/>
            <a:chExt cx="3024192" cy="1242933"/>
          </a:xfrm>
        </p:grpSpPr>
        <p:sp>
          <p:nvSpPr>
            <p:cNvPr id="133" name="TextBox 132">
              <a:extLst>
                <a:ext uri="{FF2B5EF4-FFF2-40B4-BE49-F238E27FC236}">
                  <a16:creationId xmlns:a16="http://schemas.microsoft.com/office/drawing/2014/main" id="{2BD24020-0DDF-0D0B-71DC-25294E01C6A0}"/>
                </a:ext>
              </a:extLst>
            </p:cNvPr>
            <p:cNvSpPr txBox="1"/>
            <p:nvPr/>
          </p:nvSpPr>
          <p:spPr>
            <a:xfrm>
              <a:off x="605151" y="5717339"/>
              <a:ext cx="1241233"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Matrox</a:t>
              </a:r>
            </a:p>
            <a:p>
              <a:pPr>
                <a:defRPr sz="1800">
                  <a:solidFill>
                    <a:srgbClr val="000000"/>
                  </a:solidFill>
                </a:defRPr>
              </a:pPr>
              <a:r>
                <a:rPr lang="en-US" sz="800" kern="0">
                  <a:solidFill>
                    <a:schemeClr val="tx1">
                      <a:lumMod val="50000"/>
                      <a:lumOff val="50000"/>
                    </a:schemeClr>
                  </a:solidFill>
                </a:rPr>
                <a:t>Imaging</a:t>
              </a:r>
            </a:p>
          </p:txBody>
        </p:sp>
        <p:pic>
          <p:nvPicPr>
            <p:cNvPr id="140" name="Picture 139" descr="A logo with a square and a square in the middle&#10;&#10;Description automatically generated with medium confidence">
              <a:extLst>
                <a:ext uri="{FF2B5EF4-FFF2-40B4-BE49-F238E27FC236}">
                  <a16:creationId xmlns:a16="http://schemas.microsoft.com/office/drawing/2014/main" id="{664A5643-4981-D540-E923-FD8529D78C6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1126" y="5049331"/>
              <a:ext cx="1235258" cy="617629"/>
            </a:xfrm>
            <a:prstGeom prst="rect">
              <a:avLst/>
            </a:prstGeom>
          </p:spPr>
        </p:pic>
        <p:grpSp>
          <p:nvGrpSpPr>
            <p:cNvPr id="146" name="Group 145">
              <a:extLst>
                <a:ext uri="{FF2B5EF4-FFF2-40B4-BE49-F238E27FC236}">
                  <a16:creationId xmlns:a16="http://schemas.microsoft.com/office/drawing/2014/main" id="{97A984B3-89B6-6A12-EE72-B97BDEFD170B}"/>
                </a:ext>
              </a:extLst>
            </p:cNvPr>
            <p:cNvGrpSpPr/>
            <p:nvPr/>
          </p:nvGrpSpPr>
          <p:grpSpPr>
            <a:xfrm>
              <a:off x="2049768" y="4933542"/>
              <a:ext cx="1579575" cy="1242933"/>
              <a:chOff x="2334610" y="4933542"/>
              <a:chExt cx="1579575" cy="1242933"/>
            </a:xfrm>
          </p:grpSpPr>
          <p:sp>
            <p:nvSpPr>
              <p:cNvPr id="134" name="TextBox 133">
                <a:extLst>
                  <a:ext uri="{FF2B5EF4-FFF2-40B4-BE49-F238E27FC236}">
                    <a16:creationId xmlns:a16="http://schemas.microsoft.com/office/drawing/2014/main" id="{46283043-B3A7-A5A9-37EE-11CCA8730688}"/>
                  </a:ext>
                </a:extLst>
              </p:cNvPr>
              <p:cNvSpPr txBox="1"/>
              <p:nvPr/>
            </p:nvSpPr>
            <p:spPr>
              <a:xfrm>
                <a:off x="2334610" y="5714810"/>
                <a:ext cx="1579575"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Zebra’s first tablet dedicated for healthcare environments with disinfectant ready plastics</a:t>
                </a:r>
              </a:p>
            </p:txBody>
          </p:sp>
          <p:pic>
            <p:nvPicPr>
              <p:cNvPr id="142" name="Picture 141" descr="A white tablet with a colorful screen&#10;&#10;Description automatically generated">
                <a:extLst>
                  <a:ext uri="{FF2B5EF4-FFF2-40B4-BE49-F238E27FC236}">
                    <a16:creationId xmlns:a16="http://schemas.microsoft.com/office/drawing/2014/main" id="{76D76FD2-D31A-1BAA-9A8D-F80EDB19FE8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86833" y="4933542"/>
                <a:ext cx="1075128" cy="893334"/>
              </a:xfrm>
              <a:prstGeom prst="rect">
                <a:avLst/>
              </a:prstGeom>
            </p:spPr>
          </p:pic>
        </p:grpSp>
      </p:grpSp>
      <p:cxnSp>
        <p:nvCxnSpPr>
          <p:cNvPr id="148" name="Straight Connector 147">
            <a:extLst>
              <a:ext uri="{FF2B5EF4-FFF2-40B4-BE49-F238E27FC236}">
                <a16:creationId xmlns:a16="http://schemas.microsoft.com/office/drawing/2014/main" id="{A7C10D74-7612-1094-34E7-9CC1771E9C27}"/>
              </a:ext>
            </a:extLst>
          </p:cNvPr>
          <p:cNvCxnSpPr>
            <a:cxnSpLocks/>
          </p:cNvCxnSpPr>
          <p:nvPr/>
        </p:nvCxnSpPr>
        <p:spPr>
          <a:xfrm>
            <a:off x="3708078" y="4732838"/>
            <a:ext cx="0" cy="236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B4B3D2A-95F7-DE89-B784-1C7B88A6AEDC}"/>
              </a:ext>
            </a:extLst>
          </p:cNvPr>
          <p:cNvSpPr/>
          <p:nvPr/>
        </p:nvSpPr>
        <p:spPr>
          <a:xfrm>
            <a:off x="3991818" y="4707842"/>
            <a:ext cx="1377580" cy="276999"/>
          </a:xfrm>
          <a:prstGeom prst="rect">
            <a:avLst/>
          </a:prstGeom>
        </p:spPr>
        <p:txBody>
          <a:bodyPr wrap="square">
            <a:spAutoFit/>
          </a:bodyPr>
          <a:lstStyle/>
          <a:p>
            <a:pPr algn="ctr"/>
            <a:r>
              <a:rPr lang="en-US" sz="1200" kern="0">
                <a:solidFill>
                  <a:schemeClr val="bg1"/>
                </a:solidFill>
              </a:rPr>
              <a:t>2023</a:t>
            </a:r>
          </a:p>
        </p:txBody>
      </p:sp>
      <p:cxnSp>
        <p:nvCxnSpPr>
          <p:cNvPr id="150" name="Straight Connector 149">
            <a:extLst>
              <a:ext uri="{FF2B5EF4-FFF2-40B4-BE49-F238E27FC236}">
                <a16:creationId xmlns:a16="http://schemas.microsoft.com/office/drawing/2014/main" id="{BA838E27-92B6-2333-AFEC-170A3BB1C918}"/>
              </a:ext>
            </a:extLst>
          </p:cNvPr>
          <p:cNvCxnSpPr/>
          <p:nvPr/>
        </p:nvCxnSpPr>
        <p:spPr>
          <a:xfrm>
            <a:off x="5823408" y="4732838"/>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B0C0615E-5AEB-54F4-07D6-276CA8078D99}"/>
              </a:ext>
            </a:extLst>
          </p:cNvPr>
          <p:cNvSpPr/>
          <p:nvPr/>
        </p:nvSpPr>
        <p:spPr>
          <a:xfrm>
            <a:off x="7446217" y="4707842"/>
            <a:ext cx="3532159" cy="276999"/>
          </a:xfrm>
          <a:prstGeom prst="rect">
            <a:avLst/>
          </a:prstGeom>
        </p:spPr>
        <p:txBody>
          <a:bodyPr wrap="square">
            <a:spAutoFit/>
          </a:bodyPr>
          <a:lstStyle/>
          <a:p>
            <a:pPr algn="ctr"/>
            <a:r>
              <a:rPr lang="en-US" sz="1200" kern="0">
                <a:solidFill>
                  <a:schemeClr val="bg1"/>
                </a:solidFill>
              </a:rPr>
              <a:t>2024</a:t>
            </a:r>
          </a:p>
        </p:txBody>
      </p:sp>
      <p:grpSp>
        <p:nvGrpSpPr>
          <p:cNvPr id="156" name="Group 155">
            <a:extLst>
              <a:ext uri="{FF2B5EF4-FFF2-40B4-BE49-F238E27FC236}">
                <a16:creationId xmlns:a16="http://schemas.microsoft.com/office/drawing/2014/main" id="{502E1099-5594-19CD-D836-623B2F49DE96}"/>
              </a:ext>
            </a:extLst>
          </p:cNvPr>
          <p:cNvGrpSpPr/>
          <p:nvPr/>
        </p:nvGrpSpPr>
        <p:grpSpPr>
          <a:xfrm>
            <a:off x="5823408" y="4969393"/>
            <a:ext cx="5605820" cy="1207082"/>
            <a:chOff x="5823408" y="4969393"/>
            <a:chExt cx="5605820" cy="1207082"/>
          </a:xfrm>
        </p:grpSpPr>
        <p:pic>
          <p:nvPicPr>
            <p:cNvPr id="153" name="Picture 152" descr="A white rectangular sign with black text&#10;&#10;Description automatically generated">
              <a:extLst>
                <a:ext uri="{FF2B5EF4-FFF2-40B4-BE49-F238E27FC236}">
                  <a16:creationId xmlns:a16="http://schemas.microsoft.com/office/drawing/2014/main" id="{6A72C407-B043-4EAD-AD76-0716C40D77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18053" y="4969393"/>
              <a:ext cx="995167" cy="745415"/>
            </a:xfrm>
            <a:prstGeom prst="rect">
              <a:avLst/>
            </a:prstGeom>
          </p:spPr>
        </p:pic>
        <p:sp>
          <p:nvSpPr>
            <p:cNvPr id="155" name="TextBox 154">
              <a:extLst>
                <a:ext uri="{FF2B5EF4-FFF2-40B4-BE49-F238E27FC236}">
                  <a16:creationId xmlns:a16="http://schemas.microsoft.com/office/drawing/2014/main" id="{38E5A50B-CA99-3029-2997-7AED4903A251}"/>
                </a:ext>
              </a:extLst>
            </p:cNvPr>
            <p:cNvSpPr txBox="1"/>
            <p:nvPr/>
          </p:nvSpPr>
          <p:spPr>
            <a:xfrm>
              <a:off x="7222438" y="5714810"/>
              <a:ext cx="1579575" cy="338554"/>
            </a:xfrm>
            <a:prstGeom prst="rect">
              <a:avLst/>
            </a:prstGeom>
            <a:noFill/>
          </p:spPr>
          <p:txBody>
            <a:bodyPr wrap="square">
              <a:spAutoFit/>
            </a:bodyPr>
            <a:lstStyle/>
            <a:p>
              <a:pPr algn="l"/>
              <a:r>
                <a:rPr lang="en-US" sz="800" kern="0">
                  <a:solidFill>
                    <a:schemeClr val="tx1">
                      <a:lumMod val="50000"/>
                      <a:lumOff val="50000"/>
                    </a:schemeClr>
                  </a:solidFill>
                </a:rPr>
                <a:t>Top Software Vendor in 2024 RIS Software </a:t>
              </a:r>
              <a:r>
                <a:rPr lang="en-US" sz="800" kern="0" err="1">
                  <a:solidFill>
                    <a:schemeClr val="tx1">
                      <a:lumMod val="50000"/>
                      <a:lumOff val="50000"/>
                    </a:schemeClr>
                  </a:solidFill>
                </a:rPr>
                <a:t>LeaderBoard</a:t>
              </a:r>
              <a:endParaRPr lang="en-US" sz="800" kern="0">
                <a:solidFill>
                  <a:schemeClr val="tx1">
                    <a:lumMod val="50000"/>
                    <a:lumOff val="50000"/>
                  </a:schemeClr>
                </a:solidFill>
              </a:endParaRPr>
            </a:p>
          </p:txBody>
        </p:sp>
        <p:sp>
          <p:nvSpPr>
            <p:cNvPr id="157" name="TextBox 156">
              <a:extLst>
                <a:ext uri="{FF2B5EF4-FFF2-40B4-BE49-F238E27FC236}">
                  <a16:creationId xmlns:a16="http://schemas.microsoft.com/office/drawing/2014/main" id="{356554D6-7620-A7C8-F85A-93F0FF8F26F3}"/>
                </a:ext>
              </a:extLst>
            </p:cNvPr>
            <p:cNvSpPr txBox="1"/>
            <p:nvPr/>
          </p:nvSpPr>
          <p:spPr>
            <a:xfrm>
              <a:off x="8744020" y="5714809"/>
              <a:ext cx="1196522" cy="461665"/>
            </a:xfrm>
            <a:prstGeom prst="rect">
              <a:avLst/>
            </a:prstGeom>
            <a:noFill/>
          </p:spPr>
          <p:txBody>
            <a:bodyPr wrap="square">
              <a:spAutoFit/>
            </a:bodyPr>
            <a:lstStyle/>
            <a:p>
              <a:pPr algn="l"/>
              <a:r>
                <a:rPr lang="en-US" sz="800" kern="0">
                  <a:solidFill>
                    <a:schemeClr val="tx1">
                      <a:lumMod val="50000"/>
                      <a:lumOff val="50000"/>
                    </a:schemeClr>
                  </a:solidFill>
                </a:rPr>
                <a:t>MC9400/MC9450 Ultra-Rugged Mobile Computer</a:t>
              </a:r>
            </a:p>
          </p:txBody>
        </p:sp>
        <p:sp>
          <p:nvSpPr>
            <p:cNvPr id="162" name="TextBox 161">
              <a:extLst>
                <a:ext uri="{FF2B5EF4-FFF2-40B4-BE49-F238E27FC236}">
                  <a16:creationId xmlns:a16="http://schemas.microsoft.com/office/drawing/2014/main" id="{AC45926F-C6A0-130E-6295-69F86AF4610C}"/>
                </a:ext>
              </a:extLst>
            </p:cNvPr>
            <p:cNvSpPr txBox="1"/>
            <p:nvPr/>
          </p:nvSpPr>
          <p:spPr>
            <a:xfrm>
              <a:off x="9849653" y="5714810"/>
              <a:ext cx="1579575" cy="461665"/>
            </a:xfrm>
            <a:prstGeom prst="rect">
              <a:avLst/>
            </a:prstGeom>
            <a:noFill/>
          </p:spPr>
          <p:txBody>
            <a:bodyPr wrap="square">
              <a:spAutoFit/>
            </a:bodyPr>
            <a:lstStyle/>
            <a:p>
              <a:pPr algn="l"/>
              <a:r>
                <a:rPr lang="en-US" sz="800" kern="0">
                  <a:solidFill>
                    <a:schemeClr val="tx1">
                      <a:lumMod val="50000"/>
                      <a:lumOff val="50000"/>
                    </a:schemeClr>
                  </a:solidFill>
                </a:rPr>
                <a:t>United States Postal Service Selects Zebra Technologies for Printer Technology Refresh</a:t>
              </a:r>
            </a:p>
          </p:txBody>
        </p:sp>
        <p:sp>
          <p:nvSpPr>
            <p:cNvPr id="165" name="TextBox 164">
              <a:extLst>
                <a:ext uri="{FF2B5EF4-FFF2-40B4-BE49-F238E27FC236}">
                  <a16:creationId xmlns:a16="http://schemas.microsoft.com/office/drawing/2014/main" id="{A58ABD2C-A76C-3909-3D32-02853F84BAC0}"/>
                </a:ext>
              </a:extLst>
            </p:cNvPr>
            <p:cNvSpPr txBox="1"/>
            <p:nvPr/>
          </p:nvSpPr>
          <p:spPr>
            <a:xfrm>
              <a:off x="5823408" y="5714809"/>
              <a:ext cx="1347886" cy="461665"/>
            </a:xfrm>
            <a:prstGeom prst="rect">
              <a:avLst/>
            </a:prstGeom>
            <a:noFill/>
          </p:spPr>
          <p:txBody>
            <a:bodyPr wrap="square">
              <a:spAutoFit/>
            </a:bodyPr>
            <a:lstStyle/>
            <a:p>
              <a:pPr algn="l"/>
              <a:r>
                <a:rPr lang="en-US" sz="800" kern="0">
                  <a:solidFill>
                    <a:schemeClr val="tx1">
                      <a:lumMod val="50000"/>
                      <a:lumOff val="50000"/>
                    </a:schemeClr>
                  </a:solidFill>
                </a:rPr>
                <a:t>Rob Armstrong and Mike </a:t>
              </a:r>
              <a:r>
                <a:rPr lang="en-US" sz="800" kern="0" err="1">
                  <a:solidFill>
                    <a:schemeClr val="tx1">
                      <a:lumMod val="50000"/>
                      <a:lumOff val="50000"/>
                    </a:schemeClr>
                  </a:solidFill>
                </a:rPr>
                <a:t>Mughetto</a:t>
              </a:r>
              <a:r>
                <a:rPr lang="en-US" sz="800" kern="0">
                  <a:solidFill>
                    <a:schemeClr val="tx1">
                      <a:lumMod val="50000"/>
                      <a:lumOff val="50000"/>
                    </a:schemeClr>
                  </a:solidFill>
                </a:rPr>
                <a:t> Named 2024 CRN Channel Chiefs</a:t>
              </a:r>
            </a:p>
          </p:txBody>
        </p:sp>
      </p:grpSp>
      <p:pic>
        <p:nvPicPr>
          <p:cNvPr id="159" name="Picture 158" descr="A handheld barcode scanner&#10;&#10;Description automatically generated">
            <a:extLst>
              <a:ext uri="{FF2B5EF4-FFF2-40B4-BE49-F238E27FC236}">
                <a16:creationId xmlns:a16="http://schemas.microsoft.com/office/drawing/2014/main" id="{EF1F47D3-F7E4-E41F-F941-1766E90635F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87386" y="5005687"/>
            <a:ext cx="417593" cy="582313"/>
          </a:xfrm>
          <a:prstGeom prst="rect">
            <a:avLst/>
          </a:prstGeom>
        </p:spPr>
      </p:pic>
      <p:pic>
        <p:nvPicPr>
          <p:cNvPr id="161" name="Picture 160" descr="A pair of printer's with a label&#10;&#10;Description automatically generated">
            <a:extLst>
              <a:ext uri="{FF2B5EF4-FFF2-40B4-BE49-F238E27FC236}">
                <a16:creationId xmlns:a16="http://schemas.microsoft.com/office/drawing/2014/main" id="{C5DDE9EC-8591-3BCB-9AA9-886FC57B71E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019186" y="4997229"/>
            <a:ext cx="991911" cy="661274"/>
          </a:xfrm>
          <a:prstGeom prst="rect">
            <a:avLst/>
          </a:prstGeom>
        </p:spPr>
      </p:pic>
      <p:pic>
        <p:nvPicPr>
          <p:cNvPr id="164" name="Picture 163" descr="A red and black logo&#10;&#10;Description automatically generated">
            <a:extLst>
              <a:ext uri="{FF2B5EF4-FFF2-40B4-BE49-F238E27FC236}">
                <a16:creationId xmlns:a16="http://schemas.microsoft.com/office/drawing/2014/main" id="{36967267-465B-BF8F-C205-4468BFF81E3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029467" y="5067053"/>
            <a:ext cx="809633" cy="460019"/>
          </a:xfrm>
          <a:prstGeom prst="rect">
            <a:avLst/>
          </a:prstGeom>
        </p:spPr>
      </p:pic>
      <p:sp>
        <p:nvSpPr>
          <p:cNvPr id="171" name="TextBox 170">
            <a:extLst>
              <a:ext uri="{FF2B5EF4-FFF2-40B4-BE49-F238E27FC236}">
                <a16:creationId xmlns:a16="http://schemas.microsoft.com/office/drawing/2014/main" id="{E6910CEA-BAC4-B479-ADC4-46F0A4D79BCD}"/>
              </a:ext>
            </a:extLst>
          </p:cNvPr>
          <p:cNvSpPr txBox="1"/>
          <p:nvPr/>
        </p:nvSpPr>
        <p:spPr>
          <a:xfrm>
            <a:off x="4845925" y="5714808"/>
            <a:ext cx="720342" cy="338554"/>
          </a:xfrm>
          <a:prstGeom prst="rect">
            <a:avLst/>
          </a:prstGeom>
          <a:noFill/>
        </p:spPr>
        <p:txBody>
          <a:bodyPr wrap="square">
            <a:spAutoFit/>
          </a:bodyPr>
          <a:lstStyle/>
          <a:p>
            <a:pPr algn="l"/>
            <a:r>
              <a:rPr lang="en-US" sz="800" kern="0">
                <a:solidFill>
                  <a:schemeClr val="tx1">
                    <a:lumMod val="50000"/>
                    <a:lumOff val="50000"/>
                  </a:schemeClr>
                </a:solidFill>
              </a:rPr>
              <a:t>Introduces Zebra Pay™</a:t>
            </a:r>
          </a:p>
        </p:txBody>
      </p:sp>
      <p:pic>
        <p:nvPicPr>
          <p:cNvPr id="173" name="Picture 172" descr="A credit card and a smartphone&#10;&#10;Description automatically generated">
            <a:extLst>
              <a:ext uri="{FF2B5EF4-FFF2-40B4-BE49-F238E27FC236}">
                <a16:creationId xmlns:a16="http://schemas.microsoft.com/office/drawing/2014/main" id="{350EE8B2-9392-21EE-05D7-535B10649A2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33311" y="5049331"/>
            <a:ext cx="742627" cy="742627"/>
          </a:xfrm>
          <a:prstGeom prst="rect">
            <a:avLst/>
          </a:prstGeom>
        </p:spPr>
      </p:pic>
    </p:spTree>
    <p:extLst>
      <p:ext uri="{BB962C8B-B14F-4D97-AF65-F5344CB8AC3E}">
        <p14:creationId xmlns:p14="http://schemas.microsoft.com/office/powerpoint/2010/main" val="36203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64F3FFE-7E09-A02E-3C91-DE9607413D99}"/>
              </a:ext>
            </a:extLst>
          </p:cNvPr>
          <p:cNvSpPr>
            <a:spLocks noChangeArrowheads="1"/>
          </p:cNvSpPr>
          <p:nvPr/>
        </p:nvSpPr>
        <p:spPr bwMode="auto">
          <a:xfrm>
            <a:off x="-1" y="44779"/>
            <a:ext cx="184682" cy="36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2A6A92DB-5E76-7236-5897-B8117E2BAC20}"/>
              </a:ext>
            </a:extLst>
          </p:cNvPr>
          <p:cNvSpPr>
            <a:spLocks noChangeArrowheads="1"/>
          </p:cNvSpPr>
          <p:nvPr/>
        </p:nvSpPr>
        <p:spPr bwMode="auto">
          <a:xfrm>
            <a:off x="-1" y="457974"/>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p>
            <a:endParaRPr lang="en-US"/>
          </a:p>
        </p:txBody>
      </p:sp>
      <p:pic>
        <p:nvPicPr>
          <p:cNvPr id="167" name="Graphic 166">
            <a:extLst>
              <a:ext uri="{FF2B5EF4-FFF2-40B4-BE49-F238E27FC236}">
                <a16:creationId xmlns:a16="http://schemas.microsoft.com/office/drawing/2014/main" id="{DB13E85A-3114-634E-9EBA-BCC34C4AF7C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72785" y="3147444"/>
            <a:ext cx="7431146" cy="3715573"/>
          </a:xfrm>
          <a:prstGeom prst="rect">
            <a:avLst/>
          </a:prstGeom>
        </p:spPr>
      </p:pic>
      <p:sp>
        <p:nvSpPr>
          <p:cNvPr id="168" name="Pie 167">
            <a:extLst>
              <a:ext uri="{FF2B5EF4-FFF2-40B4-BE49-F238E27FC236}">
                <a16:creationId xmlns:a16="http://schemas.microsoft.com/office/drawing/2014/main" id="{69792EAE-2CE2-853F-D890-C65C7C7F5216}"/>
              </a:ext>
            </a:extLst>
          </p:cNvPr>
          <p:cNvSpPr/>
          <p:nvPr/>
        </p:nvSpPr>
        <p:spPr>
          <a:xfrm>
            <a:off x="3864449" y="4624098"/>
            <a:ext cx="4468962" cy="4468962"/>
          </a:xfrm>
          <a:prstGeom prst="pie">
            <a:avLst>
              <a:gd name="adj1" fmla="val 10772278"/>
              <a:gd name="adj2" fmla="val 3266"/>
            </a:avLst>
          </a:prstGeom>
          <a:solidFill>
            <a:schemeClr val="bg1"/>
          </a:solidFill>
          <a:ln>
            <a:noFill/>
          </a:ln>
          <a:effectLst>
            <a:outerShdw blurRad="440537" dist="212036" dir="16200000" rotWithShape="0">
              <a:prstClr val="black">
                <a:alpha val="1209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TextBox 246">
            <a:extLst>
              <a:ext uri="{FF2B5EF4-FFF2-40B4-BE49-F238E27FC236}">
                <a16:creationId xmlns:a16="http://schemas.microsoft.com/office/drawing/2014/main" id="{230C393A-BA65-B5CE-EAEE-3227A320292F}"/>
              </a:ext>
            </a:extLst>
          </p:cNvPr>
          <p:cNvSpPr txBox="1"/>
          <p:nvPr/>
        </p:nvSpPr>
        <p:spPr>
          <a:xfrm>
            <a:off x="4727009" y="3606969"/>
            <a:ext cx="2598494" cy="1117710"/>
          </a:xfrm>
          <a:prstGeom prst="rect">
            <a:avLst/>
          </a:prstGeom>
          <a:noFill/>
        </p:spPr>
        <p:txBody>
          <a:bodyPr wrap="square">
            <a:prstTxWarp prst="textArchUp">
              <a:avLst/>
            </a:prstTxWarp>
            <a:spAutoFit/>
          </a:bodyPr>
          <a:lstStyle/>
          <a:p>
            <a:pPr algn="ctr">
              <a:lnSpc>
                <a:spcPct val="70000"/>
              </a:lnSpc>
            </a:pPr>
            <a:r>
              <a:rPr lang="en-US" sz="1799" b="1">
                <a:solidFill>
                  <a:schemeClr val="bg1"/>
                </a:solidFill>
              </a:rPr>
              <a:t>Unified</a:t>
            </a:r>
          </a:p>
        </p:txBody>
      </p:sp>
      <p:sp>
        <p:nvSpPr>
          <p:cNvPr id="248" name="TextBox 247">
            <a:extLst>
              <a:ext uri="{FF2B5EF4-FFF2-40B4-BE49-F238E27FC236}">
                <a16:creationId xmlns:a16="http://schemas.microsoft.com/office/drawing/2014/main" id="{9D38F0FF-44B6-0C1D-6D40-793776D0EB77}"/>
              </a:ext>
            </a:extLst>
          </p:cNvPr>
          <p:cNvSpPr txBox="1"/>
          <p:nvPr/>
        </p:nvSpPr>
        <p:spPr>
          <a:xfrm rot="18982">
            <a:off x="4531479" y="4230859"/>
            <a:ext cx="3123965" cy="1557497"/>
          </a:xfrm>
          <a:prstGeom prst="rect">
            <a:avLst/>
          </a:prstGeom>
          <a:noFill/>
        </p:spPr>
        <p:txBody>
          <a:bodyPr wrap="square">
            <a:prstTxWarp prst="textArchUp">
              <a:avLst/>
            </a:prstTxWarp>
            <a:spAutoFit/>
          </a:bodyPr>
          <a:lstStyle/>
          <a:p>
            <a:pPr algn="ctr">
              <a:lnSpc>
                <a:spcPct val="90000"/>
              </a:lnSpc>
            </a:pPr>
            <a:r>
              <a:rPr lang="en-US" sz="1200">
                <a:latin typeface="+mj-lt"/>
                <a:cs typeface="Segoe UI" panose="020B0502040204020203" pitchFamily="34" charset="0"/>
              </a:rPr>
              <a:t>Bring together staff,</a:t>
            </a:r>
          </a:p>
          <a:p>
            <a:pPr algn="ctr">
              <a:lnSpc>
                <a:spcPct val="90000"/>
              </a:lnSpc>
            </a:pPr>
            <a:r>
              <a:rPr lang="en-US" sz="1200">
                <a:latin typeface="+mj-lt"/>
                <a:cs typeface="Segoe UI" panose="020B0502040204020203" pitchFamily="34" charset="0"/>
              </a:rPr>
              <a:t>processes and data for a smart,</a:t>
            </a:r>
          </a:p>
          <a:p>
            <a:pPr algn="ctr">
              <a:lnSpc>
                <a:spcPct val="90000"/>
              </a:lnSpc>
            </a:pPr>
            <a:r>
              <a:rPr lang="en-US" sz="1200">
                <a:latin typeface="+mj-lt"/>
                <a:cs typeface="Segoe UI" panose="020B0502040204020203" pitchFamily="34" charset="0"/>
              </a:rPr>
              <a:t>connected environment</a:t>
            </a:r>
          </a:p>
        </p:txBody>
      </p:sp>
      <p:sp>
        <p:nvSpPr>
          <p:cNvPr id="249" name="TextBox 248">
            <a:extLst>
              <a:ext uri="{FF2B5EF4-FFF2-40B4-BE49-F238E27FC236}">
                <a16:creationId xmlns:a16="http://schemas.microsoft.com/office/drawing/2014/main" id="{A48CB508-74C9-011B-47B2-DE57FF8EFA36}"/>
              </a:ext>
            </a:extLst>
          </p:cNvPr>
          <p:cNvSpPr txBox="1"/>
          <p:nvPr/>
        </p:nvSpPr>
        <p:spPr>
          <a:xfrm rot="3570942">
            <a:off x="5926446" y="5130719"/>
            <a:ext cx="3414936" cy="1911095"/>
          </a:xfrm>
          <a:prstGeom prst="rect">
            <a:avLst/>
          </a:prstGeom>
          <a:noFill/>
        </p:spPr>
        <p:txBody>
          <a:bodyPr wrap="square">
            <a:prstTxWarp prst="textArchUp">
              <a:avLst>
                <a:gd name="adj" fmla="val 11674230"/>
              </a:avLst>
            </a:prstTxWarp>
            <a:spAutoFit/>
          </a:bodyPr>
          <a:lstStyle/>
          <a:p>
            <a:pPr algn="ctr">
              <a:lnSpc>
                <a:spcPct val="90000"/>
              </a:lnSpc>
            </a:pPr>
            <a:r>
              <a:rPr lang="en-US" sz="1200">
                <a:latin typeface="+mj-lt"/>
                <a:cs typeface="Segoe UI" panose="020B0502040204020203" pitchFamily="34" charset="0"/>
              </a:rPr>
              <a:t>Gain expertise amassed</a:t>
            </a:r>
          </a:p>
          <a:p>
            <a:pPr algn="ctr">
              <a:lnSpc>
                <a:spcPct val="90000"/>
              </a:lnSpc>
            </a:pPr>
            <a:r>
              <a:rPr lang="en-US" sz="1200">
                <a:latin typeface="+mj-lt"/>
                <a:cs typeface="Segoe UI" panose="020B0502040204020203" pitchFamily="34" charset="0"/>
              </a:rPr>
              <a:t>from years of resolving </a:t>
            </a:r>
          </a:p>
          <a:p>
            <a:pPr algn="ctr">
              <a:lnSpc>
                <a:spcPct val="90000"/>
              </a:lnSpc>
            </a:pPr>
            <a:r>
              <a:rPr lang="en-US" sz="1200">
                <a:latin typeface="+mj-lt"/>
                <a:cs typeface="Segoe UI" panose="020B0502040204020203" pitchFamily="34" charset="0"/>
              </a:rPr>
              <a:t>real-world challenges</a:t>
            </a:r>
          </a:p>
        </p:txBody>
      </p:sp>
      <p:sp>
        <p:nvSpPr>
          <p:cNvPr id="7" name="Title 1">
            <a:extLst>
              <a:ext uri="{FF2B5EF4-FFF2-40B4-BE49-F238E27FC236}">
                <a16:creationId xmlns:a16="http://schemas.microsoft.com/office/drawing/2014/main" id="{268546C3-BFF0-7D34-C934-B7C35181F1C9}"/>
              </a:ext>
            </a:extLst>
          </p:cNvPr>
          <p:cNvSpPr txBox="1">
            <a:spLocks/>
          </p:cNvSpPr>
          <p:nvPr/>
        </p:nvSpPr>
        <p:spPr>
          <a:xfrm>
            <a:off x="254176" y="349490"/>
            <a:ext cx="7105760" cy="612206"/>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2999" b="1">
                <a:solidFill>
                  <a:srgbClr val="0173E6"/>
                </a:solidFill>
              </a:rPr>
              <a:t>Zebra’s Extensive Reach</a:t>
            </a:r>
          </a:p>
        </p:txBody>
      </p:sp>
      <p:sp>
        <p:nvSpPr>
          <p:cNvPr id="9" name="Text Placeholder 2">
            <a:extLst>
              <a:ext uri="{FF2B5EF4-FFF2-40B4-BE49-F238E27FC236}">
                <a16:creationId xmlns:a16="http://schemas.microsoft.com/office/drawing/2014/main" id="{BF239437-9213-14DB-A8DF-E79FF1C8CAEC}"/>
              </a:ext>
            </a:extLst>
          </p:cNvPr>
          <p:cNvSpPr txBox="1">
            <a:spLocks/>
          </p:cNvSpPr>
          <p:nvPr/>
        </p:nvSpPr>
        <p:spPr>
          <a:xfrm>
            <a:off x="244847" y="913597"/>
            <a:ext cx="5251696" cy="380183"/>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799">
                <a:solidFill>
                  <a:srgbClr val="3F3F3F"/>
                </a:solidFill>
                <a:latin typeface="Helvetica" pitchFamily="2" charset="0"/>
              </a:rPr>
              <a:t>Helping you reach new levels of performance</a:t>
            </a:r>
          </a:p>
        </p:txBody>
      </p:sp>
      <p:sp>
        <p:nvSpPr>
          <p:cNvPr id="13" name="Oval 20">
            <a:extLst>
              <a:ext uri="{FF2B5EF4-FFF2-40B4-BE49-F238E27FC236}">
                <a16:creationId xmlns:a16="http://schemas.microsoft.com/office/drawing/2014/main" id="{90FBFE25-627E-1C35-D2CB-6B4A716921AE}"/>
              </a:ext>
            </a:extLst>
          </p:cNvPr>
          <p:cNvSpPr/>
          <p:nvPr/>
        </p:nvSpPr>
        <p:spPr>
          <a:xfrm>
            <a:off x="1815516" y="2561229"/>
            <a:ext cx="8545685" cy="4340896"/>
          </a:xfrm>
          <a:custGeom>
            <a:avLst/>
            <a:gdLst>
              <a:gd name="connsiteX0" fmla="*/ 0 w 8411584"/>
              <a:gd name="connsiteY0" fmla="*/ 4205792 h 8411584"/>
              <a:gd name="connsiteX1" fmla="*/ 4205792 w 8411584"/>
              <a:gd name="connsiteY1" fmla="*/ 0 h 8411584"/>
              <a:gd name="connsiteX2" fmla="*/ 8411584 w 8411584"/>
              <a:gd name="connsiteY2" fmla="*/ 4205792 h 8411584"/>
              <a:gd name="connsiteX3" fmla="*/ 4205792 w 8411584"/>
              <a:gd name="connsiteY3" fmla="*/ 8411584 h 8411584"/>
              <a:gd name="connsiteX4" fmla="*/ 0 w 8411584"/>
              <a:gd name="connsiteY4" fmla="*/ 4205792 h 8411584"/>
              <a:gd name="connsiteX0" fmla="*/ 0 w 8411584"/>
              <a:gd name="connsiteY0" fmla="*/ 4205792 h 4731515"/>
              <a:gd name="connsiteX1" fmla="*/ 4205792 w 8411584"/>
              <a:gd name="connsiteY1" fmla="*/ 0 h 4731515"/>
              <a:gd name="connsiteX2" fmla="*/ 8411584 w 8411584"/>
              <a:gd name="connsiteY2" fmla="*/ 4205792 h 4731515"/>
              <a:gd name="connsiteX3" fmla="*/ 0 w 8411584"/>
              <a:gd name="connsiteY3" fmla="*/ 4205792 h 4731515"/>
              <a:gd name="connsiteX0" fmla="*/ 0 w 8411584"/>
              <a:gd name="connsiteY0" fmla="*/ 4205792 h 4731515"/>
              <a:gd name="connsiteX1" fmla="*/ 4205792 w 8411584"/>
              <a:gd name="connsiteY1" fmla="*/ 0 h 4731515"/>
              <a:gd name="connsiteX2" fmla="*/ 8411584 w 8411584"/>
              <a:gd name="connsiteY2" fmla="*/ 4205792 h 4731515"/>
              <a:gd name="connsiteX3" fmla="*/ 0 w 8411584"/>
              <a:gd name="connsiteY3" fmla="*/ 4205792 h 4731515"/>
              <a:gd name="connsiteX0" fmla="*/ 0 w 8411584"/>
              <a:gd name="connsiteY0" fmla="*/ 4205792 h 4524611"/>
              <a:gd name="connsiteX1" fmla="*/ 4205792 w 8411584"/>
              <a:gd name="connsiteY1" fmla="*/ 0 h 4524611"/>
              <a:gd name="connsiteX2" fmla="*/ 8411584 w 8411584"/>
              <a:gd name="connsiteY2" fmla="*/ 4205792 h 4524611"/>
              <a:gd name="connsiteX3" fmla="*/ 0 w 8411584"/>
              <a:gd name="connsiteY3" fmla="*/ 4205792 h 4524611"/>
              <a:gd name="connsiteX0" fmla="*/ 0 w 8411584"/>
              <a:gd name="connsiteY0" fmla="*/ 4205792 h 4524611"/>
              <a:gd name="connsiteX1" fmla="*/ 4205792 w 8411584"/>
              <a:gd name="connsiteY1" fmla="*/ 0 h 4524611"/>
              <a:gd name="connsiteX2" fmla="*/ 8411584 w 8411584"/>
              <a:gd name="connsiteY2" fmla="*/ 4205792 h 4524611"/>
              <a:gd name="connsiteX3" fmla="*/ 0 w 8411584"/>
              <a:gd name="connsiteY3" fmla="*/ 4205792 h 4524611"/>
              <a:gd name="connsiteX0" fmla="*/ 0 w 8411584"/>
              <a:gd name="connsiteY0" fmla="*/ 4205792 h 4205792"/>
              <a:gd name="connsiteX1" fmla="*/ 4205792 w 8411584"/>
              <a:gd name="connsiteY1" fmla="*/ 0 h 4205792"/>
              <a:gd name="connsiteX2" fmla="*/ 8411584 w 8411584"/>
              <a:gd name="connsiteY2" fmla="*/ 4205792 h 4205792"/>
              <a:gd name="connsiteX3" fmla="*/ 0 w 8411584"/>
              <a:gd name="connsiteY3" fmla="*/ 4205792 h 4205792"/>
              <a:gd name="connsiteX0" fmla="*/ 0 w 8495658"/>
              <a:gd name="connsiteY0" fmla="*/ 4205792 h 4289866"/>
              <a:gd name="connsiteX1" fmla="*/ 4205792 w 8495658"/>
              <a:gd name="connsiteY1" fmla="*/ 0 h 4289866"/>
              <a:gd name="connsiteX2" fmla="*/ 8495658 w 8495658"/>
              <a:gd name="connsiteY2" fmla="*/ 4289866 h 4289866"/>
            </a:gdLst>
            <a:ahLst/>
            <a:cxnLst>
              <a:cxn ang="0">
                <a:pos x="connsiteX0" y="connsiteY0"/>
              </a:cxn>
              <a:cxn ang="0">
                <a:pos x="connsiteX1" y="connsiteY1"/>
              </a:cxn>
              <a:cxn ang="0">
                <a:pos x="connsiteX2" y="connsiteY2"/>
              </a:cxn>
            </a:cxnLst>
            <a:rect l="l" t="t" r="r" b="b"/>
            <a:pathLst>
              <a:path w="8495658" h="4289866">
                <a:moveTo>
                  <a:pt x="0" y="4205792"/>
                </a:moveTo>
                <a:cubicBezTo>
                  <a:pt x="0" y="1882997"/>
                  <a:pt x="1882997" y="0"/>
                  <a:pt x="4205792" y="0"/>
                </a:cubicBezTo>
                <a:cubicBezTo>
                  <a:pt x="6528587" y="0"/>
                  <a:pt x="8411584" y="1882997"/>
                  <a:pt x="8495658" y="4289866"/>
                </a:cubicBezTo>
              </a:path>
            </a:pathLst>
          </a:cu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0C6EF-B47D-EC1A-0E40-7E5B67F7FF1E}"/>
              </a:ext>
            </a:extLst>
          </p:cNvPr>
          <p:cNvGrpSpPr/>
          <p:nvPr/>
        </p:nvGrpSpPr>
        <p:grpSpPr>
          <a:xfrm>
            <a:off x="244847" y="5576461"/>
            <a:ext cx="1236622" cy="682859"/>
            <a:chOff x="5484125" y="2138647"/>
            <a:chExt cx="1236944" cy="683037"/>
          </a:xfrm>
        </p:grpSpPr>
        <p:sp>
          <p:nvSpPr>
            <p:cNvPr id="17" name="Rectangle 16">
              <a:extLst>
                <a:ext uri="{FF2B5EF4-FFF2-40B4-BE49-F238E27FC236}">
                  <a16:creationId xmlns:a16="http://schemas.microsoft.com/office/drawing/2014/main" id="{944EBC67-EF9B-6071-1165-25ECA504C6D8}"/>
                </a:ext>
              </a:extLst>
            </p:cNvPr>
            <p:cNvSpPr/>
            <p:nvPr/>
          </p:nvSpPr>
          <p:spPr>
            <a:xfrm>
              <a:off x="5484125" y="2452352"/>
              <a:ext cx="1236944" cy="369332"/>
            </a:xfrm>
            <a:prstGeom prst="rect">
              <a:avLst/>
            </a:prstGeom>
          </p:spPr>
          <p:txBody>
            <a:bodyPr wrap="square">
              <a:spAutoFit/>
            </a:bodyPr>
            <a:lstStyle/>
            <a:p>
              <a:pPr lvl="0" algn="r">
                <a:defRPr/>
              </a:pPr>
              <a:r>
                <a:rPr lang="en-US" sz="900"/>
                <a:t>U.S and Intl. patents issued and pending</a:t>
              </a:r>
            </a:p>
          </p:txBody>
        </p:sp>
        <p:sp>
          <p:nvSpPr>
            <p:cNvPr id="22" name="Rectangle 21">
              <a:extLst>
                <a:ext uri="{FF2B5EF4-FFF2-40B4-BE49-F238E27FC236}">
                  <a16:creationId xmlns:a16="http://schemas.microsoft.com/office/drawing/2014/main" id="{D7C578E5-7969-8DBA-C4CD-21839FB75699}"/>
                </a:ext>
              </a:extLst>
            </p:cNvPr>
            <p:cNvSpPr/>
            <p:nvPr/>
          </p:nvSpPr>
          <p:spPr>
            <a:xfrm>
              <a:off x="5699022" y="2138647"/>
              <a:ext cx="1019831" cy="461665"/>
            </a:xfrm>
            <a:prstGeom prst="rect">
              <a:avLst/>
            </a:prstGeom>
          </p:spPr>
          <p:txBody>
            <a:bodyPr wrap="none">
              <a:spAutoFit/>
            </a:bodyPr>
            <a:lstStyle/>
            <a:p>
              <a:pPr lvl="0">
                <a:defRPr/>
              </a:pPr>
              <a:r>
                <a:rPr lang="en-US" sz="2399" b="1" spc="-150">
                  <a:solidFill>
                    <a:srgbClr val="0184FF"/>
                  </a:solidFill>
                  <a:latin typeface="+mj-lt"/>
                </a:rPr>
                <a:t>6,500+</a:t>
              </a:r>
            </a:p>
          </p:txBody>
        </p:sp>
      </p:grpSp>
      <p:grpSp>
        <p:nvGrpSpPr>
          <p:cNvPr id="28" name="Group 27">
            <a:extLst>
              <a:ext uri="{FF2B5EF4-FFF2-40B4-BE49-F238E27FC236}">
                <a16:creationId xmlns:a16="http://schemas.microsoft.com/office/drawing/2014/main" id="{2D87F75B-06E1-7BE9-7A59-4ED89ED1C96A}"/>
              </a:ext>
            </a:extLst>
          </p:cNvPr>
          <p:cNvGrpSpPr/>
          <p:nvPr/>
        </p:nvGrpSpPr>
        <p:grpSpPr>
          <a:xfrm>
            <a:off x="1520956" y="5522164"/>
            <a:ext cx="781137" cy="781136"/>
            <a:chOff x="671917" y="2555687"/>
            <a:chExt cx="1901155" cy="1901154"/>
          </a:xfrm>
        </p:grpSpPr>
        <p:sp>
          <p:nvSpPr>
            <p:cNvPr id="29" name="Oval 28">
              <a:extLst>
                <a:ext uri="{FF2B5EF4-FFF2-40B4-BE49-F238E27FC236}">
                  <a16:creationId xmlns:a16="http://schemas.microsoft.com/office/drawing/2014/main" id="{EB3F9130-8D8C-0957-B358-7505C09B82C6}"/>
                </a:ext>
              </a:extLst>
            </p:cNvPr>
            <p:cNvSpPr/>
            <p:nvPr/>
          </p:nvSpPr>
          <p:spPr>
            <a:xfrm>
              <a:off x="833589" y="2711426"/>
              <a:ext cx="1594558" cy="1594558"/>
            </a:xfrm>
            <a:prstGeom prst="ellipse">
              <a:avLst/>
            </a:prstGeom>
            <a:solidFill>
              <a:schemeClr val="bg1"/>
            </a:solidFill>
            <a:ln w="25400">
              <a:solidFill>
                <a:srgbClr val="0272E7"/>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30" name="Group 29">
              <a:extLst>
                <a:ext uri="{FF2B5EF4-FFF2-40B4-BE49-F238E27FC236}">
                  <a16:creationId xmlns:a16="http://schemas.microsoft.com/office/drawing/2014/main" id="{32F9F583-1D62-F24F-B7AB-A477CED1759B}"/>
                </a:ext>
              </a:extLst>
            </p:cNvPr>
            <p:cNvGrpSpPr/>
            <p:nvPr/>
          </p:nvGrpSpPr>
          <p:grpSpPr>
            <a:xfrm>
              <a:off x="671917" y="2555687"/>
              <a:ext cx="1901155" cy="1901154"/>
              <a:chOff x="553460" y="2287762"/>
              <a:chExt cx="2131215" cy="2131215"/>
            </a:xfrm>
          </p:grpSpPr>
          <p:sp>
            <p:nvSpPr>
              <p:cNvPr id="31" name="Oval 30">
                <a:extLst>
                  <a:ext uri="{FF2B5EF4-FFF2-40B4-BE49-F238E27FC236}">
                    <a16:creationId xmlns:a16="http://schemas.microsoft.com/office/drawing/2014/main" id="{B6C4C60B-4138-6739-6DF6-3A861FFD5D29}"/>
                  </a:ext>
                </a:extLst>
              </p:cNvPr>
              <p:cNvSpPr/>
              <p:nvPr/>
            </p:nvSpPr>
            <p:spPr>
              <a:xfrm>
                <a:off x="657829" y="2387216"/>
                <a:ext cx="1941935" cy="1941935"/>
              </a:xfrm>
              <a:prstGeom prst="ellipse">
                <a:avLst/>
              </a:prstGeom>
              <a:noFill/>
              <a:ln w="12700">
                <a:solidFill>
                  <a:srgbClr val="0272E7">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42" name="Oval 41">
                <a:extLst>
                  <a:ext uri="{FF2B5EF4-FFF2-40B4-BE49-F238E27FC236}">
                    <a16:creationId xmlns:a16="http://schemas.microsoft.com/office/drawing/2014/main" id="{752F5C53-FFD4-1C57-FBA8-5FD803B065E2}"/>
                  </a:ext>
                </a:extLst>
              </p:cNvPr>
              <p:cNvSpPr/>
              <p:nvPr/>
            </p:nvSpPr>
            <p:spPr>
              <a:xfrm>
                <a:off x="553460" y="2287762"/>
                <a:ext cx="2131215" cy="2131215"/>
              </a:xfrm>
              <a:prstGeom prst="ellipse">
                <a:avLst/>
              </a:prstGeom>
              <a:noFill/>
              <a:ln w="3175">
                <a:solidFill>
                  <a:srgbClr val="0272E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nvGrpSpPr>
          <p:cNvPr id="44" name="Group 43">
            <a:extLst>
              <a:ext uri="{FF2B5EF4-FFF2-40B4-BE49-F238E27FC236}">
                <a16:creationId xmlns:a16="http://schemas.microsoft.com/office/drawing/2014/main" id="{670BC127-11A0-DBCC-4F09-1E8231B94BDD}"/>
              </a:ext>
            </a:extLst>
          </p:cNvPr>
          <p:cNvGrpSpPr/>
          <p:nvPr/>
        </p:nvGrpSpPr>
        <p:grpSpPr>
          <a:xfrm>
            <a:off x="608489" y="4555854"/>
            <a:ext cx="1163192" cy="565799"/>
            <a:chOff x="7849068" y="2124754"/>
            <a:chExt cx="1163495" cy="565946"/>
          </a:xfrm>
        </p:grpSpPr>
        <p:sp>
          <p:nvSpPr>
            <p:cNvPr id="45" name="Rectangle 44">
              <a:extLst>
                <a:ext uri="{FF2B5EF4-FFF2-40B4-BE49-F238E27FC236}">
                  <a16:creationId xmlns:a16="http://schemas.microsoft.com/office/drawing/2014/main" id="{254CD701-C4F3-3152-5994-1584E5BB2CD8}"/>
                </a:ext>
              </a:extLst>
            </p:cNvPr>
            <p:cNvSpPr/>
            <p:nvPr/>
          </p:nvSpPr>
          <p:spPr>
            <a:xfrm>
              <a:off x="7849068" y="2124754"/>
              <a:ext cx="1152880" cy="461665"/>
            </a:xfrm>
            <a:prstGeom prst="rect">
              <a:avLst/>
            </a:prstGeom>
          </p:spPr>
          <p:txBody>
            <a:bodyPr wrap="none">
              <a:spAutoFit/>
            </a:bodyPr>
            <a:lstStyle/>
            <a:p>
              <a:pPr lvl="0">
                <a:defRPr/>
              </a:pPr>
              <a:r>
                <a:rPr lang="en-US" sz="2399" b="1" spc="-150">
                  <a:solidFill>
                    <a:srgbClr val="0184FF"/>
                  </a:solidFill>
                  <a:latin typeface="+mj-lt"/>
                </a:rPr>
                <a:t>$</a:t>
              </a:r>
              <a:r>
                <a:rPr lang="en-US" sz="2399" b="1">
                  <a:solidFill>
                    <a:srgbClr val="0184FF"/>
                  </a:solidFill>
                  <a:latin typeface="+mj-lt"/>
                </a:rPr>
                <a:t>4</a:t>
              </a:r>
              <a:r>
                <a:rPr lang="en-US" sz="2399" b="1" spc="-300">
                  <a:solidFill>
                    <a:srgbClr val="0184FF"/>
                  </a:solidFill>
                  <a:latin typeface="+mj-lt"/>
                </a:rPr>
                <a:t>4</a:t>
              </a:r>
              <a:r>
                <a:rPr lang="en-US" sz="2399" b="1" spc="-150">
                  <a:solidFill>
                    <a:srgbClr val="0184FF"/>
                  </a:solidFill>
                  <a:latin typeface="+mj-lt"/>
                </a:rPr>
                <a:t>7</a:t>
              </a:r>
              <a:r>
                <a:rPr lang="en-US" sz="2399" b="1" spc="-300">
                  <a:solidFill>
                    <a:srgbClr val="0184FF"/>
                  </a:solidFill>
                  <a:latin typeface="+mj-lt"/>
                </a:rPr>
                <a:t>M+</a:t>
              </a:r>
            </a:p>
          </p:txBody>
        </p:sp>
        <p:sp>
          <p:nvSpPr>
            <p:cNvPr id="46" name="Rectangle 45">
              <a:extLst>
                <a:ext uri="{FF2B5EF4-FFF2-40B4-BE49-F238E27FC236}">
                  <a16:creationId xmlns:a16="http://schemas.microsoft.com/office/drawing/2014/main" id="{87CBA511-D18A-4B07-19FD-F7917361ABDE}"/>
                </a:ext>
              </a:extLst>
            </p:cNvPr>
            <p:cNvSpPr/>
            <p:nvPr/>
          </p:nvSpPr>
          <p:spPr>
            <a:xfrm>
              <a:off x="8584241" y="2459868"/>
              <a:ext cx="428322" cy="230832"/>
            </a:xfrm>
            <a:prstGeom prst="rect">
              <a:avLst/>
            </a:prstGeom>
          </p:spPr>
          <p:txBody>
            <a:bodyPr wrap="none">
              <a:spAutoFit/>
            </a:bodyPr>
            <a:lstStyle/>
            <a:p>
              <a:pPr lvl="0">
                <a:defRPr/>
              </a:pPr>
              <a:r>
                <a:rPr lang="en-US" sz="900"/>
                <a:t>R&amp;D</a:t>
              </a:r>
            </a:p>
          </p:txBody>
        </p:sp>
      </p:grpSp>
      <p:sp>
        <p:nvSpPr>
          <p:cNvPr id="48" name="Rectangle 47">
            <a:extLst>
              <a:ext uri="{FF2B5EF4-FFF2-40B4-BE49-F238E27FC236}">
                <a16:creationId xmlns:a16="http://schemas.microsoft.com/office/drawing/2014/main" id="{75FC606D-75C4-E0AC-1CE6-072C05C73573}"/>
              </a:ext>
            </a:extLst>
          </p:cNvPr>
          <p:cNvSpPr/>
          <p:nvPr/>
        </p:nvSpPr>
        <p:spPr>
          <a:xfrm>
            <a:off x="2028143" y="2520784"/>
            <a:ext cx="1869545" cy="389493"/>
          </a:xfrm>
          <a:prstGeom prst="rect">
            <a:avLst/>
          </a:prstGeom>
        </p:spPr>
        <p:txBody>
          <a:bodyPr wrap="square">
            <a:spAutoFit/>
          </a:bodyPr>
          <a:lstStyle/>
          <a:p>
            <a:pPr algn="r">
              <a:lnSpc>
                <a:spcPct val="84000"/>
              </a:lnSpc>
            </a:pPr>
            <a:r>
              <a:rPr lang="en-US" sz="1400" b="1">
                <a:solidFill>
                  <a:srgbClr val="58A3F1"/>
                </a:solidFill>
              </a:rPr>
              <a:t>Purpose-built</a:t>
            </a:r>
            <a:r>
              <a:rPr lang="en-US" sz="1400" b="1">
                <a:solidFill>
                  <a:srgbClr val="0184FF"/>
                </a:solidFill>
              </a:rPr>
              <a:t> </a:t>
            </a:r>
            <a:r>
              <a:rPr lang="en-US" sz="900"/>
              <a:t>technology</a:t>
            </a:r>
          </a:p>
        </p:txBody>
      </p:sp>
      <p:grpSp>
        <p:nvGrpSpPr>
          <p:cNvPr id="49" name="Group 48">
            <a:extLst>
              <a:ext uri="{FF2B5EF4-FFF2-40B4-BE49-F238E27FC236}">
                <a16:creationId xmlns:a16="http://schemas.microsoft.com/office/drawing/2014/main" id="{23C82ADC-7F65-B12E-F968-205ACBFFF9F1}"/>
              </a:ext>
            </a:extLst>
          </p:cNvPr>
          <p:cNvGrpSpPr/>
          <p:nvPr/>
        </p:nvGrpSpPr>
        <p:grpSpPr>
          <a:xfrm>
            <a:off x="3906032" y="2575492"/>
            <a:ext cx="781137" cy="781136"/>
            <a:chOff x="671917" y="2555687"/>
            <a:chExt cx="1901155" cy="1901154"/>
          </a:xfrm>
        </p:grpSpPr>
        <p:sp>
          <p:nvSpPr>
            <p:cNvPr id="50" name="Oval 49">
              <a:extLst>
                <a:ext uri="{FF2B5EF4-FFF2-40B4-BE49-F238E27FC236}">
                  <a16:creationId xmlns:a16="http://schemas.microsoft.com/office/drawing/2014/main" id="{2BAE5FF9-3D2D-83EB-BDD8-5509A1C418E3}"/>
                </a:ext>
              </a:extLst>
            </p:cNvPr>
            <p:cNvSpPr/>
            <p:nvPr/>
          </p:nvSpPr>
          <p:spPr>
            <a:xfrm>
              <a:off x="833588" y="2711426"/>
              <a:ext cx="1594557" cy="1594559"/>
            </a:xfrm>
            <a:prstGeom prst="ellipse">
              <a:avLst/>
            </a:prstGeom>
            <a:solidFill>
              <a:schemeClr val="bg1"/>
            </a:solidFill>
            <a:ln w="25400">
              <a:solidFill>
                <a:srgbClr val="65ABF0"/>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52" name="Group 51">
              <a:extLst>
                <a:ext uri="{FF2B5EF4-FFF2-40B4-BE49-F238E27FC236}">
                  <a16:creationId xmlns:a16="http://schemas.microsoft.com/office/drawing/2014/main" id="{88529290-E8F4-0E59-43CB-7742C763F751}"/>
                </a:ext>
              </a:extLst>
            </p:cNvPr>
            <p:cNvGrpSpPr/>
            <p:nvPr/>
          </p:nvGrpSpPr>
          <p:grpSpPr>
            <a:xfrm>
              <a:off x="671917" y="2555687"/>
              <a:ext cx="1901155" cy="1901154"/>
              <a:chOff x="553460" y="2287762"/>
              <a:chExt cx="2131215" cy="2131215"/>
            </a:xfrm>
          </p:grpSpPr>
          <p:sp>
            <p:nvSpPr>
              <p:cNvPr id="53" name="Oval 52">
                <a:extLst>
                  <a:ext uri="{FF2B5EF4-FFF2-40B4-BE49-F238E27FC236}">
                    <a16:creationId xmlns:a16="http://schemas.microsoft.com/office/drawing/2014/main" id="{15C577C6-B555-039B-4D4E-481F7871B467}"/>
                  </a:ext>
                </a:extLst>
              </p:cNvPr>
              <p:cNvSpPr/>
              <p:nvPr/>
            </p:nvSpPr>
            <p:spPr>
              <a:xfrm>
                <a:off x="657829" y="2387216"/>
                <a:ext cx="1941935" cy="1941935"/>
              </a:xfrm>
              <a:prstGeom prst="ellipse">
                <a:avLst/>
              </a:prstGeom>
              <a:noFill/>
              <a:ln w="12700">
                <a:solidFill>
                  <a:srgbClr val="0272E7">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54" name="Oval 53">
                <a:extLst>
                  <a:ext uri="{FF2B5EF4-FFF2-40B4-BE49-F238E27FC236}">
                    <a16:creationId xmlns:a16="http://schemas.microsoft.com/office/drawing/2014/main" id="{F8F78F4D-EAE2-64E7-856C-1C9AD3AB95B3}"/>
                  </a:ext>
                </a:extLst>
              </p:cNvPr>
              <p:cNvSpPr/>
              <p:nvPr/>
            </p:nvSpPr>
            <p:spPr>
              <a:xfrm>
                <a:off x="553460" y="2287762"/>
                <a:ext cx="2131215" cy="2131215"/>
              </a:xfrm>
              <a:prstGeom prst="ellipse">
                <a:avLst/>
              </a:prstGeom>
              <a:noFill/>
              <a:ln w="3175">
                <a:solidFill>
                  <a:srgbClr val="0272E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sp>
        <p:nvSpPr>
          <p:cNvPr id="56" name="Rectangle 55">
            <a:extLst>
              <a:ext uri="{FF2B5EF4-FFF2-40B4-BE49-F238E27FC236}">
                <a16:creationId xmlns:a16="http://schemas.microsoft.com/office/drawing/2014/main" id="{5AF1E33A-6B23-50A8-896C-B1462EA1F8D1}"/>
              </a:ext>
            </a:extLst>
          </p:cNvPr>
          <p:cNvSpPr/>
          <p:nvPr/>
        </p:nvSpPr>
        <p:spPr>
          <a:xfrm>
            <a:off x="2892590" y="1959617"/>
            <a:ext cx="2064875" cy="505776"/>
          </a:xfrm>
          <a:prstGeom prst="rect">
            <a:avLst/>
          </a:prstGeom>
          <a:noFill/>
        </p:spPr>
        <p:txBody>
          <a:bodyPr wrap="square">
            <a:spAutoFit/>
          </a:bodyPr>
          <a:lstStyle/>
          <a:p>
            <a:pPr lvl="0" algn="r">
              <a:lnSpc>
                <a:spcPct val="84000"/>
              </a:lnSpc>
              <a:defRPr/>
            </a:pPr>
            <a:r>
              <a:rPr lang="en-US" sz="1400" b="1">
                <a:solidFill>
                  <a:srgbClr val="65ABF0"/>
                </a:solidFill>
              </a:rPr>
              <a:t>       Broadest,</a:t>
            </a:r>
          </a:p>
          <a:p>
            <a:pPr lvl="0" algn="r">
              <a:lnSpc>
                <a:spcPct val="84000"/>
              </a:lnSpc>
              <a:defRPr/>
            </a:pPr>
            <a:r>
              <a:rPr lang="en-US" sz="900"/>
              <a:t>persona-led technology</a:t>
            </a:r>
          </a:p>
          <a:p>
            <a:pPr lvl="0" algn="r">
              <a:lnSpc>
                <a:spcPct val="84000"/>
              </a:lnSpc>
              <a:defRPr/>
            </a:pPr>
            <a:r>
              <a:rPr lang="en-US" sz="900"/>
              <a:t>deepest lineup of healthcare devices</a:t>
            </a:r>
          </a:p>
        </p:txBody>
      </p:sp>
      <p:grpSp>
        <p:nvGrpSpPr>
          <p:cNvPr id="58" name="Group 57">
            <a:extLst>
              <a:ext uri="{FF2B5EF4-FFF2-40B4-BE49-F238E27FC236}">
                <a16:creationId xmlns:a16="http://schemas.microsoft.com/office/drawing/2014/main" id="{26C1D313-E750-31CF-3C40-28ADFEDD2B36}"/>
              </a:ext>
            </a:extLst>
          </p:cNvPr>
          <p:cNvGrpSpPr/>
          <p:nvPr/>
        </p:nvGrpSpPr>
        <p:grpSpPr>
          <a:xfrm>
            <a:off x="4854110" y="2259772"/>
            <a:ext cx="781137" cy="781136"/>
            <a:chOff x="671917" y="2555687"/>
            <a:chExt cx="1901155" cy="1901154"/>
          </a:xfrm>
        </p:grpSpPr>
        <p:sp>
          <p:nvSpPr>
            <p:cNvPr id="60" name="Oval 59">
              <a:extLst>
                <a:ext uri="{FF2B5EF4-FFF2-40B4-BE49-F238E27FC236}">
                  <a16:creationId xmlns:a16="http://schemas.microsoft.com/office/drawing/2014/main" id="{D24E4548-D756-9692-4D72-C52F9DCDB7FC}"/>
                </a:ext>
              </a:extLst>
            </p:cNvPr>
            <p:cNvSpPr/>
            <p:nvPr/>
          </p:nvSpPr>
          <p:spPr>
            <a:xfrm>
              <a:off x="833589" y="2711426"/>
              <a:ext cx="1594558" cy="1594558"/>
            </a:xfrm>
            <a:prstGeom prst="ellipse">
              <a:avLst/>
            </a:prstGeom>
            <a:solidFill>
              <a:schemeClr val="bg1"/>
            </a:solidFill>
            <a:ln w="25400">
              <a:solidFill>
                <a:srgbClr val="65ABF0"/>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62" name="Group 61">
              <a:extLst>
                <a:ext uri="{FF2B5EF4-FFF2-40B4-BE49-F238E27FC236}">
                  <a16:creationId xmlns:a16="http://schemas.microsoft.com/office/drawing/2014/main" id="{B80EA8D6-8997-1CBA-6B73-77F0841DDCEC}"/>
                </a:ext>
              </a:extLst>
            </p:cNvPr>
            <p:cNvGrpSpPr/>
            <p:nvPr/>
          </p:nvGrpSpPr>
          <p:grpSpPr>
            <a:xfrm>
              <a:off x="671917" y="2555687"/>
              <a:ext cx="1901155" cy="1901154"/>
              <a:chOff x="553460" y="2287762"/>
              <a:chExt cx="2131215" cy="2131215"/>
            </a:xfrm>
          </p:grpSpPr>
          <p:sp>
            <p:nvSpPr>
              <p:cNvPr id="128" name="Oval 127">
                <a:extLst>
                  <a:ext uri="{FF2B5EF4-FFF2-40B4-BE49-F238E27FC236}">
                    <a16:creationId xmlns:a16="http://schemas.microsoft.com/office/drawing/2014/main" id="{EF3FAAB0-7B3D-DEC7-1F99-E5EDE63421BD}"/>
                  </a:ext>
                </a:extLst>
              </p:cNvPr>
              <p:cNvSpPr/>
              <p:nvPr/>
            </p:nvSpPr>
            <p:spPr>
              <a:xfrm>
                <a:off x="657829" y="2387216"/>
                <a:ext cx="1941935" cy="1941935"/>
              </a:xfrm>
              <a:prstGeom prst="ellipse">
                <a:avLst/>
              </a:prstGeom>
              <a:noFill/>
              <a:ln w="12700">
                <a:solidFill>
                  <a:srgbClr val="65AB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130" name="Oval 129">
                <a:extLst>
                  <a:ext uri="{FF2B5EF4-FFF2-40B4-BE49-F238E27FC236}">
                    <a16:creationId xmlns:a16="http://schemas.microsoft.com/office/drawing/2014/main" id="{9F6F8C32-C24C-A4B6-A40A-96FB13F42869}"/>
                  </a:ext>
                </a:extLst>
              </p:cNvPr>
              <p:cNvSpPr/>
              <p:nvPr/>
            </p:nvSpPr>
            <p:spPr>
              <a:xfrm>
                <a:off x="553460" y="2287762"/>
                <a:ext cx="2131215" cy="2131215"/>
              </a:xfrm>
              <a:prstGeom prst="ellipse">
                <a:avLst/>
              </a:prstGeom>
              <a:noFill/>
              <a:ln w="3175">
                <a:solidFill>
                  <a:srgbClr val="65ABF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sp>
        <p:nvSpPr>
          <p:cNvPr id="132" name="Rectangle 131">
            <a:extLst>
              <a:ext uri="{FF2B5EF4-FFF2-40B4-BE49-F238E27FC236}">
                <a16:creationId xmlns:a16="http://schemas.microsoft.com/office/drawing/2014/main" id="{96C8469C-BA35-38C0-D3A4-139BEC144B91}"/>
              </a:ext>
            </a:extLst>
          </p:cNvPr>
          <p:cNvSpPr/>
          <p:nvPr/>
        </p:nvSpPr>
        <p:spPr>
          <a:xfrm>
            <a:off x="5016511" y="1631556"/>
            <a:ext cx="2383829" cy="507315"/>
          </a:xfrm>
          <a:prstGeom prst="rect">
            <a:avLst/>
          </a:prstGeom>
          <a:noFill/>
        </p:spPr>
        <p:txBody>
          <a:bodyPr wrap="square">
            <a:spAutoFit/>
          </a:bodyPr>
          <a:lstStyle/>
          <a:p>
            <a:pPr algn="ctr">
              <a:lnSpc>
                <a:spcPct val="84000"/>
              </a:lnSpc>
              <a:defRPr/>
            </a:pPr>
            <a:r>
              <a:rPr lang="en-US" sz="1400" b="1">
                <a:solidFill>
                  <a:srgbClr val="58A3F1"/>
                </a:solidFill>
                <a:cs typeface="Arial" panose="020B0604020202020204" pitchFamily="34" charset="0"/>
              </a:rPr>
              <a:t>Interoperability</a:t>
            </a:r>
            <a:br>
              <a:rPr lang="en-US" sz="1400" b="1">
                <a:solidFill>
                  <a:srgbClr val="65ABF0"/>
                </a:solidFill>
              </a:rPr>
            </a:br>
            <a:r>
              <a:rPr lang="en-US" sz="900">
                <a:cs typeface="Arial" panose="020B0604020202020204" pitchFamily="34" charset="0"/>
              </a:rPr>
              <a:t>with more than 30 leading applications: clinical software and EHR Partners</a:t>
            </a:r>
            <a:endParaRPr lang="en-US" sz="900">
              <a:latin typeface="Helvetica" pitchFamily="2" charset="0"/>
            </a:endParaRPr>
          </a:p>
        </p:txBody>
      </p:sp>
      <p:grpSp>
        <p:nvGrpSpPr>
          <p:cNvPr id="134" name="Group 133">
            <a:extLst>
              <a:ext uri="{FF2B5EF4-FFF2-40B4-BE49-F238E27FC236}">
                <a16:creationId xmlns:a16="http://schemas.microsoft.com/office/drawing/2014/main" id="{5881AC1C-9015-199A-AAC0-C6CF60F74965}"/>
              </a:ext>
            </a:extLst>
          </p:cNvPr>
          <p:cNvGrpSpPr/>
          <p:nvPr/>
        </p:nvGrpSpPr>
        <p:grpSpPr>
          <a:xfrm>
            <a:off x="5817857" y="2163430"/>
            <a:ext cx="781137" cy="781136"/>
            <a:chOff x="671917" y="2555687"/>
            <a:chExt cx="1901155" cy="1901154"/>
          </a:xfrm>
        </p:grpSpPr>
        <p:sp>
          <p:nvSpPr>
            <p:cNvPr id="136" name="Oval 135">
              <a:extLst>
                <a:ext uri="{FF2B5EF4-FFF2-40B4-BE49-F238E27FC236}">
                  <a16:creationId xmlns:a16="http://schemas.microsoft.com/office/drawing/2014/main" id="{B76CF161-4433-41E5-44A2-459096C30DD4}"/>
                </a:ext>
              </a:extLst>
            </p:cNvPr>
            <p:cNvSpPr/>
            <p:nvPr/>
          </p:nvSpPr>
          <p:spPr>
            <a:xfrm>
              <a:off x="833589" y="2711426"/>
              <a:ext cx="1594558" cy="1594558"/>
            </a:xfrm>
            <a:prstGeom prst="ellipse">
              <a:avLst/>
            </a:prstGeom>
            <a:solidFill>
              <a:schemeClr val="bg1"/>
            </a:solidFill>
            <a:ln w="25400">
              <a:solidFill>
                <a:srgbClr val="65ABF0"/>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138" name="Group 137">
              <a:extLst>
                <a:ext uri="{FF2B5EF4-FFF2-40B4-BE49-F238E27FC236}">
                  <a16:creationId xmlns:a16="http://schemas.microsoft.com/office/drawing/2014/main" id="{3F63CC0B-0A7F-5FA8-7022-01E06A4EAFBF}"/>
                </a:ext>
              </a:extLst>
            </p:cNvPr>
            <p:cNvGrpSpPr/>
            <p:nvPr/>
          </p:nvGrpSpPr>
          <p:grpSpPr>
            <a:xfrm>
              <a:off x="671917" y="2555687"/>
              <a:ext cx="1901155" cy="1901154"/>
              <a:chOff x="553460" y="2287762"/>
              <a:chExt cx="2131215" cy="2131215"/>
            </a:xfrm>
          </p:grpSpPr>
          <p:sp>
            <p:nvSpPr>
              <p:cNvPr id="141" name="Oval 140">
                <a:extLst>
                  <a:ext uri="{FF2B5EF4-FFF2-40B4-BE49-F238E27FC236}">
                    <a16:creationId xmlns:a16="http://schemas.microsoft.com/office/drawing/2014/main" id="{A2775857-5787-4859-0A80-BE047D69262E}"/>
                  </a:ext>
                </a:extLst>
              </p:cNvPr>
              <p:cNvSpPr/>
              <p:nvPr/>
            </p:nvSpPr>
            <p:spPr>
              <a:xfrm>
                <a:off x="657829" y="2387216"/>
                <a:ext cx="1941935" cy="1941935"/>
              </a:xfrm>
              <a:prstGeom prst="ellipse">
                <a:avLst/>
              </a:prstGeom>
              <a:noFill/>
              <a:ln w="12700">
                <a:solidFill>
                  <a:srgbClr val="65AB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142" name="Oval 141">
                <a:extLst>
                  <a:ext uri="{FF2B5EF4-FFF2-40B4-BE49-F238E27FC236}">
                    <a16:creationId xmlns:a16="http://schemas.microsoft.com/office/drawing/2014/main" id="{88314B36-08ED-F27C-4991-A00FFE387B8B}"/>
                  </a:ext>
                </a:extLst>
              </p:cNvPr>
              <p:cNvSpPr/>
              <p:nvPr/>
            </p:nvSpPr>
            <p:spPr>
              <a:xfrm>
                <a:off x="553460" y="2287762"/>
                <a:ext cx="2131215" cy="2131215"/>
              </a:xfrm>
              <a:prstGeom prst="ellipse">
                <a:avLst/>
              </a:prstGeom>
              <a:noFill/>
              <a:ln w="3175">
                <a:solidFill>
                  <a:srgbClr val="65ABF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sp>
        <p:nvSpPr>
          <p:cNvPr id="143" name="Rectangle 142">
            <a:extLst>
              <a:ext uri="{FF2B5EF4-FFF2-40B4-BE49-F238E27FC236}">
                <a16:creationId xmlns:a16="http://schemas.microsoft.com/office/drawing/2014/main" id="{6982B7F5-8FD1-9D64-3559-EF35A70C899C}"/>
              </a:ext>
            </a:extLst>
          </p:cNvPr>
          <p:cNvSpPr/>
          <p:nvPr/>
        </p:nvSpPr>
        <p:spPr>
          <a:xfrm>
            <a:off x="8505361" y="2806027"/>
            <a:ext cx="2415265" cy="389493"/>
          </a:xfrm>
          <a:prstGeom prst="rect">
            <a:avLst/>
          </a:prstGeom>
          <a:noFill/>
        </p:spPr>
        <p:txBody>
          <a:bodyPr wrap="square">
            <a:spAutoFit/>
          </a:bodyPr>
          <a:lstStyle/>
          <a:p>
            <a:pPr>
              <a:lnSpc>
                <a:spcPct val="84000"/>
              </a:lnSpc>
            </a:pPr>
            <a:r>
              <a:rPr lang="en-US" sz="1400" b="1">
                <a:solidFill>
                  <a:srgbClr val="65ABF0"/>
                </a:solidFill>
              </a:rPr>
              <a:t>Transformative software  </a:t>
            </a:r>
            <a:r>
              <a:rPr lang="en-US" sz="900"/>
              <a:t>and analytics</a:t>
            </a:r>
          </a:p>
        </p:txBody>
      </p:sp>
      <p:grpSp>
        <p:nvGrpSpPr>
          <p:cNvPr id="144" name="Group 143">
            <a:extLst>
              <a:ext uri="{FF2B5EF4-FFF2-40B4-BE49-F238E27FC236}">
                <a16:creationId xmlns:a16="http://schemas.microsoft.com/office/drawing/2014/main" id="{6E92A4BF-B30A-CECC-60B9-B3976EA3BF29}"/>
              </a:ext>
            </a:extLst>
          </p:cNvPr>
          <p:cNvGrpSpPr/>
          <p:nvPr/>
        </p:nvGrpSpPr>
        <p:grpSpPr>
          <a:xfrm>
            <a:off x="7683678" y="2673391"/>
            <a:ext cx="781137" cy="781136"/>
            <a:chOff x="671917" y="2555687"/>
            <a:chExt cx="1901155" cy="1901154"/>
          </a:xfrm>
        </p:grpSpPr>
        <p:sp>
          <p:nvSpPr>
            <p:cNvPr id="145" name="Oval 144">
              <a:extLst>
                <a:ext uri="{FF2B5EF4-FFF2-40B4-BE49-F238E27FC236}">
                  <a16:creationId xmlns:a16="http://schemas.microsoft.com/office/drawing/2014/main" id="{459E2F1D-CEFC-D09E-EDBD-B559159AC614}"/>
                </a:ext>
              </a:extLst>
            </p:cNvPr>
            <p:cNvSpPr/>
            <p:nvPr/>
          </p:nvSpPr>
          <p:spPr>
            <a:xfrm>
              <a:off x="833589" y="2711426"/>
              <a:ext cx="1594558" cy="1594558"/>
            </a:xfrm>
            <a:prstGeom prst="ellipse">
              <a:avLst/>
            </a:prstGeom>
            <a:solidFill>
              <a:schemeClr val="bg1"/>
            </a:solidFill>
            <a:ln w="25400">
              <a:solidFill>
                <a:srgbClr val="65ABF0"/>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146" name="Group 145">
              <a:extLst>
                <a:ext uri="{FF2B5EF4-FFF2-40B4-BE49-F238E27FC236}">
                  <a16:creationId xmlns:a16="http://schemas.microsoft.com/office/drawing/2014/main" id="{6545F951-629E-9445-E9EC-40A9608DAD74}"/>
                </a:ext>
              </a:extLst>
            </p:cNvPr>
            <p:cNvGrpSpPr/>
            <p:nvPr/>
          </p:nvGrpSpPr>
          <p:grpSpPr>
            <a:xfrm>
              <a:off x="671917" y="2555687"/>
              <a:ext cx="1901155" cy="1901154"/>
              <a:chOff x="553460" y="2287762"/>
              <a:chExt cx="2131215" cy="2131215"/>
            </a:xfrm>
          </p:grpSpPr>
          <p:sp>
            <p:nvSpPr>
              <p:cNvPr id="147" name="Oval 146">
                <a:extLst>
                  <a:ext uri="{FF2B5EF4-FFF2-40B4-BE49-F238E27FC236}">
                    <a16:creationId xmlns:a16="http://schemas.microsoft.com/office/drawing/2014/main" id="{34B7CFCC-133D-1ECE-8ABC-28C418FE6166}"/>
                  </a:ext>
                </a:extLst>
              </p:cNvPr>
              <p:cNvSpPr/>
              <p:nvPr/>
            </p:nvSpPr>
            <p:spPr>
              <a:xfrm>
                <a:off x="657829" y="2387216"/>
                <a:ext cx="1941935" cy="1941935"/>
              </a:xfrm>
              <a:prstGeom prst="ellipse">
                <a:avLst/>
              </a:prstGeom>
              <a:noFill/>
              <a:ln w="12700">
                <a:solidFill>
                  <a:srgbClr val="65AB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148" name="Oval 147">
                <a:extLst>
                  <a:ext uri="{FF2B5EF4-FFF2-40B4-BE49-F238E27FC236}">
                    <a16:creationId xmlns:a16="http://schemas.microsoft.com/office/drawing/2014/main" id="{FD0AE699-1ADC-3CAC-BB38-FADF0D2D6ADD}"/>
                  </a:ext>
                </a:extLst>
              </p:cNvPr>
              <p:cNvSpPr/>
              <p:nvPr/>
            </p:nvSpPr>
            <p:spPr>
              <a:xfrm>
                <a:off x="553460" y="2287762"/>
                <a:ext cx="2131215" cy="2131215"/>
              </a:xfrm>
              <a:prstGeom prst="ellipse">
                <a:avLst/>
              </a:prstGeom>
              <a:noFill/>
              <a:ln w="3175">
                <a:solidFill>
                  <a:srgbClr val="65ABF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nvGrpSpPr>
          <p:cNvPr id="162" name="Group 161">
            <a:extLst>
              <a:ext uri="{FF2B5EF4-FFF2-40B4-BE49-F238E27FC236}">
                <a16:creationId xmlns:a16="http://schemas.microsoft.com/office/drawing/2014/main" id="{42623C82-0AD3-85A5-56B8-1DE6241CDC9C}"/>
              </a:ext>
            </a:extLst>
          </p:cNvPr>
          <p:cNvGrpSpPr/>
          <p:nvPr/>
        </p:nvGrpSpPr>
        <p:grpSpPr>
          <a:xfrm>
            <a:off x="10682225" y="5828487"/>
            <a:ext cx="1486025" cy="588903"/>
            <a:chOff x="7826734" y="493181"/>
            <a:chExt cx="1486412" cy="589056"/>
          </a:xfrm>
        </p:grpSpPr>
        <p:sp>
          <p:nvSpPr>
            <p:cNvPr id="163" name="Rectangle 162">
              <a:extLst>
                <a:ext uri="{FF2B5EF4-FFF2-40B4-BE49-F238E27FC236}">
                  <a16:creationId xmlns:a16="http://schemas.microsoft.com/office/drawing/2014/main" id="{41C7AA04-751C-328B-5A81-147813078E3D}"/>
                </a:ext>
              </a:extLst>
            </p:cNvPr>
            <p:cNvSpPr/>
            <p:nvPr/>
          </p:nvSpPr>
          <p:spPr>
            <a:xfrm>
              <a:off x="7826734" y="493181"/>
              <a:ext cx="1468672" cy="307777"/>
            </a:xfrm>
            <a:prstGeom prst="rect">
              <a:avLst/>
            </a:prstGeom>
          </p:spPr>
          <p:txBody>
            <a:bodyPr wrap="none">
              <a:spAutoFit/>
            </a:bodyPr>
            <a:lstStyle/>
            <a:p>
              <a:pPr>
                <a:spcBef>
                  <a:spcPts val="0"/>
                </a:spcBef>
                <a:spcAft>
                  <a:spcPts val="0"/>
                </a:spcAft>
              </a:pPr>
              <a:r>
                <a:rPr lang="en-US" sz="1400" b="1">
                  <a:solidFill>
                    <a:srgbClr val="97C8F7"/>
                  </a:solidFill>
                  <a:cs typeface="Arial" panose="020B0604020202020204" pitchFamily="34" charset="0"/>
                </a:rPr>
                <a:t>Gartner Leader</a:t>
              </a:r>
            </a:p>
          </p:txBody>
        </p:sp>
        <p:sp>
          <p:nvSpPr>
            <p:cNvPr id="164" name="TextBox 163">
              <a:extLst>
                <a:ext uri="{FF2B5EF4-FFF2-40B4-BE49-F238E27FC236}">
                  <a16:creationId xmlns:a16="http://schemas.microsoft.com/office/drawing/2014/main" id="{7A372D96-A09B-F94B-3DEE-396538F30D60}"/>
                </a:ext>
              </a:extLst>
            </p:cNvPr>
            <p:cNvSpPr txBox="1"/>
            <p:nvPr/>
          </p:nvSpPr>
          <p:spPr>
            <a:xfrm>
              <a:off x="7858902" y="712905"/>
              <a:ext cx="1454244" cy="369332"/>
            </a:xfrm>
            <a:prstGeom prst="rect">
              <a:avLst/>
            </a:prstGeom>
            <a:noFill/>
          </p:spPr>
          <p:txBody>
            <a:bodyPr wrap="none" rtlCol="0">
              <a:spAutoFit/>
            </a:bodyPr>
            <a:lstStyle/>
            <a:p>
              <a:pPr>
                <a:spcBef>
                  <a:spcPts val="0"/>
                </a:spcBef>
                <a:spcAft>
                  <a:spcPts val="0"/>
                </a:spcAft>
              </a:pPr>
              <a:r>
                <a:rPr lang="en-US" sz="900">
                  <a:cs typeface="Arial" panose="020B0604020202020204" pitchFamily="34" charset="0"/>
                </a:rPr>
                <a:t>in Magic Quadrant for </a:t>
              </a:r>
              <a:br>
                <a:rPr lang="en-US" sz="900">
                  <a:cs typeface="Arial" panose="020B0604020202020204" pitchFamily="34" charset="0"/>
                </a:rPr>
              </a:br>
              <a:r>
                <a:rPr lang="en-US" sz="900">
                  <a:cs typeface="Arial" panose="020B0604020202020204" pitchFamily="34" charset="0"/>
                </a:rPr>
                <a:t>Indoor Location Services</a:t>
              </a:r>
            </a:p>
          </p:txBody>
        </p:sp>
      </p:grpSp>
      <p:grpSp>
        <p:nvGrpSpPr>
          <p:cNvPr id="165" name="Group 164">
            <a:extLst>
              <a:ext uri="{FF2B5EF4-FFF2-40B4-BE49-F238E27FC236}">
                <a16:creationId xmlns:a16="http://schemas.microsoft.com/office/drawing/2014/main" id="{4BCE84DC-5120-1195-CCD6-DBF7D55AB777}"/>
              </a:ext>
            </a:extLst>
          </p:cNvPr>
          <p:cNvGrpSpPr/>
          <p:nvPr/>
        </p:nvGrpSpPr>
        <p:grpSpPr>
          <a:xfrm>
            <a:off x="9917989" y="5839350"/>
            <a:ext cx="781137" cy="781136"/>
            <a:chOff x="671917" y="2555687"/>
            <a:chExt cx="1901155" cy="1901154"/>
          </a:xfrm>
        </p:grpSpPr>
        <p:sp>
          <p:nvSpPr>
            <p:cNvPr id="166" name="Oval 165">
              <a:extLst>
                <a:ext uri="{FF2B5EF4-FFF2-40B4-BE49-F238E27FC236}">
                  <a16:creationId xmlns:a16="http://schemas.microsoft.com/office/drawing/2014/main" id="{CEFFF3BF-63D8-8C88-B612-FAD092E60FC4}"/>
                </a:ext>
              </a:extLst>
            </p:cNvPr>
            <p:cNvSpPr/>
            <p:nvPr/>
          </p:nvSpPr>
          <p:spPr>
            <a:xfrm>
              <a:off x="833589" y="2711426"/>
              <a:ext cx="1594558" cy="1594558"/>
            </a:xfrm>
            <a:prstGeom prst="ellipse">
              <a:avLst/>
            </a:prstGeom>
            <a:solidFill>
              <a:schemeClr val="bg1"/>
            </a:solidFill>
            <a:ln w="25400">
              <a:solidFill>
                <a:srgbClr val="98C7F6"/>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189" name="Group 188">
              <a:extLst>
                <a:ext uri="{FF2B5EF4-FFF2-40B4-BE49-F238E27FC236}">
                  <a16:creationId xmlns:a16="http://schemas.microsoft.com/office/drawing/2014/main" id="{B31D866F-A682-0EC7-26F5-5DB7904AF3C7}"/>
                </a:ext>
              </a:extLst>
            </p:cNvPr>
            <p:cNvGrpSpPr/>
            <p:nvPr/>
          </p:nvGrpSpPr>
          <p:grpSpPr>
            <a:xfrm>
              <a:off x="671917" y="2555687"/>
              <a:ext cx="1901155" cy="1901154"/>
              <a:chOff x="553460" y="2287762"/>
              <a:chExt cx="2131215" cy="2131215"/>
            </a:xfrm>
          </p:grpSpPr>
          <p:sp>
            <p:nvSpPr>
              <p:cNvPr id="194" name="Oval 193">
                <a:extLst>
                  <a:ext uri="{FF2B5EF4-FFF2-40B4-BE49-F238E27FC236}">
                    <a16:creationId xmlns:a16="http://schemas.microsoft.com/office/drawing/2014/main" id="{B828AE33-1E66-3F37-34FA-BE5E67D1CA46}"/>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26" name="Oval 225">
                <a:extLst>
                  <a:ext uri="{FF2B5EF4-FFF2-40B4-BE49-F238E27FC236}">
                    <a16:creationId xmlns:a16="http://schemas.microsoft.com/office/drawing/2014/main" id="{114DB271-DFDA-0CC5-C784-68B2634F39FA}"/>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nvGrpSpPr>
          <p:cNvPr id="228" name="Group 227">
            <a:extLst>
              <a:ext uri="{FF2B5EF4-FFF2-40B4-BE49-F238E27FC236}">
                <a16:creationId xmlns:a16="http://schemas.microsoft.com/office/drawing/2014/main" id="{8D8829AF-D77D-A4B0-DF23-769C3037D2DB}"/>
              </a:ext>
            </a:extLst>
          </p:cNvPr>
          <p:cNvGrpSpPr/>
          <p:nvPr/>
        </p:nvGrpSpPr>
        <p:grpSpPr>
          <a:xfrm>
            <a:off x="1868508" y="4543359"/>
            <a:ext cx="781137" cy="781136"/>
            <a:chOff x="671917" y="2555687"/>
            <a:chExt cx="1901155" cy="1901154"/>
          </a:xfrm>
        </p:grpSpPr>
        <p:sp>
          <p:nvSpPr>
            <p:cNvPr id="230" name="Oval 229">
              <a:extLst>
                <a:ext uri="{FF2B5EF4-FFF2-40B4-BE49-F238E27FC236}">
                  <a16:creationId xmlns:a16="http://schemas.microsoft.com/office/drawing/2014/main" id="{B9B3FB0C-24CE-808F-2866-ADFF1175455B}"/>
                </a:ext>
              </a:extLst>
            </p:cNvPr>
            <p:cNvSpPr/>
            <p:nvPr/>
          </p:nvSpPr>
          <p:spPr>
            <a:xfrm>
              <a:off x="833589" y="2711426"/>
              <a:ext cx="1594558" cy="1594558"/>
            </a:xfrm>
            <a:prstGeom prst="ellipse">
              <a:avLst/>
            </a:prstGeom>
            <a:solidFill>
              <a:schemeClr val="bg1"/>
            </a:solidFill>
            <a:ln w="25400">
              <a:solidFill>
                <a:srgbClr val="0272E7"/>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34" name="Group 233">
              <a:extLst>
                <a:ext uri="{FF2B5EF4-FFF2-40B4-BE49-F238E27FC236}">
                  <a16:creationId xmlns:a16="http://schemas.microsoft.com/office/drawing/2014/main" id="{4856CA61-130D-88CE-894F-556F8D42A44E}"/>
                </a:ext>
              </a:extLst>
            </p:cNvPr>
            <p:cNvGrpSpPr/>
            <p:nvPr/>
          </p:nvGrpSpPr>
          <p:grpSpPr>
            <a:xfrm>
              <a:off x="671917" y="2555687"/>
              <a:ext cx="1901155" cy="1901154"/>
              <a:chOff x="553460" y="2287762"/>
              <a:chExt cx="2131215" cy="2131215"/>
            </a:xfrm>
          </p:grpSpPr>
          <p:sp>
            <p:nvSpPr>
              <p:cNvPr id="235" name="Oval 234">
                <a:extLst>
                  <a:ext uri="{FF2B5EF4-FFF2-40B4-BE49-F238E27FC236}">
                    <a16:creationId xmlns:a16="http://schemas.microsoft.com/office/drawing/2014/main" id="{54D376FE-ECAF-B2BD-28B3-1B0F99084158}"/>
                  </a:ext>
                </a:extLst>
              </p:cNvPr>
              <p:cNvSpPr/>
              <p:nvPr/>
            </p:nvSpPr>
            <p:spPr>
              <a:xfrm>
                <a:off x="657829" y="2387216"/>
                <a:ext cx="1941935" cy="1941935"/>
              </a:xfrm>
              <a:prstGeom prst="ellipse">
                <a:avLst/>
              </a:prstGeom>
              <a:noFill/>
              <a:ln w="12700">
                <a:solidFill>
                  <a:srgbClr val="0272E7">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36" name="Oval 235">
                <a:extLst>
                  <a:ext uri="{FF2B5EF4-FFF2-40B4-BE49-F238E27FC236}">
                    <a16:creationId xmlns:a16="http://schemas.microsoft.com/office/drawing/2014/main" id="{3A8108C2-F7E9-D86F-F14C-1B7E667E574B}"/>
                  </a:ext>
                </a:extLst>
              </p:cNvPr>
              <p:cNvSpPr/>
              <p:nvPr/>
            </p:nvSpPr>
            <p:spPr>
              <a:xfrm>
                <a:off x="553460" y="2287762"/>
                <a:ext cx="2131215" cy="2131215"/>
              </a:xfrm>
              <a:prstGeom prst="ellipse">
                <a:avLst/>
              </a:prstGeom>
              <a:noFill/>
              <a:ln w="3175">
                <a:solidFill>
                  <a:srgbClr val="0272E7">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nvGrpSpPr>
          <p:cNvPr id="320" name="Group 319">
            <a:extLst>
              <a:ext uri="{FF2B5EF4-FFF2-40B4-BE49-F238E27FC236}">
                <a16:creationId xmlns:a16="http://schemas.microsoft.com/office/drawing/2014/main" id="{77113348-8D3F-2399-5D46-51EAEE4FBF68}"/>
              </a:ext>
            </a:extLst>
          </p:cNvPr>
          <p:cNvGrpSpPr/>
          <p:nvPr/>
        </p:nvGrpSpPr>
        <p:grpSpPr>
          <a:xfrm>
            <a:off x="9201387" y="3990328"/>
            <a:ext cx="2626432" cy="865197"/>
            <a:chOff x="9670038" y="4876249"/>
            <a:chExt cx="2627116" cy="865422"/>
          </a:xfrm>
        </p:grpSpPr>
        <p:grpSp>
          <p:nvGrpSpPr>
            <p:cNvPr id="159" name="Group 158">
              <a:extLst>
                <a:ext uri="{FF2B5EF4-FFF2-40B4-BE49-F238E27FC236}">
                  <a16:creationId xmlns:a16="http://schemas.microsoft.com/office/drawing/2014/main" id="{FF00F057-AE31-8C17-C8DF-809E36914FF8}"/>
                </a:ext>
              </a:extLst>
            </p:cNvPr>
            <p:cNvGrpSpPr/>
            <p:nvPr/>
          </p:nvGrpSpPr>
          <p:grpSpPr>
            <a:xfrm>
              <a:off x="10468746" y="4876249"/>
              <a:ext cx="1828408" cy="865422"/>
              <a:chOff x="7749067" y="602172"/>
              <a:chExt cx="1828408" cy="865422"/>
            </a:xfrm>
          </p:grpSpPr>
          <p:sp>
            <p:nvSpPr>
              <p:cNvPr id="160" name="Rectangle 159">
                <a:extLst>
                  <a:ext uri="{FF2B5EF4-FFF2-40B4-BE49-F238E27FC236}">
                    <a16:creationId xmlns:a16="http://schemas.microsoft.com/office/drawing/2014/main" id="{A86F8E37-32CC-7487-DC0C-89812560615D}"/>
                  </a:ext>
                </a:extLst>
              </p:cNvPr>
              <p:cNvSpPr/>
              <p:nvPr/>
            </p:nvSpPr>
            <p:spPr>
              <a:xfrm>
                <a:off x="7749731" y="602172"/>
                <a:ext cx="1827744" cy="630942"/>
              </a:xfrm>
              <a:prstGeom prst="rect">
                <a:avLst/>
              </a:prstGeom>
            </p:spPr>
            <p:txBody>
              <a:bodyPr wrap="none">
                <a:spAutoFit/>
              </a:bodyPr>
              <a:lstStyle/>
              <a:p>
                <a:pPr>
                  <a:lnSpc>
                    <a:spcPts val="1380"/>
                  </a:lnSpc>
                  <a:spcBef>
                    <a:spcPts val="0"/>
                  </a:spcBef>
                  <a:spcAft>
                    <a:spcPts val="0"/>
                  </a:spcAft>
                </a:pPr>
                <a:r>
                  <a:rPr lang="en-US" sz="1400" b="1">
                    <a:solidFill>
                      <a:srgbClr val="97C8F7"/>
                    </a:solidFill>
                    <a:cs typeface="Arial" panose="020B0604020202020204" pitchFamily="34" charset="0"/>
                  </a:rPr>
                  <a:t>Specialized </a:t>
                </a:r>
                <a:br>
                  <a:rPr lang="en-US" sz="1400" b="1">
                    <a:solidFill>
                      <a:srgbClr val="97C8F7"/>
                    </a:solidFill>
                    <a:cs typeface="Arial" panose="020B0604020202020204" pitchFamily="34" charset="0"/>
                  </a:rPr>
                </a:br>
                <a:r>
                  <a:rPr lang="en-US" sz="1400" b="1">
                    <a:solidFill>
                      <a:srgbClr val="97C8F7"/>
                    </a:solidFill>
                    <a:cs typeface="Arial" panose="020B0604020202020204" pitchFamily="34" charset="0"/>
                  </a:rPr>
                  <a:t>Healthcare Partner </a:t>
                </a:r>
                <a:br>
                  <a:rPr lang="en-US" sz="1400" b="1">
                    <a:solidFill>
                      <a:srgbClr val="97C8F7"/>
                    </a:solidFill>
                    <a:cs typeface="Arial" panose="020B0604020202020204" pitchFamily="34" charset="0"/>
                  </a:rPr>
                </a:br>
                <a:r>
                  <a:rPr lang="en-US" sz="1400" b="1">
                    <a:solidFill>
                      <a:srgbClr val="97C8F7"/>
                    </a:solidFill>
                    <a:cs typeface="Arial" panose="020B0604020202020204" pitchFamily="34" charset="0"/>
                  </a:rPr>
                  <a:t>Program</a:t>
                </a:r>
              </a:p>
            </p:txBody>
          </p:sp>
          <p:sp>
            <p:nvSpPr>
              <p:cNvPr id="161" name="TextBox 160">
                <a:extLst>
                  <a:ext uri="{FF2B5EF4-FFF2-40B4-BE49-F238E27FC236}">
                    <a16:creationId xmlns:a16="http://schemas.microsoft.com/office/drawing/2014/main" id="{839AD3FA-7A62-B4ED-CD1A-3A97F4246D90}"/>
                  </a:ext>
                </a:extLst>
              </p:cNvPr>
              <p:cNvSpPr txBox="1"/>
              <p:nvPr/>
            </p:nvSpPr>
            <p:spPr>
              <a:xfrm>
                <a:off x="7749067" y="1139812"/>
                <a:ext cx="1550424" cy="327782"/>
              </a:xfrm>
              <a:prstGeom prst="rect">
                <a:avLst/>
              </a:prstGeom>
              <a:noFill/>
            </p:spPr>
            <p:txBody>
              <a:bodyPr wrap="none" rtlCol="0">
                <a:spAutoFit/>
              </a:bodyPr>
              <a:lstStyle/>
              <a:p>
                <a:pPr lvl="0">
                  <a:lnSpc>
                    <a:spcPct val="85000"/>
                  </a:lnSpc>
                  <a:defRPr/>
                </a:pPr>
                <a:r>
                  <a:rPr lang="en-US" sz="900"/>
                  <a:t>channel partners and ISV </a:t>
                </a:r>
              </a:p>
              <a:p>
                <a:pPr lvl="0">
                  <a:lnSpc>
                    <a:spcPct val="85000"/>
                  </a:lnSpc>
                  <a:defRPr/>
                </a:pPr>
                <a:r>
                  <a:rPr lang="en-US" sz="900"/>
                  <a:t>in more than 190 countries</a:t>
                </a:r>
              </a:p>
            </p:txBody>
          </p:sp>
        </p:grpSp>
        <p:grpSp>
          <p:nvGrpSpPr>
            <p:cNvPr id="238" name="Group 237">
              <a:extLst>
                <a:ext uri="{FF2B5EF4-FFF2-40B4-BE49-F238E27FC236}">
                  <a16:creationId xmlns:a16="http://schemas.microsoft.com/office/drawing/2014/main" id="{421E4C4D-9635-3638-39FE-7316E48E305D}"/>
                </a:ext>
              </a:extLst>
            </p:cNvPr>
            <p:cNvGrpSpPr/>
            <p:nvPr/>
          </p:nvGrpSpPr>
          <p:grpSpPr>
            <a:xfrm>
              <a:off x="9670038" y="4927493"/>
              <a:ext cx="781340" cy="781339"/>
              <a:chOff x="671917" y="2555687"/>
              <a:chExt cx="1901155" cy="1901154"/>
            </a:xfrm>
          </p:grpSpPr>
          <p:sp>
            <p:nvSpPr>
              <p:cNvPr id="251" name="Oval 250">
                <a:extLst>
                  <a:ext uri="{FF2B5EF4-FFF2-40B4-BE49-F238E27FC236}">
                    <a16:creationId xmlns:a16="http://schemas.microsoft.com/office/drawing/2014/main" id="{BC5683CE-F8DC-F66F-B7F8-B8844C281122}"/>
                  </a:ext>
                </a:extLst>
              </p:cNvPr>
              <p:cNvSpPr/>
              <p:nvPr/>
            </p:nvSpPr>
            <p:spPr>
              <a:xfrm>
                <a:off x="833589" y="2711426"/>
                <a:ext cx="1594558" cy="1594558"/>
              </a:xfrm>
              <a:prstGeom prst="ellipse">
                <a:avLst/>
              </a:prstGeom>
              <a:solidFill>
                <a:schemeClr val="bg1"/>
              </a:solidFill>
              <a:ln w="25400">
                <a:solidFill>
                  <a:srgbClr val="98C7F6"/>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53" name="Group 252">
                <a:extLst>
                  <a:ext uri="{FF2B5EF4-FFF2-40B4-BE49-F238E27FC236}">
                    <a16:creationId xmlns:a16="http://schemas.microsoft.com/office/drawing/2014/main" id="{66301F73-4B2D-A595-D6EA-268304E1CAE9}"/>
                  </a:ext>
                </a:extLst>
              </p:cNvPr>
              <p:cNvGrpSpPr/>
              <p:nvPr/>
            </p:nvGrpSpPr>
            <p:grpSpPr>
              <a:xfrm>
                <a:off x="671917" y="2555687"/>
                <a:ext cx="1901155" cy="1901154"/>
                <a:chOff x="553460" y="2287762"/>
                <a:chExt cx="2131215" cy="2131215"/>
              </a:xfrm>
            </p:grpSpPr>
            <p:sp>
              <p:nvSpPr>
                <p:cNvPr id="254" name="Oval 253">
                  <a:extLst>
                    <a:ext uri="{FF2B5EF4-FFF2-40B4-BE49-F238E27FC236}">
                      <a16:creationId xmlns:a16="http://schemas.microsoft.com/office/drawing/2014/main" id="{090C9CE5-B951-0D19-AC95-1B7C8D0870C6}"/>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55" name="Oval 254">
                  <a:extLst>
                    <a:ext uri="{FF2B5EF4-FFF2-40B4-BE49-F238E27FC236}">
                      <a16:creationId xmlns:a16="http://schemas.microsoft.com/office/drawing/2014/main" id="{5FE6433C-1069-C7F5-78AD-467485DC6F96}"/>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sp>
        <p:nvSpPr>
          <p:cNvPr id="256" name="TextBox 255">
            <a:extLst>
              <a:ext uri="{FF2B5EF4-FFF2-40B4-BE49-F238E27FC236}">
                <a16:creationId xmlns:a16="http://schemas.microsoft.com/office/drawing/2014/main" id="{CC489591-777D-BDEC-754D-F1869B8D48EA}"/>
              </a:ext>
            </a:extLst>
          </p:cNvPr>
          <p:cNvSpPr txBox="1"/>
          <p:nvPr/>
        </p:nvSpPr>
        <p:spPr>
          <a:xfrm>
            <a:off x="7476229" y="1959617"/>
            <a:ext cx="2752677" cy="696932"/>
          </a:xfrm>
          <a:prstGeom prst="rect">
            <a:avLst/>
          </a:prstGeom>
          <a:noFill/>
        </p:spPr>
        <p:txBody>
          <a:bodyPr wrap="square">
            <a:spAutoFit/>
          </a:bodyPr>
          <a:lstStyle/>
          <a:p>
            <a:pPr>
              <a:spcBef>
                <a:spcPts val="0"/>
              </a:spcBef>
              <a:spcAft>
                <a:spcPts val="0"/>
              </a:spcAft>
            </a:pPr>
            <a:r>
              <a:rPr lang="en-US" sz="2399" b="1">
                <a:solidFill>
                  <a:srgbClr val="65ABF0"/>
                </a:solidFill>
                <a:cs typeface="Arial" panose="020B0604020202020204" pitchFamily="34" charset="0"/>
              </a:rPr>
              <a:t>1000s</a:t>
            </a:r>
          </a:p>
          <a:p>
            <a:pPr lvl="0">
              <a:lnSpc>
                <a:spcPct val="85000"/>
              </a:lnSpc>
              <a:defRPr/>
            </a:pPr>
            <a:r>
              <a:rPr lang="en-US" sz="900"/>
              <a:t>of industry use cases </a:t>
            </a:r>
            <a:br>
              <a:rPr lang="en-US" sz="900"/>
            </a:br>
            <a:r>
              <a:rPr lang="en-US" sz="900"/>
              <a:t>(across hospital departments)</a:t>
            </a:r>
          </a:p>
        </p:txBody>
      </p:sp>
      <p:sp>
        <p:nvSpPr>
          <p:cNvPr id="257" name="TextBox 256">
            <a:extLst>
              <a:ext uri="{FF2B5EF4-FFF2-40B4-BE49-F238E27FC236}">
                <a16:creationId xmlns:a16="http://schemas.microsoft.com/office/drawing/2014/main" id="{573E2CB3-8D87-B2EC-2A8D-9C3F9EE6E11F}"/>
              </a:ext>
            </a:extLst>
          </p:cNvPr>
          <p:cNvSpPr txBox="1"/>
          <p:nvPr/>
        </p:nvSpPr>
        <p:spPr>
          <a:xfrm>
            <a:off x="1537138" y="2959548"/>
            <a:ext cx="1476590" cy="702573"/>
          </a:xfrm>
          <a:prstGeom prst="rect">
            <a:avLst/>
          </a:prstGeom>
          <a:noFill/>
        </p:spPr>
        <p:txBody>
          <a:bodyPr wrap="square">
            <a:spAutoFit/>
          </a:bodyPr>
          <a:lstStyle/>
          <a:p>
            <a:pPr algn="r">
              <a:lnSpc>
                <a:spcPts val="1280"/>
              </a:lnSpc>
              <a:spcBef>
                <a:spcPts val="0"/>
              </a:spcBef>
              <a:spcAft>
                <a:spcPts val="0"/>
              </a:spcAft>
            </a:pPr>
            <a:r>
              <a:rPr lang="en-US" sz="1400" b="1">
                <a:solidFill>
                  <a:srgbClr val="0272E6"/>
                </a:solidFill>
                <a:cs typeface="Arial" panose="020B0604020202020204" pitchFamily="34" charset="0"/>
              </a:rPr>
              <a:t>50+ years </a:t>
            </a:r>
          </a:p>
          <a:p>
            <a:pPr algn="r">
              <a:lnSpc>
                <a:spcPts val="1280"/>
              </a:lnSpc>
            </a:pPr>
            <a:r>
              <a:rPr lang="en-US" sz="1400" b="1">
                <a:solidFill>
                  <a:srgbClr val="0272E6"/>
                </a:solidFill>
                <a:cs typeface="Arial" panose="020B0604020202020204" pitchFamily="34" charset="0"/>
              </a:rPr>
              <a:t>of experience</a:t>
            </a:r>
          </a:p>
          <a:p>
            <a:pPr algn="r"/>
            <a:r>
              <a:rPr lang="en-US" sz="900">
                <a:latin typeface="Helvetica" pitchFamily="2" charset="0"/>
              </a:rPr>
              <a:t>in enterprise-wide automation</a:t>
            </a:r>
          </a:p>
        </p:txBody>
      </p:sp>
      <p:sp>
        <p:nvSpPr>
          <p:cNvPr id="258" name="TextBox 257">
            <a:extLst>
              <a:ext uri="{FF2B5EF4-FFF2-40B4-BE49-F238E27FC236}">
                <a16:creationId xmlns:a16="http://schemas.microsoft.com/office/drawing/2014/main" id="{7DE7D70D-FAB9-7582-23C8-056F93111B25}"/>
              </a:ext>
            </a:extLst>
          </p:cNvPr>
          <p:cNvSpPr txBox="1"/>
          <p:nvPr/>
        </p:nvSpPr>
        <p:spPr>
          <a:xfrm>
            <a:off x="469486" y="3623881"/>
            <a:ext cx="1763898" cy="446160"/>
          </a:xfrm>
          <a:prstGeom prst="rect">
            <a:avLst/>
          </a:prstGeom>
          <a:noFill/>
        </p:spPr>
        <p:txBody>
          <a:bodyPr wrap="square">
            <a:spAutoFit/>
          </a:bodyPr>
          <a:lstStyle/>
          <a:p>
            <a:pPr algn="r"/>
            <a:r>
              <a:rPr lang="en-US" sz="1400" b="1">
                <a:solidFill>
                  <a:srgbClr val="0184FF"/>
                </a:solidFill>
              </a:rPr>
              <a:t>Global</a:t>
            </a:r>
            <a:endParaRPr lang="en-US" sz="1200" b="1">
              <a:solidFill>
                <a:srgbClr val="0184FF"/>
              </a:solidFill>
              <a:cs typeface="Arial" panose="020B0604020202020204" pitchFamily="34" charset="0"/>
            </a:endParaRPr>
          </a:p>
          <a:p>
            <a:pPr algn="r">
              <a:spcBef>
                <a:spcPts val="0"/>
              </a:spcBef>
              <a:spcAft>
                <a:spcPts val="0"/>
              </a:spcAft>
            </a:pPr>
            <a:r>
              <a:rPr lang="en-US" sz="900">
                <a:cs typeface="Arial" panose="020B0604020202020204" pitchFamily="34" charset="0"/>
              </a:rPr>
              <a:t>Market leader</a:t>
            </a:r>
            <a:endParaRPr lang="en-US" sz="900">
              <a:latin typeface="Helvetica" pitchFamily="2" charset="0"/>
            </a:endParaRPr>
          </a:p>
        </p:txBody>
      </p:sp>
      <p:sp>
        <p:nvSpPr>
          <p:cNvPr id="259" name="TextBox 258">
            <a:extLst>
              <a:ext uri="{FF2B5EF4-FFF2-40B4-BE49-F238E27FC236}">
                <a16:creationId xmlns:a16="http://schemas.microsoft.com/office/drawing/2014/main" id="{2694444A-33B8-A764-91D0-64706F579AF6}"/>
              </a:ext>
            </a:extLst>
          </p:cNvPr>
          <p:cNvSpPr txBox="1"/>
          <p:nvPr/>
        </p:nvSpPr>
        <p:spPr>
          <a:xfrm>
            <a:off x="9326355" y="3385162"/>
            <a:ext cx="2496337" cy="436993"/>
          </a:xfrm>
          <a:prstGeom prst="rect">
            <a:avLst/>
          </a:prstGeom>
          <a:noFill/>
        </p:spPr>
        <p:txBody>
          <a:bodyPr wrap="square">
            <a:spAutoFit/>
          </a:bodyPr>
          <a:lstStyle/>
          <a:p>
            <a:pPr>
              <a:lnSpc>
                <a:spcPts val="1380"/>
              </a:lnSpc>
              <a:spcBef>
                <a:spcPts val="0"/>
              </a:spcBef>
              <a:spcAft>
                <a:spcPts val="0"/>
              </a:spcAft>
            </a:pPr>
            <a:r>
              <a:rPr lang="en-US" sz="1400" b="1">
                <a:solidFill>
                  <a:srgbClr val="97C8F7"/>
                </a:solidFill>
              </a:rPr>
              <a:t>Location</a:t>
            </a:r>
            <a:r>
              <a:rPr lang="en-US" sz="1400" b="1">
                <a:solidFill>
                  <a:srgbClr val="65ABF0"/>
                </a:solidFill>
              </a:rPr>
              <a:t> </a:t>
            </a:r>
            <a:br>
              <a:rPr lang="en-US" sz="1400" b="1">
                <a:solidFill>
                  <a:srgbClr val="65ABF0"/>
                </a:solidFill>
              </a:rPr>
            </a:br>
            <a:r>
              <a:rPr lang="en-US" sz="900"/>
              <a:t>and tracking solutions</a:t>
            </a:r>
            <a:endParaRPr lang="en-US" sz="900">
              <a:latin typeface="Helvetica" pitchFamily="2" charset="0"/>
            </a:endParaRPr>
          </a:p>
        </p:txBody>
      </p:sp>
      <p:grpSp>
        <p:nvGrpSpPr>
          <p:cNvPr id="260" name="Group 259">
            <a:extLst>
              <a:ext uri="{FF2B5EF4-FFF2-40B4-BE49-F238E27FC236}">
                <a16:creationId xmlns:a16="http://schemas.microsoft.com/office/drawing/2014/main" id="{1E70E164-EDFB-44C2-519D-3A74443D1F6E}"/>
              </a:ext>
            </a:extLst>
          </p:cNvPr>
          <p:cNvGrpSpPr/>
          <p:nvPr/>
        </p:nvGrpSpPr>
        <p:grpSpPr>
          <a:xfrm>
            <a:off x="8504346" y="3216912"/>
            <a:ext cx="781137" cy="781136"/>
            <a:chOff x="671917" y="2555687"/>
            <a:chExt cx="1901155" cy="1901154"/>
          </a:xfrm>
        </p:grpSpPr>
        <p:sp>
          <p:nvSpPr>
            <p:cNvPr id="261" name="Oval 260">
              <a:extLst>
                <a:ext uri="{FF2B5EF4-FFF2-40B4-BE49-F238E27FC236}">
                  <a16:creationId xmlns:a16="http://schemas.microsoft.com/office/drawing/2014/main" id="{357A5DB9-4430-1F47-3924-2A905500C3C3}"/>
                </a:ext>
              </a:extLst>
            </p:cNvPr>
            <p:cNvSpPr/>
            <p:nvPr/>
          </p:nvSpPr>
          <p:spPr>
            <a:xfrm>
              <a:off x="833589" y="2711426"/>
              <a:ext cx="1594558" cy="1594558"/>
            </a:xfrm>
            <a:prstGeom prst="ellipse">
              <a:avLst/>
            </a:prstGeom>
            <a:solidFill>
              <a:schemeClr val="bg1"/>
            </a:solidFill>
            <a:ln w="25400">
              <a:solidFill>
                <a:srgbClr val="98C7F6"/>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62" name="Group 261">
              <a:extLst>
                <a:ext uri="{FF2B5EF4-FFF2-40B4-BE49-F238E27FC236}">
                  <a16:creationId xmlns:a16="http://schemas.microsoft.com/office/drawing/2014/main" id="{E726AB08-07C9-02FF-20F6-AC1E95C254B8}"/>
                </a:ext>
              </a:extLst>
            </p:cNvPr>
            <p:cNvGrpSpPr/>
            <p:nvPr/>
          </p:nvGrpSpPr>
          <p:grpSpPr>
            <a:xfrm>
              <a:off x="671917" y="2555687"/>
              <a:ext cx="1901155" cy="1901154"/>
              <a:chOff x="553460" y="2287762"/>
              <a:chExt cx="2131215" cy="2131215"/>
            </a:xfrm>
          </p:grpSpPr>
          <p:sp>
            <p:nvSpPr>
              <p:cNvPr id="263" name="Oval 262">
                <a:extLst>
                  <a:ext uri="{FF2B5EF4-FFF2-40B4-BE49-F238E27FC236}">
                    <a16:creationId xmlns:a16="http://schemas.microsoft.com/office/drawing/2014/main" id="{2EE08760-3277-B7F7-808C-F47D957EA05D}"/>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64" name="Oval 263">
                <a:extLst>
                  <a:ext uri="{FF2B5EF4-FFF2-40B4-BE49-F238E27FC236}">
                    <a16:creationId xmlns:a16="http://schemas.microsoft.com/office/drawing/2014/main" id="{3EE99B30-A917-EEC2-6A73-5038CABF5D4F}"/>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grpSp>
        <p:nvGrpSpPr>
          <p:cNvPr id="265" name="Group 264">
            <a:extLst>
              <a:ext uri="{FF2B5EF4-FFF2-40B4-BE49-F238E27FC236}">
                <a16:creationId xmlns:a16="http://schemas.microsoft.com/office/drawing/2014/main" id="{7E046A7B-B2AF-AC2B-9569-F6F3F7DF7F2D}"/>
              </a:ext>
            </a:extLst>
          </p:cNvPr>
          <p:cNvGrpSpPr/>
          <p:nvPr/>
        </p:nvGrpSpPr>
        <p:grpSpPr>
          <a:xfrm>
            <a:off x="6754097" y="2305297"/>
            <a:ext cx="781137" cy="781136"/>
            <a:chOff x="671917" y="2555687"/>
            <a:chExt cx="1901155" cy="1901154"/>
          </a:xfrm>
        </p:grpSpPr>
        <p:sp>
          <p:nvSpPr>
            <p:cNvPr id="266" name="Oval 265">
              <a:extLst>
                <a:ext uri="{FF2B5EF4-FFF2-40B4-BE49-F238E27FC236}">
                  <a16:creationId xmlns:a16="http://schemas.microsoft.com/office/drawing/2014/main" id="{32B6A833-3E88-B95E-EAFF-3046D70EC0B9}"/>
                </a:ext>
              </a:extLst>
            </p:cNvPr>
            <p:cNvSpPr/>
            <p:nvPr/>
          </p:nvSpPr>
          <p:spPr>
            <a:xfrm>
              <a:off x="833588" y="2711426"/>
              <a:ext cx="1594557" cy="1594559"/>
            </a:xfrm>
            <a:prstGeom prst="ellipse">
              <a:avLst/>
            </a:prstGeom>
            <a:solidFill>
              <a:schemeClr val="bg1"/>
            </a:solidFill>
            <a:ln w="25400">
              <a:solidFill>
                <a:srgbClr val="58A3F1"/>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67" name="Group 266">
              <a:extLst>
                <a:ext uri="{FF2B5EF4-FFF2-40B4-BE49-F238E27FC236}">
                  <a16:creationId xmlns:a16="http://schemas.microsoft.com/office/drawing/2014/main" id="{7A9329B4-98FB-A6A5-A176-CD77CED93CD2}"/>
                </a:ext>
              </a:extLst>
            </p:cNvPr>
            <p:cNvGrpSpPr/>
            <p:nvPr/>
          </p:nvGrpSpPr>
          <p:grpSpPr>
            <a:xfrm>
              <a:off x="671917" y="2555687"/>
              <a:ext cx="1901155" cy="1901154"/>
              <a:chOff x="553460" y="2287762"/>
              <a:chExt cx="2131215" cy="2131215"/>
            </a:xfrm>
          </p:grpSpPr>
          <p:sp>
            <p:nvSpPr>
              <p:cNvPr id="268" name="Oval 267">
                <a:extLst>
                  <a:ext uri="{FF2B5EF4-FFF2-40B4-BE49-F238E27FC236}">
                    <a16:creationId xmlns:a16="http://schemas.microsoft.com/office/drawing/2014/main" id="{E2D3D5B1-B4EC-8DEE-20EC-284674A3BE89}"/>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69" name="Oval 268">
                <a:extLst>
                  <a:ext uri="{FF2B5EF4-FFF2-40B4-BE49-F238E27FC236}">
                    <a16:creationId xmlns:a16="http://schemas.microsoft.com/office/drawing/2014/main" id="{13598A72-D695-931B-1605-C548AAE9842B}"/>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sp>
        <p:nvSpPr>
          <p:cNvPr id="271" name="Oval 270">
            <a:extLst>
              <a:ext uri="{FF2B5EF4-FFF2-40B4-BE49-F238E27FC236}">
                <a16:creationId xmlns:a16="http://schemas.microsoft.com/office/drawing/2014/main" id="{84AAC073-AECC-554F-CF1A-EF7F521F2010}"/>
              </a:ext>
            </a:extLst>
          </p:cNvPr>
          <p:cNvSpPr/>
          <p:nvPr/>
        </p:nvSpPr>
        <p:spPr>
          <a:xfrm>
            <a:off x="2421327" y="3738823"/>
            <a:ext cx="655163" cy="655163"/>
          </a:xfrm>
          <a:prstGeom prst="ellipse">
            <a:avLst/>
          </a:prstGeom>
          <a:solidFill>
            <a:schemeClr val="bg1"/>
          </a:solidFill>
          <a:ln w="25400">
            <a:solidFill>
              <a:srgbClr val="0184FF"/>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72" name="Group 271">
            <a:extLst>
              <a:ext uri="{FF2B5EF4-FFF2-40B4-BE49-F238E27FC236}">
                <a16:creationId xmlns:a16="http://schemas.microsoft.com/office/drawing/2014/main" id="{8A146A01-CD9C-CBF3-2118-AA3BCE1EE792}"/>
              </a:ext>
            </a:extLst>
          </p:cNvPr>
          <p:cNvGrpSpPr/>
          <p:nvPr/>
        </p:nvGrpSpPr>
        <p:grpSpPr>
          <a:xfrm>
            <a:off x="2354900" y="3674834"/>
            <a:ext cx="781137" cy="781136"/>
            <a:chOff x="553460" y="2287762"/>
            <a:chExt cx="2131215" cy="2131215"/>
          </a:xfrm>
        </p:grpSpPr>
        <p:sp>
          <p:nvSpPr>
            <p:cNvPr id="273" name="Oval 272">
              <a:extLst>
                <a:ext uri="{FF2B5EF4-FFF2-40B4-BE49-F238E27FC236}">
                  <a16:creationId xmlns:a16="http://schemas.microsoft.com/office/drawing/2014/main" id="{07DBE02B-8234-3391-6AAB-966F7169CC9A}"/>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74" name="Oval 273">
              <a:extLst>
                <a:ext uri="{FF2B5EF4-FFF2-40B4-BE49-F238E27FC236}">
                  <a16:creationId xmlns:a16="http://schemas.microsoft.com/office/drawing/2014/main" id="{09888429-1F53-E3B7-C69A-5AE8539ADDBE}"/>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nvGrpSpPr>
          <p:cNvPr id="275" name="Group 274">
            <a:extLst>
              <a:ext uri="{FF2B5EF4-FFF2-40B4-BE49-F238E27FC236}">
                <a16:creationId xmlns:a16="http://schemas.microsoft.com/office/drawing/2014/main" id="{676D6A0F-697D-2492-ACE7-F082AF6A2B24}"/>
              </a:ext>
            </a:extLst>
          </p:cNvPr>
          <p:cNvGrpSpPr/>
          <p:nvPr/>
        </p:nvGrpSpPr>
        <p:grpSpPr>
          <a:xfrm>
            <a:off x="3067995" y="3006193"/>
            <a:ext cx="781137" cy="781136"/>
            <a:chOff x="671917" y="2555687"/>
            <a:chExt cx="1901155" cy="1901154"/>
          </a:xfrm>
        </p:grpSpPr>
        <p:sp>
          <p:nvSpPr>
            <p:cNvPr id="276" name="Oval 275">
              <a:extLst>
                <a:ext uri="{FF2B5EF4-FFF2-40B4-BE49-F238E27FC236}">
                  <a16:creationId xmlns:a16="http://schemas.microsoft.com/office/drawing/2014/main" id="{8A275C61-7DBC-758A-AB96-02341450E2AD}"/>
                </a:ext>
              </a:extLst>
            </p:cNvPr>
            <p:cNvSpPr/>
            <p:nvPr/>
          </p:nvSpPr>
          <p:spPr>
            <a:xfrm>
              <a:off x="833589" y="2711426"/>
              <a:ext cx="1594558" cy="1594558"/>
            </a:xfrm>
            <a:prstGeom prst="ellipse">
              <a:avLst/>
            </a:prstGeom>
            <a:solidFill>
              <a:schemeClr val="bg1"/>
            </a:solidFill>
            <a:ln w="25400">
              <a:solidFill>
                <a:srgbClr val="0184FF"/>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277" name="Group 276">
              <a:extLst>
                <a:ext uri="{FF2B5EF4-FFF2-40B4-BE49-F238E27FC236}">
                  <a16:creationId xmlns:a16="http://schemas.microsoft.com/office/drawing/2014/main" id="{0A19ED6A-4293-BB6F-1206-900446F56B6B}"/>
                </a:ext>
              </a:extLst>
            </p:cNvPr>
            <p:cNvGrpSpPr/>
            <p:nvPr/>
          </p:nvGrpSpPr>
          <p:grpSpPr>
            <a:xfrm>
              <a:off x="671917" y="2555687"/>
              <a:ext cx="1901155" cy="1901154"/>
              <a:chOff x="553460" y="2287762"/>
              <a:chExt cx="2131215" cy="2131215"/>
            </a:xfrm>
          </p:grpSpPr>
          <p:sp>
            <p:nvSpPr>
              <p:cNvPr id="278" name="Oval 277">
                <a:extLst>
                  <a:ext uri="{FF2B5EF4-FFF2-40B4-BE49-F238E27FC236}">
                    <a16:creationId xmlns:a16="http://schemas.microsoft.com/office/drawing/2014/main" id="{5F9ABFA1-D59F-9FA0-6B7D-F366A90913A3}"/>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279" name="Oval 278">
                <a:extLst>
                  <a:ext uri="{FF2B5EF4-FFF2-40B4-BE49-F238E27FC236}">
                    <a16:creationId xmlns:a16="http://schemas.microsoft.com/office/drawing/2014/main" id="{CA8125E1-2B54-0803-2B98-27D449A9221B}"/>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sp>
        <p:nvSpPr>
          <p:cNvPr id="280" name="Rectangle 279">
            <a:extLst>
              <a:ext uri="{FF2B5EF4-FFF2-40B4-BE49-F238E27FC236}">
                <a16:creationId xmlns:a16="http://schemas.microsoft.com/office/drawing/2014/main" id="{65A813FF-EB6A-1043-D41B-3A9DC440EBFC}"/>
              </a:ext>
            </a:extLst>
          </p:cNvPr>
          <p:cNvSpPr/>
          <p:nvPr/>
        </p:nvSpPr>
        <p:spPr>
          <a:xfrm>
            <a:off x="3123800" y="3100232"/>
            <a:ext cx="715074" cy="584623"/>
          </a:xfrm>
          <a:prstGeom prst="rect">
            <a:avLst/>
          </a:prstGeom>
        </p:spPr>
        <p:txBody>
          <a:bodyPr wrap="none">
            <a:spAutoFit/>
          </a:bodyPr>
          <a:lstStyle/>
          <a:p>
            <a:pPr lvl="0">
              <a:defRPr/>
            </a:pPr>
            <a:r>
              <a:rPr lang="en-US" sz="3199" b="1" spc="-150">
                <a:solidFill>
                  <a:srgbClr val="0173E6"/>
                </a:solidFill>
                <a:latin typeface="+mj-lt"/>
              </a:rPr>
              <a:t>50</a:t>
            </a:r>
            <a:r>
              <a:rPr lang="en-US" sz="2799" b="1" spc="-300" baseline="30000">
                <a:solidFill>
                  <a:srgbClr val="0173E6"/>
                </a:solidFill>
                <a:latin typeface="+mj-lt"/>
              </a:rPr>
              <a:t>+</a:t>
            </a:r>
            <a:endParaRPr lang="en-US" sz="2799" b="1" spc="-300">
              <a:solidFill>
                <a:srgbClr val="0173E6"/>
              </a:solidFill>
              <a:latin typeface="+mj-lt"/>
            </a:endParaRPr>
          </a:p>
        </p:txBody>
      </p:sp>
      <p:pic>
        <p:nvPicPr>
          <p:cNvPr id="281" name="Graphic 280">
            <a:extLst>
              <a:ext uri="{FF2B5EF4-FFF2-40B4-BE49-F238E27FC236}">
                <a16:creationId xmlns:a16="http://schemas.microsoft.com/office/drawing/2014/main" id="{8103E45A-E1E6-8BEC-2584-BD0874967FF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48045" y="2453860"/>
            <a:ext cx="380901" cy="380901"/>
          </a:xfrm>
          <a:prstGeom prst="rect">
            <a:avLst/>
          </a:prstGeom>
        </p:spPr>
      </p:pic>
      <p:pic>
        <p:nvPicPr>
          <p:cNvPr id="282" name="Graphic 281">
            <a:extLst>
              <a:ext uri="{FF2B5EF4-FFF2-40B4-BE49-F238E27FC236}">
                <a16:creationId xmlns:a16="http://schemas.microsoft.com/office/drawing/2014/main" id="{59D76F19-0270-F6D6-5CA6-641ABE8765F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75446" y="2366879"/>
            <a:ext cx="265917" cy="405873"/>
          </a:xfrm>
          <a:prstGeom prst="rect">
            <a:avLst/>
          </a:prstGeom>
        </p:spPr>
      </p:pic>
      <p:pic>
        <p:nvPicPr>
          <p:cNvPr id="283" name="Graphic 282">
            <a:extLst>
              <a:ext uri="{FF2B5EF4-FFF2-40B4-BE49-F238E27FC236}">
                <a16:creationId xmlns:a16="http://schemas.microsoft.com/office/drawing/2014/main" id="{DDCA04B2-FBED-D8A0-AACB-D09769BD7F2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93929" y="2482145"/>
            <a:ext cx="304721" cy="380901"/>
          </a:xfrm>
          <a:prstGeom prst="rect">
            <a:avLst/>
          </a:prstGeom>
        </p:spPr>
      </p:pic>
      <p:pic>
        <p:nvPicPr>
          <p:cNvPr id="284" name="Graphic 283">
            <a:extLst>
              <a:ext uri="{FF2B5EF4-FFF2-40B4-BE49-F238E27FC236}">
                <a16:creationId xmlns:a16="http://schemas.microsoft.com/office/drawing/2014/main" id="{50C6DD4B-1BC6-F64B-20CA-AC11D597C73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22510" y="2766239"/>
            <a:ext cx="355507" cy="393597"/>
          </a:xfrm>
          <a:prstGeom prst="rect">
            <a:avLst/>
          </a:prstGeom>
        </p:spPr>
      </p:pic>
      <p:pic>
        <p:nvPicPr>
          <p:cNvPr id="285" name="Graphic 284">
            <a:extLst>
              <a:ext uri="{FF2B5EF4-FFF2-40B4-BE49-F238E27FC236}">
                <a16:creationId xmlns:a16="http://schemas.microsoft.com/office/drawing/2014/main" id="{ADCEE582-9778-B799-3A8E-B5DF7BFF225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33009" y="2941231"/>
            <a:ext cx="482474" cy="228540"/>
          </a:xfrm>
          <a:prstGeom prst="rect">
            <a:avLst/>
          </a:prstGeom>
        </p:spPr>
      </p:pic>
      <p:pic>
        <p:nvPicPr>
          <p:cNvPr id="286" name="Graphic 285">
            <a:extLst>
              <a:ext uri="{FF2B5EF4-FFF2-40B4-BE49-F238E27FC236}">
                <a16:creationId xmlns:a16="http://schemas.microsoft.com/office/drawing/2014/main" id="{B8D5A0CD-36F1-736F-80B5-B9DD5DFE6B4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075255" y="5980065"/>
            <a:ext cx="469778" cy="482474"/>
          </a:xfrm>
          <a:prstGeom prst="rect">
            <a:avLst/>
          </a:prstGeom>
        </p:spPr>
      </p:pic>
      <p:pic>
        <p:nvPicPr>
          <p:cNvPr id="287" name="Graphic 286">
            <a:extLst>
              <a:ext uri="{FF2B5EF4-FFF2-40B4-BE49-F238E27FC236}">
                <a16:creationId xmlns:a16="http://schemas.microsoft.com/office/drawing/2014/main" id="{E2CF9E08-E947-3542-EEB3-B4AB2C145A9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712859" y="5808841"/>
            <a:ext cx="416138" cy="277425"/>
          </a:xfrm>
          <a:prstGeom prst="rect">
            <a:avLst/>
          </a:prstGeom>
        </p:spPr>
      </p:pic>
      <p:pic>
        <p:nvPicPr>
          <p:cNvPr id="288" name="Graphic 287">
            <a:extLst>
              <a:ext uri="{FF2B5EF4-FFF2-40B4-BE49-F238E27FC236}">
                <a16:creationId xmlns:a16="http://schemas.microsoft.com/office/drawing/2014/main" id="{D7C87385-4C0B-6355-3FC7-CD7C33B47115}"/>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782060" y="3420407"/>
            <a:ext cx="228540" cy="368204"/>
          </a:xfrm>
          <a:prstGeom prst="rect">
            <a:avLst/>
          </a:prstGeom>
        </p:spPr>
      </p:pic>
      <p:pic>
        <p:nvPicPr>
          <p:cNvPr id="289" name="Graphic 288">
            <a:extLst>
              <a:ext uri="{FF2B5EF4-FFF2-40B4-BE49-F238E27FC236}">
                <a16:creationId xmlns:a16="http://schemas.microsoft.com/office/drawing/2014/main" id="{0414095D-473D-C900-3176-63C9F6777773}"/>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047646" y="4710389"/>
            <a:ext cx="433428" cy="433428"/>
          </a:xfrm>
          <a:prstGeom prst="rect">
            <a:avLst/>
          </a:prstGeom>
        </p:spPr>
      </p:pic>
      <p:grpSp>
        <p:nvGrpSpPr>
          <p:cNvPr id="325" name="Group 324">
            <a:extLst>
              <a:ext uri="{FF2B5EF4-FFF2-40B4-BE49-F238E27FC236}">
                <a16:creationId xmlns:a16="http://schemas.microsoft.com/office/drawing/2014/main" id="{E25F9054-1D31-34D9-3951-FD4D9CE6545E}"/>
              </a:ext>
            </a:extLst>
          </p:cNvPr>
          <p:cNvGrpSpPr/>
          <p:nvPr/>
        </p:nvGrpSpPr>
        <p:grpSpPr>
          <a:xfrm>
            <a:off x="1084105" y="4070330"/>
            <a:ext cx="1037024" cy="267034"/>
            <a:chOff x="1084388" y="4070497"/>
            <a:chExt cx="1037294" cy="267104"/>
          </a:xfrm>
        </p:grpSpPr>
        <p:pic>
          <p:nvPicPr>
            <p:cNvPr id="321" name="Graphic 320">
              <a:extLst>
                <a:ext uri="{FF2B5EF4-FFF2-40B4-BE49-F238E27FC236}">
                  <a16:creationId xmlns:a16="http://schemas.microsoft.com/office/drawing/2014/main" id="{EC9D7EA4-D12D-AE41-F3DC-B6F6F1E51576}"/>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96952" y="4093472"/>
              <a:ext cx="217023" cy="242064"/>
            </a:xfrm>
            <a:prstGeom prst="rect">
              <a:avLst/>
            </a:prstGeom>
          </p:spPr>
        </p:pic>
        <p:pic>
          <p:nvPicPr>
            <p:cNvPr id="322" name="Graphic 321">
              <a:extLst>
                <a:ext uri="{FF2B5EF4-FFF2-40B4-BE49-F238E27FC236}">
                  <a16:creationId xmlns:a16="http://schemas.microsoft.com/office/drawing/2014/main" id="{2E615D1F-2C97-580B-50F6-845FB0F1095E}"/>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837883" y="4070497"/>
              <a:ext cx="283799" cy="267104"/>
            </a:xfrm>
            <a:prstGeom prst="rect">
              <a:avLst/>
            </a:prstGeom>
          </p:spPr>
        </p:pic>
        <p:pic>
          <p:nvPicPr>
            <p:cNvPr id="323" name="Graphic 322">
              <a:extLst>
                <a:ext uri="{FF2B5EF4-FFF2-40B4-BE49-F238E27FC236}">
                  <a16:creationId xmlns:a16="http://schemas.microsoft.com/office/drawing/2014/main" id="{44DE0370-58CE-2D53-F4F1-DC931C5E8F40}"/>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84388" y="4097311"/>
              <a:ext cx="125205" cy="233717"/>
            </a:xfrm>
            <a:prstGeom prst="rect">
              <a:avLst/>
            </a:prstGeom>
          </p:spPr>
        </p:pic>
        <p:pic>
          <p:nvPicPr>
            <p:cNvPr id="324" name="Graphic 323">
              <a:extLst>
                <a:ext uri="{FF2B5EF4-FFF2-40B4-BE49-F238E27FC236}">
                  <a16:creationId xmlns:a16="http://schemas.microsoft.com/office/drawing/2014/main" id="{49E04C86-2AB6-0CBF-6D5F-9B40965A4761}"/>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569025" y="4072958"/>
              <a:ext cx="208676" cy="258758"/>
            </a:xfrm>
            <a:prstGeom prst="rect">
              <a:avLst/>
            </a:prstGeom>
          </p:spPr>
        </p:pic>
      </p:grpSp>
      <p:grpSp>
        <p:nvGrpSpPr>
          <p:cNvPr id="326" name="Group 325">
            <a:extLst>
              <a:ext uri="{FF2B5EF4-FFF2-40B4-BE49-F238E27FC236}">
                <a16:creationId xmlns:a16="http://schemas.microsoft.com/office/drawing/2014/main" id="{CED279AA-90D1-B12E-169C-7E36C2AC0DF1}"/>
              </a:ext>
            </a:extLst>
          </p:cNvPr>
          <p:cNvGrpSpPr/>
          <p:nvPr/>
        </p:nvGrpSpPr>
        <p:grpSpPr>
          <a:xfrm>
            <a:off x="10466683" y="4949522"/>
            <a:ext cx="1544730" cy="673013"/>
            <a:chOff x="7749731" y="675841"/>
            <a:chExt cx="1545132" cy="673188"/>
          </a:xfrm>
        </p:grpSpPr>
        <p:sp>
          <p:nvSpPr>
            <p:cNvPr id="327" name="Rectangle 326">
              <a:extLst>
                <a:ext uri="{FF2B5EF4-FFF2-40B4-BE49-F238E27FC236}">
                  <a16:creationId xmlns:a16="http://schemas.microsoft.com/office/drawing/2014/main" id="{22442284-4386-A738-4326-2DC8D2963A91}"/>
                </a:ext>
              </a:extLst>
            </p:cNvPr>
            <p:cNvSpPr/>
            <p:nvPr/>
          </p:nvSpPr>
          <p:spPr>
            <a:xfrm>
              <a:off x="7749731" y="675841"/>
              <a:ext cx="1172116" cy="461665"/>
            </a:xfrm>
            <a:prstGeom prst="rect">
              <a:avLst/>
            </a:prstGeom>
          </p:spPr>
          <p:txBody>
            <a:bodyPr wrap="none">
              <a:spAutoFit/>
            </a:bodyPr>
            <a:lstStyle/>
            <a:p>
              <a:pPr lvl="0">
                <a:defRPr/>
              </a:pPr>
              <a:r>
                <a:rPr lang="en-US" sz="2399" b="1" spc="-150">
                  <a:solidFill>
                    <a:srgbClr val="9AC7F6"/>
                  </a:solidFill>
                  <a:latin typeface="+mj-lt"/>
                </a:rPr>
                <a:t>10,000</a:t>
              </a:r>
              <a:r>
                <a:rPr lang="en-US" sz="2399" b="1" spc="-150">
                  <a:solidFill>
                    <a:srgbClr val="98C7F6"/>
                  </a:solidFill>
                  <a:latin typeface="+mj-lt"/>
                </a:rPr>
                <a:t>+</a:t>
              </a:r>
            </a:p>
          </p:txBody>
        </p:sp>
        <p:sp>
          <p:nvSpPr>
            <p:cNvPr id="328" name="TextBox 327">
              <a:extLst>
                <a:ext uri="{FF2B5EF4-FFF2-40B4-BE49-F238E27FC236}">
                  <a16:creationId xmlns:a16="http://schemas.microsoft.com/office/drawing/2014/main" id="{592FF590-9EF3-9F8E-0E00-555DA3A0311D}"/>
                </a:ext>
              </a:extLst>
            </p:cNvPr>
            <p:cNvSpPr txBox="1"/>
            <p:nvPr/>
          </p:nvSpPr>
          <p:spPr>
            <a:xfrm>
              <a:off x="7776499" y="1021247"/>
              <a:ext cx="1518364" cy="327782"/>
            </a:xfrm>
            <a:prstGeom prst="rect">
              <a:avLst/>
            </a:prstGeom>
            <a:noFill/>
          </p:spPr>
          <p:txBody>
            <a:bodyPr wrap="none" rtlCol="0">
              <a:spAutoFit/>
            </a:bodyPr>
            <a:lstStyle/>
            <a:p>
              <a:pPr lvl="0">
                <a:lnSpc>
                  <a:spcPct val="85000"/>
                </a:lnSpc>
                <a:defRPr/>
              </a:pPr>
              <a:r>
                <a:rPr lang="en-US" sz="900"/>
                <a:t>channel partners and ISV </a:t>
              </a:r>
            </a:p>
            <a:p>
              <a:pPr lvl="0">
                <a:lnSpc>
                  <a:spcPct val="85000"/>
                </a:lnSpc>
                <a:defRPr/>
              </a:pPr>
              <a:r>
                <a:rPr lang="en-US" sz="900"/>
                <a:t>in over 100 countries</a:t>
              </a:r>
            </a:p>
          </p:txBody>
        </p:sp>
      </p:grpSp>
      <p:grpSp>
        <p:nvGrpSpPr>
          <p:cNvPr id="329" name="Group 328">
            <a:extLst>
              <a:ext uri="{FF2B5EF4-FFF2-40B4-BE49-F238E27FC236}">
                <a16:creationId xmlns:a16="http://schemas.microsoft.com/office/drawing/2014/main" id="{1175C6D6-F96D-EA12-6192-FBD2733315F5}"/>
              </a:ext>
            </a:extLst>
          </p:cNvPr>
          <p:cNvGrpSpPr/>
          <p:nvPr/>
        </p:nvGrpSpPr>
        <p:grpSpPr>
          <a:xfrm>
            <a:off x="9667519" y="4927103"/>
            <a:ext cx="781137" cy="781136"/>
            <a:chOff x="9212148" y="4042368"/>
            <a:chExt cx="781340" cy="781339"/>
          </a:xfrm>
        </p:grpSpPr>
        <p:grpSp>
          <p:nvGrpSpPr>
            <p:cNvPr id="330" name="Group 329">
              <a:extLst>
                <a:ext uri="{FF2B5EF4-FFF2-40B4-BE49-F238E27FC236}">
                  <a16:creationId xmlns:a16="http://schemas.microsoft.com/office/drawing/2014/main" id="{436BD87B-54C2-3935-773F-C0622BA40E7B}"/>
                </a:ext>
              </a:extLst>
            </p:cNvPr>
            <p:cNvGrpSpPr/>
            <p:nvPr/>
          </p:nvGrpSpPr>
          <p:grpSpPr>
            <a:xfrm>
              <a:off x="9212148" y="4042368"/>
              <a:ext cx="781340" cy="781339"/>
              <a:chOff x="671917" y="2555687"/>
              <a:chExt cx="1901155" cy="1901154"/>
            </a:xfrm>
          </p:grpSpPr>
          <p:sp>
            <p:nvSpPr>
              <p:cNvPr id="332" name="Oval 331">
                <a:extLst>
                  <a:ext uri="{FF2B5EF4-FFF2-40B4-BE49-F238E27FC236}">
                    <a16:creationId xmlns:a16="http://schemas.microsoft.com/office/drawing/2014/main" id="{BEF2446A-3B1D-4AD9-2998-B736CADD09C5}"/>
                  </a:ext>
                </a:extLst>
              </p:cNvPr>
              <p:cNvSpPr/>
              <p:nvPr/>
            </p:nvSpPr>
            <p:spPr>
              <a:xfrm>
                <a:off x="833589" y="2711426"/>
                <a:ext cx="1594558" cy="1594558"/>
              </a:xfrm>
              <a:prstGeom prst="ellipse">
                <a:avLst/>
              </a:prstGeom>
              <a:solidFill>
                <a:schemeClr val="bg1"/>
              </a:solidFill>
              <a:ln w="25400">
                <a:solidFill>
                  <a:srgbClr val="98C7F6"/>
                </a:solidFill>
              </a:ln>
              <a:effectLst>
                <a:outerShdw blurRad="152400" dist="38100" dir="5400000" sx="103000" sy="103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nvGrpSpPr>
              <p:cNvPr id="333" name="Group 332">
                <a:extLst>
                  <a:ext uri="{FF2B5EF4-FFF2-40B4-BE49-F238E27FC236}">
                    <a16:creationId xmlns:a16="http://schemas.microsoft.com/office/drawing/2014/main" id="{15B4FF9E-96EE-10E2-040F-575C09EF45F0}"/>
                  </a:ext>
                </a:extLst>
              </p:cNvPr>
              <p:cNvGrpSpPr/>
              <p:nvPr/>
            </p:nvGrpSpPr>
            <p:grpSpPr>
              <a:xfrm>
                <a:off x="671917" y="2555687"/>
                <a:ext cx="1901155" cy="1901154"/>
                <a:chOff x="553460" y="2287762"/>
                <a:chExt cx="2131215" cy="2131215"/>
              </a:xfrm>
            </p:grpSpPr>
            <p:sp>
              <p:nvSpPr>
                <p:cNvPr id="334" name="Oval 333">
                  <a:extLst>
                    <a:ext uri="{FF2B5EF4-FFF2-40B4-BE49-F238E27FC236}">
                      <a16:creationId xmlns:a16="http://schemas.microsoft.com/office/drawing/2014/main" id="{05CB42E1-4766-483D-B6C4-594C5B9252DE}"/>
                    </a:ext>
                  </a:extLst>
                </p:cNvPr>
                <p:cNvSpPr/>
                <p:nvPr/>
              </p:nvSpPr>
              <p:spPr>
                <a:xfrm>
                  <a:off x="657829" y="2387216"/>
                  <a:ext cx="1941935" cy="1941935"/>
                </a:xfrm>
                <a:prstGeom prst="ellipse">
                  <a:avLst/>
                </a:prstGeom>
                <a:noFill/>
                <a:ln w="12700">
                  <a:solidFill>
                    <a:srgbClr val="98C7F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sp>
              <p:nvSpPr>
                <p:cNvPr id="335" name="Oval 334">
                  <a:extLst>
                    <a:ext uri="{FF2B5EF4-FFF2-40B4-BE49-F238E27FC236}">
                      <a16:creationId xmlns:a16="http://schemas.microsoft.com/office/drawing/2014/main" id="{29C5A5A9-4914-1416-AE66-BDB789EE4ACA}"/>
                    </a:ext>
                  </a:extLst>
                </p:cNvPr>
                <p:cNvSpPr/>
                <p:nvPr/>
              </p:nvSpPr>
              <p:spPr>
                <a:xfrm>
                  <a:off x="553460" y="2287762"/>
                  <a:ext cx="2131215" cy="2131215"/>
                </a:xfrm>
                <a:prstGeom prst="ellipse">
                  <a:avLst/>
                </a:prstGeom>
                <a:noFill/>
                <a:ln w="3175">
                  <a:solidFill>
                    <a:srgbClr val="98C7F6">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prstClr val="white"/>
                    </a:solidFill>
                    <a:latin typeface="Calibri" panose="020F0502020204030204"/>
                  </a:endParaRPr>
                </a:p>
              </p:txBody>
            </p:sp>
          </p:grpSp>
        </p:grpSp>
        <p:pic>
          <p:nvPicPr>
            <p:cNvPr id="331" name="Graphic 330">
              <a:extLst>
                <a:ext uri="{FF2B5EF4-FFF2-40B4-BE49-F238E27FC236}">
                  <a16:creationId xmlns:a16="http://schemas.microsoft.com/office/drawing/2014/main" id="{EAD16321-6592-E242-59AC-21E920E4CCF7}"/>
                </a:ext>
              </a:extLst>
            </p:cNvPr>
            <p:cNvPicPr>
              <a:picLocks noChangeAspect="1"/>
            </p:cNvPicPr>
            <p:nvPr/>
          </p:nvPicPr>
          <p:blipFill>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392470" y="4211966"/>
              <a:ext cx="436169" cy="436169"/>
            </a:xfrm>
            <a:prstGeom prst="rect">
              <a:avLst/>
            </a:prstGeom>
          </p:spPr>
        </p:pic>
      </p:grpSp>
      <p:sp>
        <p:nvSpPr>
          <p:cNvPr id="336" name="Rectangle 335">
            <a:extLst>
              <a:ext uri="{FF2B5EF4-FFF2-40B4-BE49-F238E27FC236}">
                <a16:creationId xmlns:a16="http://schemas.microsoft.com/office/drawing/2014/main" id="{F23244D5-14E7-41D8-5978-7A5196ABE527}"/>
              </a:ext>
            </a:extLst>
          </p:cNvPr>
          <p:cNvSpPr/>
          <p:nvPr/>
        </p:nvSpPr>
        <p:spPr>
          <a:xfrm>
            <a:off x="2452699" y="3709333"/>
            <a:ext cx="596483" cy="707702"/>
          </a:xfrm>
          <a:prstGeom prst="rect">
            <a:avLst/>
          </a:prstGeom>
        </p:spPr>
        <p:txBody>
          <a:bodyPr wrap="none">
            <a:spAutoFit/>
          </a:bodyPr>
          <a:lstStyle/>
          <a:p>
            <a:pPr lvl="0">
              <a:defRPr/>
            </a:pPr>
            <a:r>
              <a:rPr lang="en-US" sz="3599" b="1" spc="-300" baseline="30000">
                <a:solidFill>
                  <a:srgbClr val="0184FF"/>
                </a:solidFill>
                <a:latin typeface="+mj-lt"/>
              </a:rPr>
              <a:t>#</a:t>
            </a:r>
            <a:r>
              <a:rPr lang="en-US" sz="3999" b="1" spc="-150">
                <a:solidFill>
                  <a:srgbClr val="0184FF"/>
                </a:solidFill>
                <a:latin typeface="+mj-lt"/>
              </a:rPr>
              <a:t>1</a:t>
            </a:r>
            <a:endParaRPr lang="en-US" sz="3999" b="1" spc="-300">
              <a:solidFill>
                <a:srgbClr val="0184FF"/>
              </a:solidFill>
              <a:latin typeface="+mj-lt"/>
            </a:endParaRPr>
          </a:p>
        </p:txBody>
      </p:sp>
      <p:pic>
        <p:nvPicPr>
          <p:cNvPr id="337" name="Picture 336">
            <a:extLst>
              <a:ext uri="{FF2B5EF4-FFF2-40B4-BE49-F238E27FC236}">
                <a16:creationId xmlns:a16="http://schemas.microsoft.com/office/drawing/2014/main" id="{AE3EE197-8C3F-1BE2-BDA4-2240548C9FE0}"/>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9362572" y="4194711"/>
            <a:ext cx="461728" cy="461728"/>
          </a:xfrm>
          <a:prstGeom prst="rect">
            <a:avLst/>
          </a:prstGeom>
        </p:spPr>
      </p:pic>
      <p:sp>
        <p:nvSpPr>
          <p:cNvPr id="340" name="TextBox 339">
            <a:extLst>
              <a:ext uri="{FF2B5EF4-FFF2-40B4-BE49-F238E27FC236}">
                <a16:creationId xmlns:a16="http://schemas.microsoft.com/office/drawing/2014/main" id="{7CFFFEBA-FC42-E3EC-BD07-CE14B179D389}"/>
              </a:ext>
            </a:extLst>
          </p:cNvPr>
          <p:cNvSpPr txBox="1"/>
          <p:nvPr/>
        </p:nvSpPr>
        <p:spPr>
          <a:xfrm>
            <a:off x="4238999" y="4901400"/>
            <a:ext cx="3711803" cy="3098254"/>
          </a:xfrm>
          <a:prstGeom prst="rect">
            <a:avLst/>
          </a:prstGeom>
          <a:noFill/>
        </p:spPr>
        <p:txBody>
          <a:bodyPr wrap="square">
            <a:prstTxWarp prst="textArchUp">
              <a:avLst>
                <a:gd name="adj" fmla="val 10765601"/>
              </a:avLst>
            </a:prstTxWarp>
            <a:spAutoFit/>
          </a:bodyPr>
          <a:lstStyle/>
          <a:p>
            <a:pPr algn="ctr">
              <a:lnSpc>
                <a:spcPct val="70000"/>
              </a:lnSpc>
            </a:pPr>
            <a:r>
              <a:rPr lang="en-US" b="1"/>
              <a:t>Proven Patient Safety and Efficiency Outcomes</a:t>
            </a:r>
          </a:p>
        </p:txBody>
      </p:sp>
      <p:pic>
        <p:nvPicPr>
          <p:cNvPr id="341" name="Graphic 340">
            <a:extLst>
              <a:ext uri="{FF2B5EF4-FFF2-40B4-BE49-F238E27FC236}">
                <a16:creationId xmlns:a16="http://schemas.microsoft.com/office/drawing/2014/main" id="{C27332CF-B0A2-9488-D819-B3415C9F732B}"/>
              </a:ext>
            </a:extLst>
          </p:cNvPr>
          <p:cNvPicPr>
            <a:picLocks noChangeAspect="1"/>
          </p:cNvPicPr>
          <p:nvPr/>
        </p:nvPicPr>
        <p:blipFill>
          <a:blip r:embed="rId34">
            <a:lum bright="-100000"/>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710681" y="5517149"/>
            <a:ext cx="745140" cy="1117710"/>
          </a:xfrm>
          <a:prstGeom prst="rect">
            <a:avLst/>
          </a:prstGeom>
        </p:spPr>
      </p:pic>
      <p:sp>
        <p:nvSpPr>
          <p:cNvPr id="4" name="TextBox 3">
            <a:extLst>
              <a:ext uri="{FF2B5EF4-FFF2-40B4-BE49-F238E27FC236}">
                <a16:creationId xmlns:a16="http://schemas.microsoft.com/office/drawing/2014/main" id="{5E0E4E59-B276-ADE9-2473-0DB29A1E6AE4}"/>
              </a:ext>
            </a:extLst>
          </p:cNvPr>
          <p:cNvSpPr txBox="1"/>
          <p:nvPr/>
        </p:nvSpPr>
        <p:spPr>
          <a:xfrm rot="3703920">
            <a:off x="7167222" y="5006869"/>
            <a:ext cx="2598494" cy="1117710"/>
          </a:xfrm>
          <a:prstGeom prst="rect">
            <a:avLst/>
          </a:prstGeom>
          <a:noFill/>
        </p:spPr>
        <p:txBody>
          <a:bodyPr wrap="square">
            <a:prstTxWarp prst="textArchUp">
              <a:avLst/>
            </a:prstTxWarp>
            <a:spAutoFit/>
          </a:bodyPr>
          <a:lstStyle/>
          <a:p>
            <a:pPr algn="ctr">
              <a:lnSpc>
                <a:spcPct val="70000"/>
              </a:lnSpc>
            </a:pPr>
            <a:r>
              <a:rPr lang="en-US" sz="1799" b="1">
                <a:solidFill>
                  <a:schemeClr val="bg1"/>
                </a:solidFill>
              </a:rPr>
              <a:t>Experienced</a:t>
            </a:r>
          </a:p>
        </p:txBody>
      </p:sp>
      <p:sp>
        <p:nvSpPr>
          <p:cNvPr id="3" name="TextBox 2">
            <a:extLst>
              <a:ext uri="{FF2B5EF4-FFF2-40B4-BE49-F238E27FC236}">
                <a16:creationId xmlns:a16="http://schemas.microsoft.com/office/drawing/2014/main" id="{BDD566D6-3DF0-013B-A1F0-8605285C5746}"/>
              </a:ext>
            </a:extLst>
          </p:cNvPr>
          <p:cNvSpPr txBox="1"/>
          <p:nvPr/>
        </p:nvSpPr>
        <p:spPr>
          <a:xfrm rot="17921384">
            <a:off x="2177185" y="4713035"/>
            <a:ext cx="4204644" cy="2167869"/>
          </a:xfrm>
          <a:prstGeom prst="rect">
            <a:avLst/>
          </a:prstGeom>
          <a:noFill/>
        </p:spPr>
        <p:txBody>
          <a:bodyPr wrap="square">
            <a:prstTxWarp prst="textArchUp">
              <a:avLst/>
            </a:prstTxWarp>
            <a:spAutoFit/>
          </a:bodyPr>
          <a:lstStyle/>
          <a:p>
            <a:pPr algn="ctr">
              <a:spcAft>
                <a:spcPts val="600"/>
              </a:spcAft>
            </a:pPr>
            <a:r>
              <a:rPr lang="en-US" sz="1799" b="1">
                <a:solidFill>
                  <a:schemeClr val="bg1"/>
                </a:solidFill>
              </a:rPr>
              <a:t>Front-Line Focused</a:t>
            </a:r>
          </a:p>
        </p:txBody>
      </p:sp>
      <p:sp>
        <p:nvSpPr>
          <p:cNvPr id="10" name="TextBox 9">
            <a:extLst>
              <a:ext uri="{FF2B5EF4-FFF2-40B4-BE49-F238E27FC236}">
                <a16:creationId xmlns:a16="http://schemas.microsoft.com/office/drawing/2014/main" id="{4A2090AE-4E08-5865-481B-2C23E365C503}"/>
              </a:ext>
            </a:extLst>
          </p:cNvPr>
          <p:cNvSpPr txBox="1"/>
          <p:nvPr/>
        </p:nvSpPr>
        <p:spPr>
          <a:xfrm rot="17921384">
            <a:off x="2886064" y="4925942"/>
            <a:ext cx="4056970" cy="2473758"/>
          </a:xfrm>
          <a:prstGeom prst="rect">
            <a:avLst/>
          </a:prstGeom>
          <a:noFill/>
        </p:spPr>
        <p:txBody>
          <a:bodyPr wrap="square">
            <a:prstTxWarp prst="textArchUp">
              <a:avLst/>
            </a:prstTxWarp>
            <a:spAutoFit/>
          </a:bodyPr>
          <a:lstStyle/>
          <a:p>
            <a:pPr algn="ctr">
              <a:spcAft>
                <a:spcPts val="1200"/>
              </a:spcAft>
            </a:pPr>
            <a:r>
              <a:rPr lang="en-US" sz="1200">
                <a:latin typeface="+mj-lt"/>
                <a:cs typeface="Segoe UI" panose="020B0502040204020203" pitchFamily="34" charset="0"/>
              </a:rPr>
              <a:t>Support positive</a:t>
            </a:r>
            <a:br>
              <a:rPr lang="en-US" sz="1200">
                <a:latin typeface="+mj-lt"/>
                <a:cs typeface="Segoe UI" panose="020B0502040204020203" pitchFamily="34" charset="0"/>
              </a:rPr>
            </a:br>
            <a:r>
              <a:rPr lang="en-US" sz="1200">
                <a:latin typeface="+mj-lt"/>
                <a:cs typeface="Segoe UI" panose="020B0502040204020203" pitchFamily="34" charset="0"/>
              </a:rPr>
              <a:t>clinical outcomes</a:t>
            </a:r>
          </a:p>
        </p:txBody>
      </p:sp>
      <p:sp>
        <p:nvSpPr>
          <p:cNvPr id="2" name="TextBox 1">
            <a:extLst>
              <a:ext uri="{FF2B5EF4-FFF2-40B4-BE49-F238E27FC236}">
                <a16:creationId xmlns:a16="http://schemas.microsoft.com/office/drawing/2014/main" id="{A1EF0025-B6E5-2369-DA3C-56664110C376}"/>
              </a:ext>
            </a:extLst>
          </p:cNvPr>
          <p:cNvSpPr txBox="1"/>
          <p:nvPr/>
        </p:nvSpPr>
        <p:spPr>
          <a:xfrm>
            <a:off x="-650620" y="247964"/>
            <a:ext cx="184683" cy="369236"/>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F342A0FE-C7AD-C580-44DF-512F164337D6}"/>
              </a:ext>
            </a:extLst>
          </p:cNvPr>
          <p:cNvSpPr txBox="1"/>
          <p:nvPr/>
        </p:nvSpPr>
        <p:spPr>
          <a:xfrm>
            <a:off x="5122506" y="4510135"/>
            <a:ext cx="374037" cy="45719"/>
          </a:xfrm>
          <a:prstGeom prst="rect">
            <a:avLst/>
          </a:prstGeom>
          <a:noFill/>
        </p:spPr>
        <p:txBody>
          <a:bodyPr wrap="square" lIns="0" tIns="0" rIns="0" bIns="0" rtlCol="0">
            <a:noAutofit/>
          </a:bodyPr>
          <a:lstStyle/>
          <a:p>
            <a:pPr algn="l"/>
            <a:endParaRPr lang="en-US"/>
          </a:p>
        </p:txBody>
      </p:sp>
    </p:spTree>
    <p:extLst>
      <p:ext uri="{BB962C8B-B14F-4D97-AF65-F5344CB8AC3E}">
        <p14:creationId xmlns:p14="http://schemas.microsoft.com/office/powerpoint/2010/main" val="13947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7166-A9D7-DC2A-E8C3-F8B521A4C6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469E6-67D3-FA98-A5A0-8600C1CCCE39}"/>
              </a:ext>
            </a:extLst>
          </p:cNvPr>
          <p:cNvSpPr txBox="1"/>
          <p:nvPr/>
        </p:nvSpPr>
        <p:spPr>
          <a:xfrm>
            <a:off x="584200" y="2347421"/>
            <a:ext cx="5510211" cy="1376951"/>
          </a:xfrm>
          <a:prstGeom prst="rect">
            <a:avLst/>
          </a:prstGeom>
          <a:noFill/>
        </p:spPr>
        <p:txBody>
          <a:bodyPr wrap="square" lIns="0" tIns="0" rIns="0" bIns="0" rtlCol="0">
            <a:noAutofit/>
          </a:bodyPr>
          <a:lstStyle/>
          <a:p>
            <a:pPr algn="l"/>
            <a:r>
              <a:rPr lang="en-US" sz="3000" b="1">
                <a:solidFill>
                  <a:schemeClr val="bg1"/>
                </a:solidFill>
                <a:latin typeface="Arial"/>
                <a:ea typeface="MS PGothic"/>
                <a:cs typeface="Arial"/>
              </a:rPr>
              <a:t>Partner with Zebra to Unburden Clinicians </a:t>
            </a:r>
            <a:r>
              <a:rPr lang="en-US" sz="3000">
                <a:solidFill>
                  <a:schemeClr val="bg1"/>
                </a:solidFill>
                <a:latin typeface="Arial"/>
                <a:ea typeface="MS PGothic"/>
                <a:cs typeface="Arial"/>
              </a:rPr>
              <a:t>and </a:t>
            </a:r>
            <a:r>
              <a:rPr lang="en-US" sz="3000" b="1">
                <a:solidFill>
                  <a:schemeClr val="bg1"/>
                </a:solidFill>
                <a:latin typeface="Arial"/>
                <a:ea typeface="MS PGothic"/>
                <a:cs typeface="Arial"/>
              </a:rPr>
              <a:t>Elevate Patient Care</a:t>
            </a:r>
          </a:p>
        </p:txBody>
      </p:sp>
    </p:spTree>
    <p:extLst>
      <p:ext uri="{BB962C8B-B14F-4D97-AF65-F5344CB8AC3E}">
        <p14:creationId xmlns:p14="http://schemas.microsoft.com/office/powerpoint/2010/main" val="7568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467E-9A46-D147-45ED-D10E59180A7D}"/>
            </a:ext>
          </a:extLst>
        </p:cNvPr>
        <p:cNvGrpSpPr/>
        <p:nvPr/>
      </p:nvGrpSpPr>
      <p:grpSpPr>
        <a:xfrm>
          <a:off x="0" y="0"/>
          <a:ext cx="0" cy="0"/>
          <a:chOff x="0" y="0"/>
          <a:chExt cx="0" cy="0"/>
        </a:xfrm>
      </p:grpSpPr>
      <p:grpSp>
        <p:nvGrpSpPr>
          <p:cNvPr id="52" name="Group 51">
            <a:extLst>
              <a:ext uri="{FF2B5EF4-FFF2-40B4-BE49-F238E27FC236}">
                <a16:creationId xmlns:a16="http://schemas.microsoft.com/office/drawing/2014/main" id="{C7614EF9-0F9C-F75D-141A-EBA279FD2500}"/>
              </a:ext>
            </a:extLst>
          </p:cNvPr>
          <p:cNvGrpSpPr/>
          <p:nvPr/>
        </p:nvGrpSpPr>
        <p:grpSpPr>
          <a:xfrm flipH="1">
            <a:off x="559140" y="2572505"/>
            <a:ext cx="4172582" cy="331197"/>
            <a:chOff x="6915120" y="4079170"/>
            <a:chExt cx="4172582" cy="331197"/>
          </a:xfrm>
        </p:grpSpPr>
        <p:pic>
          <p:nvPicPr>
            <p:cNvPr id="53" name="Picture 52" descr="Shape&#10;&#10;Description automatically generated with low confidence">
              <a:extLst>
                <a:ext uri="{FF2B5EF4-FFF2-40B4-BE49-F238E27FC236}">
                  <a16:creationId xmlns:a16="http://schemas.microsoft.com/office/drawing/2014/main" id="{3AAA54E7-EABB-DEBD-606C-F50BE43538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9566295" y="2755336"/>
              <a:ext cx="191956" cy="2850859"/>
            </a:xfrm>
            <a:prstGeom prst="rect">
              <a:avLst/>
            </a:prstGeom>
          </p:spPr>
        </p:pic>
        <p:sp>
          <p:nvSpPr>
            <p:cNvPr id="54" name="Freeform 53">
              <a:extLst>
                <a:ext uri="{FF2B5EF4-FFF2-40B4-BE49-F238E27FC236}">
                  <a16:creationId xmlns:a16="http://schemas.microsoft.com/office/drawing/2014/main" id="{AC461CF8-D691-8E4F-EBB0-9ED15A96D06B}"/>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C2F2F503-0E19-3261-0899-67ED7C0B8AE8}"/>
              </a:ext>
            </a:extLst>
          </p:cNvPr>
          <p:cNvGrpSpPr/>
          <p:nvPr/>
        </p:nvGrpSpPr>
        <p:grpSpPr>
          <a:xfrm flipH="1">
            <a:off x="559140" y="3457957"/>
            <a:ext cx="4172582" cy="331197"/>
            <a:chOff x="6915120" y="4079170"/>
            <a:chExt cx="4172582" cy="331197"/>
          </a:xfrm>
        </p:grpSpPr>
        <p:pic>
          <p:nvPicPr>
            <p:cNvPr id="57" name="Picture 56" descr="Shape&#10;&#10;Description automatically generated with low confidence">
              <a:extLst>
                <a:ext uri="{FF2B5EF4-FFF2-40B4-BE49-F238E27FC236}">
                  <a16:creationId xmlns:a16="http://schemas.microsoft.com/office/drawing/2014/main" id="{9DF42331-8A9E-54B6-5399-EB5C24C180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9566295" y="2755336"/>
              <a:ext cx="191956" cy="2850859"/>
            </a:xfrm>
            <a:prstGeom prst="rect">
              <a:avLst/>
            </a:prstGeom>
          </p:spPr>
        </p:pic>
        <p:sp>
          <p:nvSpPr>
            <p:cNvPr id="58" name="Freeform 57">
              <a:extLst>
                <a:ext uri="{FF2B5EF4-FFF2-40B4-BE49-F238E27FC236}">
                  <a16:creationId xmlns:a16="http://schemas.microsoft.com/office/drawing/2014/main" id="{2734282D-0FED-70E9-CA37-0999DAA490C8}"/>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54B74798-B063-0F75-C421-3E644E28EE93}"/>
              </a:ext>
            </a:extLst>
          </p:cNvPr>
          <p:cNvGrpSpPr/>
          <p:nvPr/>
        </p:nvGrpSpPr>
        <p:grpSpPr>
          <a:xfrm flipH="1" flipV="1">
            <a:off x="559140" y="4410021"/>
            <a:ext cx="4172582" cy="331197"/>
            <a:chOff x="6915120" y="4079170"/>
            <a:chExt cx="4172582" cy="331197"/>
          </a:xfrm>
        </p:grpSpPr>
        <p:pic>
          <p:nvPicPr>
            <p:cNvPr id="65" name="Picture 64" descr="Shape&#10;&#10;Description automatically generated with low confidence">
              <a:extLst>
                <a:ext uri="{FF2B5EF4-FFF2-40B4-BE49-F238E27FC236}">
                  <a16:creationId xmlns:a16="http://schemas.microsoft.com/office/drawing/2014/main" id="{629B316E-1C07-B63B-F351-CC389D5CB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9566295" y="2755336"/>
              <a:ext cx="191956" cy="2850859"/>
            </a:xfrm>
            <a:prstGeom prst="rect">
              <a:avLst/>
            </a:prstGeom>
          </p:spPr>
        </p:pic>
        <p:sp>
          <p:nvSpPr>
            <p:cNvPr id="66" name="Freeform 65">
              <a:extLst>
                <a:ext uri="{FF2B5EF4-FFF2-40B4-BE49-F238E27FC236}">
                  <a16:creationId xmlns:a16="http://schemas.microsoft.com/office/drawing/2014/main" id="{D9984CC6-381F-EEBB-83E7-57EE2478EDFB}"/>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C195C86E-EB0F-347F-917C-2243EF899F43}"/>
              </a:ext>
            </a:extLst>
          </p:cNvPr>
          <p:cNvGrpSpPr/>
          <p:nvPr/>
        </p:nvGrpSpPr>
        <p:grpSpPr>
          <a:xfrm flipH="1" flipV="1">
            <a:off x="559140" y="5237794"/>
            <a:ext cx="4172582" cy="331197"/>
            <a:chOff x="6915120" y="4079170"/>
            <a:chExt cx="4172582" cy="331197"/>
          </a:xfrm>
        </p:grpSpPr>
        <p:pic>
          <p:nvPicPr>
            <p:cNvPr id="68" name="Picture 67" descr="Shape&#10;&#10;Description automatically generated with low confidence">
              <a:extLst>
                <a:ext uri="{FF2B5EF4-FFF2-40B4-BE49-F238E27FC236}">
                  <a16:creationId xmlns:a16="http://schemas.microsoft.com/office/drawing/2014/main" id="{E7569EFD-A17D-80D4-DB09-D48FD89C7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9566295" y="2755336"/>
              <a:ext cx="191956" cy="2850859"/>
            </a:xfrm>
            <a:prstGeom prst="rect">
              <a:avLst/>
            </a:prstGeom>
          </p:spPr>
        </p:pic>
        <p:sp>
          <p:nvSpPr>
            <p:cNvPr id="69" name="Freeform 68">
              <a:extLst>
                <a:ext uri="{FF2B5EF4-FFF2-40B4-BE49-F238E27FC236}">
                  <a16:creationId xmlns:a16="http://schemas.microsoft.com/office/drawing/2014/main" id="{0F22E07A-C6AA-4863-1885-86BA9C0A4089}"/>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F2E913C-7A06-162C-2AE5-AAD304D5A860}"/>
              </a:ext>
            </a:extLst>
          </p:cNvPr>
          <p:cNvSpPr txBox="1"/>
          <p:nvPr/>
        </p:nvSpPr>
        <p:spPr>
          <a:xfrm>
            <a:off x="9345213" y="4063979"/>
            <a:ext cx="0" cy="0"/>
          </a:xfrm>
          <a:prstGeom prst="rect">
            <a:avLst/>
          </a:prstGeom>
          <a:noFill/>
        </p:spPr>
        <p:txBody>
          <a:bodyPr wrap="none" lIns="0" tIns="0" rIns="0" bIns="0" rtlCol="0">
            <a:noAutofit/>
          </a:bodyPr>
          <a:lstStyle/>
          <a:p>
            <a:pPr algn="l"/>
            <a:endParaRPr lang="en-US"/>
          </a:p>
        </p:txBody>
      </p:sp>
      <p:sp>
        <p:nvSpPr>
          <p:cNvPr id="47" name="TextBox 46">
            <a:extLst>
              <a:ext uri="{FF2B5EF4-FFF2-40B4-BE49-F238E27FC236}">
                <a16:creationId xmlns:a16="http://schemas.microsoft.com/office/drawing/2014/main" id="{56CD3158-70A2-793C-D9BA-0F71F16F4700}"/>
              </a:ext>
            </a:extLst>
          </p:cNvPr>
          <p:cNvSpPr txBox="1"/>
          <p:nvPr/>
        </p:nvSpPr>
        <p:spPr>
          <a:xfrm>
            <a:off x="9234273" y="2263232"/>
            <a:ext cx="1837740" cy="632303"/>
          </a:xfrm>
          <a:prstGeom prst="rect">
            <a:avLst/>
          </a:prstGeom>
          <a:noFill/>
        </p:spPr>
        <p:txBody>
          <a:bodyPr wrap="square" lIns="0" tIns="0" rIns="0" bIns="0" rtlCol="0">
            <a:noAutofit/>
          </a:bodyPr>
          <a:lstStyle/>
          <a:p>
            <a:pPr>
              <a:lnSpc>
                <a:spcPts val="1960"/>
              </a:lnSpc>
            </a:pPr>
            <a:r>
              <a:rPr lang="en-US" sz="1600"/>
              <a:t>End-to-End</a:t>
            </a:r>
          </a:p>
          <a:p>
            <a:pPr>
              <a:lnSpc>
                <a:spcPts val="1960"/>
              </a:lnSpc>
            </a:pPr>
            <a:r>
              <a:rPr lang="en-US" sz="1600"/>
              <a:t>Visibility in the Supply Chain</a:t>
            </a:r>
          </a:p>
        </p:txBody>
      </p:sp>
      <p:sp>
        <p:nvSpPr>
          <p:cNvPr id="63" name="TextBox 62">
            <a:extLst>
              <a:ext uri="{FF2B5EF4-FFF2-40B4-BE49-F238E27FC236}">
                <a16:creationId xmlns:a16="http://schemas.microsoft.com/office/drawing/2014/main" id="{F5B6AC91-109C-3A2A-41D3-DA94286DEE5E}"/>
              </a:ext>
            </a:extLst>
          </p:cNvPr>
          <p:cNvSpPr txBox="1"/>
          <p:nvPr/>
        </p:nvSpPr>
        <p:spPr>
          <a:xfrm>
            <a:off x="9208873" y="3402449"/>
            <a:ext cx="2080015" cy="809419"/>
          </a:xfrm>
          <a:prstGeom prst="rect">
            <a:avLst/>
          </a:prstGeom>
          <a:noFill/>
        </p:spPr>
        <p:txBody>
          <a:bodyPr wrap="square" lIns="0" tIns="0" rIns="0" bIns="0" rtlCol="0">
            <a:noAutofit/>
          </a:bodyPr>
          <a:lstStyle/>
          <a:p>
            <a:pPr fontAlgn="base">
              <a:lnSpc>
                <a:spcPts val="1860"/>
              </a:lnSpc>
              <a:spcBef>
                <a:spcPct val="0"/>
              </a:spcBef>
              <a:spcAft>
                <a:spcPct val="0"/>
              </a:spcAft>
            </a:pPr>
            <a:r>
              <a:rPr lang="en-GB" sz="1600">
                <a:solidFill>
                  <a:srgbClr val="000000"/>
                </a:solidFill>
                <a:latin typeface="Arial" panose="020B0604020202020204" pitchFamily="34" charset="0"/>
                <a:ea typeface="Calibri" panose="020F0502020204030204" pitchFamily="34" charset="0"/>
                <a:cs typeface="Arial" panose="020B0604020202020204" pitchFamily="34" charset="0"/>
              </a:rPr>
              <a:t>Telehealth</a:t>
            </a:r>
          </a:p>
          <a:p>
            <a:pPr fontAlgn="base">
              <a:lnSpc>
                <a:spcPts val="1860"/>
              </a:lnSpc>
              <a:spcBef>
                <a:spcPct val="0"/>
              </a:spcBef>
              <a:spcAft>
                <a:spcPct val="0"/>
              </a:spcAft>
            </a:pPr>
            <a:r>
              <a:rPr lang="en-GB" sz="1600">
                <a:solidFill>
                  <a:srgbClr val="000000"/>
                </a:solidFill>
                <a:ea typeface="Calibri" panose="020F0502020204030204" pitchFamily="34" charset="0"/>
                <a:cs typeface="Arial" panose="020B0604020202020204" pitchFamily="34" charset="0"/>
              </a:rPr>
              <a:t>To</a:t>
            </a:r>
            <a:r>
              <a:rPr lang="en-GB" sz="1600">
                <a:solidFill>
                  <a:srgbClr val="000000"/>
                </a:solidFill>
                <a:latin typeface="Arial" panose="020B0604020202020204" pitchFamily="34" charset="0"/>
                <a:ea typeface="Calibri" panose="020F0502020204030204" pitchFamily="34" charset="0"/>
                <a:cs typeface="Arial" panose="020B0604020202020204" pitchFamily="34" charset="0"/>
              </a:rPr>
              <a:t>ols / Remote</a:t>
            </a:r>
          </a:p>
          <a:p>
            <a:pPr fontAlgn="base">
              <a:lnSpc>
                <a:spcPts val="1860"/>
              </a:lnSpc>
              <a:spcBef>
                <a:spcPct val="0"/>
              </a:spcBef>
              <a:spcAft>
                <a:spcPct val="0"/>
              </a:spcAft>
            </a:pPr>
            <a:r>
              <a:rPr lang="en-GB" sz="1600">
                <a:solidFill>
                  <a:srgbClr val="000000"/>
                </a:solidFill>
                <a:ea typeface="Calibri" panose="020F0502020204030204" pitchFamily="34" charset="0"/>
                <a:cs typeface="Arial" panose="020B0604020202020204" pitchFamily="34" charset="0"/>
              </a:rPr>
              <a:t>P</a:t>
            </a:r>
            <a:r>
              <a:rPr lang="en-GB" sz="1600">
                <a:solidFill>
                  <a:srgbClr val="000000"/>
                </a:solidFill>
                <a:latin typeface="Arial" panose="020B0604020202020204" pitchFamily="34" charset="0"/>
                <a:ea typeface="Calibri" panose="020F0502020204030204" pitchFamily="34" charset="0"/>
                <a:cs typeface="Arial" panose="020B0604020202020204" pitchFamily="34" charset="0"/>
              </a:rPr>
              <a:t>atient </a:t>
            </a:r>
            <a:r>
              <a:rPr lang="en-GB" sz="1600">
                <a:solidFill>
                  <a:srgbClr val="000000"/>
                </a:solidFill>
                <a:ea typeface="Calibri" panose="020F0502020204030204" pitchFamily="34" charset="0"/>
                <a:cs typeface="Arial" panose="020B0604020202020204" pitchFamily="34" charset="0"/>
              </a:rPr>
              <a:t>M</a:t>
            </a:r>
            <a:r>
              <a:rPr lang="en-GB" sz="1600">
                <a:solidFill>
                  <a:srgbClr val="000000"/>
                </a:solidFill>
                <a:latin typeface="Arial" panose="020B0604020202020204" pitchFamily="34" charset="0"/>
                <a:ea typeface="Calibri" panose="020F0502020204030204" pitchFamily="34" charset="0"/>
                <a:cs typeface="Arial" panose="020B0604020202020204" pitchFamily="34" charset="0"/>
              </a:rPr>
              <a:t>onitoring </a:t>
            </a:r>
            <a:endParaRPr lang="en-US" sz="1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E1A10A74-558A-62E4-4A94-D9F5450A6C15}"/>
              </a:ext>
            </a:extLst>
          </p:cNvPr>
          <p:cNvSpPr txBox="1"/>
          <p:nvPr/>
        </p:nvSpPr>
        <p:spPr>
          <a:xfrm>
            <a:off x="9208873" y="4575620"/>
            <a:ext cx="2280737" cy="665063"/>
          </a:xfrm>
          <a:prstGeom prst="rect">
            <a:avLst/>
          </a:prstGeom>
          <a:noFill/>
        </p:spPr>
        <p:txBody>
          <a:bodyPr wrap="square" lIns="0" tIns="0" rIns="0" bIns="0" rtlCol="0">
            <a:noAutofit/>
          </a:bodyPr>
          <a:lstStyle/>
          <a:p>
            <a:r>
              <a:rPr lang="en-US" sz="1600"/>
              <a:t>Data Security and Privacy Threats</a:t>
            </a:r>
          </a:p>
        </p:txBody>
      </p:sp>
      <p:grpSp>
        <p:nvGrpSpPr>
          <p:cNvPr id="30" name="Group 29">
            <a:extLst>
              <a:ext uri="{FF2B5EF4-FFF2-40B4-BE49-F238E27FC236}">
                <a16:creationId xmlns:a16="http://schemas.microsoft.com/office/drawing/2014/main" id="{7010F0B6-32D0-D238-7025-1C7CBD1A1A2B}"/>
              </a:ext>
            </a:extLst>
          </p:cNvPr>
          <p:cNvGrpSpPr/>
          <p:nvPr/>
        </p:nvGrpSpPr>
        <p:grpSpPr>
          <a:xfrm>
            <a:off x="7462193" y="3179895"/>
            <a:ext cx="4172582" cy="331197"/>
            <a:chOff x="6915120" y="4079170"/>
            <a:chExt cx="4172582" cy="331197"/>
          </a:xfrm>
        </p:grpSpPr>
        <p:pic>
          <p:nvPicPr>
            <p:cNvPr id="34" name="Picture 33" descr="Shape&#10;&#10;Description automatically generated with low confidence">
              <a:extLst>
                <a:ext uri="{FF2B5EF4-FFF2-40B4-BE49-F238E27FC236}">
                  <a16:creationId xmlns:a16="http://schemas.microsoft.com/office/drawing/2014/main" id="{C03610BB-FE2B-2262-2096-400335E7C9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9566295" y="2755336"/>
              <a:ext cx="191956" cy="2850859"/>
            </a:xfrm>
            <a:prstGeom prst="rect">
              <a:avLst/>
            </a:prstGeom>
          </p:spPr>
        </p:pic>
        <p:sp>
          <p:nvSpPr>
            <p:cNvPr id="35" name="Freeform 34">
              <a:extLst>
                <a:ext uri="{FF2B5EF4-FFF2-40B4-BE49-F238E27FC236}">
                  <a16:creationId xmlns:a16="http://schemas.microsoft.com/office/drawing/2014/main" id="{33FF9C52-CA6C-29BE-2A18-54037CAE8262}"/>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E85527B9-A7FE-7E8A-54BB-262D8D9F3F0E}"/>
              </a:ext>
            </a:extLst>
          </p:cNvPr>
          <p:cNvGrpSpPr/>
          <p:nvPr/>
        </p:nvGrpSpPr>
        <p:grpSpPr>
          <a:xfrm flipV="1">
            <a:off x="7462193" y="5001862"/>
            <a:ext cx="4172583" cy="523153"/>
            <a:chOff x="6915120" y="3887214"/>
            <a:chExt cx="4172583" cy="523153"/>
          </a:xfrm>
        </p:grpSpPr>
        <p:pic>
          <p:nvPicPr>
            <p:cNvPr id="42" name="Picture 41" descr="Shape&#10;&#10;Description automatically generated with low confidence">
              <a:extLst>
                <a:ext uri="{FF2B5EF4-FFF2-40B4-BE49-F238E27FC236}">
                  <a16:creationId xmlns:a16="http://schemas.microsoft.com/office/drawing/2014/main" id="{F730B4B1-E79C-0AE5-A7DA-310E21903D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a:off x="9566296" y="2557762"/>
              <a:ext cx="191956" cy="2850859"/>
            </a:xfrm>
            <a:prstGeom prst="rect">
              <a:avLst/>
            </a:prstGeom>
          </p:spPr>
        </p:pic>
        <p:sp>
          <p:nvSpPr>
            <p:cNvPr id="45" name="Freeform 44">
              <a:extLst>
                <a:ext uri="{FF2B5EF4-FFF2-40B4-BE49-F238E27FC236}">
                  <a16:creationId xmlns:a16="http://schemas.microsoft.com/office/drawing/2014/main" id="{FCC9B9BA-8B79-547C-4A67-302A60B4FAB3}"/>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D8551AB-76D2-7D08-1662-3934681E1CF8}"/>
              </a:ext>
            </a:extLst>
          </p:cNvPr>
          <p:cNvGrpSpPr/>
          <p:nvPr/>
        </p:nvGrpSpPr>
        <p:grpSpPr>
          <a:xfrm flipV="1">
            <a:off x="7462193" y="4039336"/>
            <a:ext cx="4172583" cy="523153"/>
            <a:chOff x="6915120" y="3887214"/>
            <a:chExt cx="4172583" cy="523153"/>
          </a:xfrm>
        </p:grpSpPr>
        <p:pic>
          <p:nvPicPr>
            <p:cNvPr id="49" name="Picture 48" descr="Shape&#10;&#10;Description automatically generated with low confidence">
              <a:extLst>
                <a:ext uri="{FF2B5EF4-FFF2-40B4-BE49-F238E27FC236}">
                  <a16:creationId xmlns:a16="http://schemas.microsoft.com/office/drawing/2014/main" id="{8CB430DB-5700-7FBA-6AC9-A912D162E8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a:off x="9566296" y="2557762"/>
              <a:ext cx="191956" cy="2850859"/>
            </a:xfrm>
            <a:prstGeom prst="rect">
              <a:avLst/>
            </a:prstGeom>
          </p:spPr>
        </p:pic>
        <p:sp>
          <p:nvSpPr>
            <p:cNvPr id="51" name="Freeform 50">
              <a:extLst>
                <a:ext uri="{FF2B5EF4-FFF2-40B4-BE49-F238E27FC236}">
                  <a16:creationId xmlns:a16="http://schemas.microsoft.com/office/drawing/2014/main" id="{CA86AE21-21C2-0270-7B2E-E24F6F6CC03A}"/>
                </a:ext>
              </a:extLst>
            </p:cNvPr>
            <p:cNvSpPr/>
            <p:nvPr/>
          </p:nvSpPr>
          <p:spPr>
            <a:xfrm>
              <a:off x="6915120" y="4079170"/>
              <a:ext cx="3989150" cy="331197"/>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861245"/>
                <a:gd name="connsiteY0" fmla="*/ 331197 h 331197"/>
                <a:gd name="connsiteX1" fmla="*/ 1554626 w 4861245"/>
                <a:gd name="connsiteY1" fmla="*/ 0 h 331197"/>
                <a:gd name="connsiteX2" fmla="*/ 4861245 w 4861245"/>
                <a:gd name="connsiteY2" fmla="*/ 0 h 331197"/>
                <a:gd name="connsiteX3" fmla="*/ 4861245 w 4861245"/>
                <a:gd name="connsiteY3" fmla="*/ 0 h 331197"/>
                <a:gd name="connsiteX0" fmla="*/ 0 w 4861245"/>
                <a:gd name="connsiteY0" fmla="*/ 331197 h 331197"/>
                <a:gd name="connsiteX1" fmla="*/ 1859593 w 4861245"/>
                <a:gd name="connsiteY1" fmla="*/ 0 h 331197"/>
                <a:gd name="connsiteX2" fmla="*/ 4861245 w 4861245"/>
                <a:gd name="connsiteY2" fmla="*/ 0 h 331197"/>
                <a:gd name="connsiteX3" fmla="*/ 4861245 w 4861245"/>
                <a:gd name="connsiteY3" fmla="*/ 0 h 331197"/>
              </a:gdLst>
              <a:ahLst/>
              <a:cxnLst>
                <a:cxn ang="0">
                  <a:pos x="connsiteX0" y="connsiteY0"/>
                </a:cxn>
                <a:cxn ang="0">
                  <a:pos x="connsiteX1" y="connsiteY1"/>
                </a:cxn>
                <a:cxn ang="0">
                  <a:pos x="connsiteX2" y="connsiteY2"/>
                </a:cxn>
                <a:cxn ang="0">
                  <a:pos x="connsiteX3" y="connsiteY3"/>
                </a:cxn>
              </a:cxnLst>
              <a:rect l="l" t="t" r="r" b="b"/>
              <a:pathLst>
                <a:path w="4861245" h="331197">
                  <a:moveTo>
                    <a:pt x="0" y="331197"/>
                  </a:moveTo>
                  <a:lnTo>
                    <a:pt x="1859593" y="0"/>
                  </a:lnTo>
                  <a:lnTo>
                    <a:pt x="4861245" y="0"/>
                  </a:lnTo>
                  <a:lnTo>
                    <a:pt x="48612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49">
            <a:extLst>
              <a:ext uri="{FF2B5EF4-FFF2-40B4-BE49-F238E27FC236}">
                <a16:creationId xmlns:a16="http://schemas.microsoft.com/office/drawing/2014/main" id="{2479372E-AEEB-E58A-DCB3-16190CE3090B}"/>
              </a:ext>
            </a:extLst>
          </p:cNvPr>
          <p:cNvSpPr/>
          <p:nvPr/>
        </p:nvSpPr>
        <p:spPr>
          <a:xfrm>
            <a:off x="3937299" y="2296988"/>
            <a:ext cx="3153302" cy="3022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mn-cs"/>
              </a:rPr>
              <a:t>of health systems</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a:ea typeface="+mn-ea"/>
                <a:cs typeface="+mn-cs"/>
              </a:rPr>
              <a:t>are increasing their spend on digital health and IT budgets</a:t>
            </a:r>
          </a:p>
          <a:p>
            <a:pPr algn="l"/>
            <a:r>
              <a:rPr lang="en-US" sz="1600"/>
              <a:t>**</a:t>
            </a:r>
            <a:r>
              <a:rPr lang="en-US" sz="800">
                <a:solidFill>
                  <a:schemeClr val="accent5"/>
                </a:solidFill>
              </a:rPr>
              <a:t>Source</a:t>
            </a:r>
            <a:r>
              <a:rPr lang="en-US" sz="800">
                <a:solidFill>
                  <a:srgbClr val="0073E6"/>
                </a:solidFill>
              </a:rPr>
              <a:t>: </a:t>
            </a:r>
            <a:r>
              <a:rPr lang="en-US" sz="800">
                <a:solidFill>
                  <a:srgbClr val="0073E6"/>
                </a:solidFill>
                <a:hlinkClick r:id="rId4">
                  <a:extLst>
                    <a:ext uri="{A12FA001-AC4F-418D-AE19-62706E023703}">
                      <ahyp:hlinkClr xmlns:ahyp="http://schemas.microsoft.com/office/drawing/2018/hyperlinkcolor" val="tx"/>
                    </a:ext>
                  </a:extLst>
                </a:hlinkClick>
              </a:rPr>
              <a:t>Healthcare IT News, 2023</a:t>
            </a:r>
            <a:endParaRPr lang="en-US" sz="800">
              <a:solidFill>
                <a:srgbClr val="0073E6"/>
              </a:solidFill>
            </a:endParaRPr>
          </a:p>
        </p:txBody>
      </p:sp>
      <p:pic>
        <p:nvPicPr>
          <p:cNvPr id="33" name="Graphic 32">
            <a:extLst>
              <a:ext uri="{FF2B5EF4-FFF2-40B4-BE49-F238E27FC236}">
                <a16:creationId xmlns:a16="http://schemas.microsoft.com/office/drawing/2014/main" id="{FEC69D48-6C44-83D1-3FCB-4A9C1CFB98E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78496" y="1889006"/>
            <a:ext cx="3844081" cy="3844081"/>
          </a:xfrm>
          <a:prstGeom prst="rect">
            <a:avLst/>
          </a:prstGeom>
          <a:effectLst>
            <a:outerShdw blurRad="228600" dist="114300" dir="3720000" sx="101000" sy="101000" algn="ctr" rotWithShape="0">
              <a:srgbClr val="000000">
                <a:alpha val="26000"/>
              </a:srgbClr>
            </a:outerShdw>
          </a:effectLst>
        </p:spPr>
      </p:pic>
      <p:sp>
        <p:nvSpPr>
          <p:cNvPr id="11" name="TextBox 10">
            <a:extLst>
              <a:ext uri="{FF2B5EF4-FFF2-40B4-BE49-F238E27FC236}">
                <a16:creationId xmlns:a16="http://schemas.microsoft.com/office/drawing/2014/main" id="{E8818AE8-DB4A-6D93-A5CD-C2608D38DECA}"/>
              </a:ext>
            </a:extLst>
          </p:cNvPr>
          <p:cNvSpPr txBox="1"/>
          <p:nvPr/>
        </p:nvSpPr>
        <p:spPr>
          <a:xfrm flipH="1">
            <a:off x="2717463" y="4063979"/>
            <a:ext cx="0" cy="0"/>
          </a:xfrm>
          <a:prstGeom prst="rect">
            <a:avLst/>
          </a:prstGeom>
          <a:noFill/>
        </p:spPr>
        <p:txBody>
          <a:bodyPr wrap="none" lIns="0" tIns="0" rIns="0" bIns="0" rtlCol="0">
            <a:noAutofit/>
          </a:bodyPr>
          <a:lstStyle/>
          <a:p>
            <a:pPr algn="l"/>
            <a:endParaRPr lang="en-US"/>
          </a:p>
        </p:txBody>
      </p:sp>
      <p:sp>
        <p:nvSpPr>
          <p:cNvPr id="114" name="Freeform 113">
            <a:extLst>
              <a:ext uri="{FF2B5EF4-FFF2-40B4-BE49-F238E27FC236}">
                <a16:creationId xmlns:a16="http://schemas.microsoft.com/office/drawing/2014/main" id="{09279D9F-C26C-FD6A-DC3F-FC4ACF13234D}"/>
              </a:ext>
            </a:extLst>
          </p:cNvPr>
          <p:cNvSpPr/>
          <p:nvPr/>
        </p:nvSpPr>
        <p:spPr>
          <a:xfrm>
            <a:off x="711426" y="1549902"/>
            <a:ext cx="3834754" cy="519528"/>
          </a:xfrm>
          <a:custGeom>
            <a:avLst/>
            <a:gdLst>
              <a:gd name="connsiteX0" fmla="*/ 0 w 3834754"/>
              <a:gd name="connsiteY0" fmla="*/ 178419 h 519528"/>
              <a:gd name="connsiteX1" fmla="*/ 2653990 w 3834754"/>
              <a:gd name="connsiteY1" fmla="*/ 182880 h 519528"/>
              <a:gd name="connsiteX2" fmla="*/ 3809257 w 3834754"/>
              <a:gd name="connsiteY2" fmla="*/ 517416 h 519528"/>
              <a:gd name="connsiteX3" fmla="*/ 3340905 w 3834754"/>
              <a:gd name="connsiteY3" fmla="*/ 0 h 519528"/>
            </a:gdLst>
            <a:ahLst/>
            <a:cxnLst>
              <a:cxn ang="0">
                <a:pos x="connsiteX0" y="connsiteY0"/>
              </a:cxn>
              <a:cxn ang="0">
                <a:pos x="connsiteX1" y="connsiteY1"/>
              </a:cxn>
              <a:cxn ang="0">
                <a:pos x="connsiteX2" y="connsiteY2"/>
              </a:cxn>
              <a:cxn ang="0">
                <a:pos x="connsiteX3" y="connsiteY3"/>
              </a:cxn>
            </a:cxnLst>
            <a:rect l="l" t="t" r="r" b="b"/>
            <a:pathLst>
              <a:path w="3834754" h="519528">
                <a:moveTo>
                  <a:pt x="0" y="178419"/>
                </a:moveTo>
                <a:cubicBezTo>
                  <a:pt x="1009557" y="152400"/>
                  <a:pt x="2019114" y="126381"/>
                  <a:pt x="2653990" y="182880"/>
                </a:cubicBezTo>
                <a:cubicBezTo>
                  <a:pt x="3288866" y="239379"/>
                  <a:pt x="3694771" y="547896"/>
                  <a:pt x="3809257" y="517416"/>
                </a:cubicBezTo>
                <a:cubicBezTo>
                  <a:pt x="3923743" y="486936"/>
                  <a:pt x="3632324" y="243468"/>
                  <a:pt x="3340905"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7EF0A7C-CAB9-A650-E9BA-72156234FB23}"/>
              </a:ext>
            </a:extLst>
          </p:cNvPr>
          <p:cNvSpPr txBox="1"/>
          <p:nvPr/>
        </p:nvSpPr>
        <p:spPr>
          <a:xfrm>
            <a:off x="8796573" y="1880849"/>
            <a:ext cx="0" cy="0"/>
          </a:xfrm>
          <a:prstGeom prst="rect">
            <a:avLst/>
          </a:prstGeom>
          <a:noFill/>
        </p:spPr>
        <p:txBody>
          <a:bodyPr wrap="none" lIns="0" tIns="0" rIns="0" bIns="0" rtlCol="0">
            <a:noAutofit/>
          </a:bodyPr>
          <a:lstStyle/>
          <a:p>
            <a:pPr algn="l"/>
            <a:endParaRPr lang="en-US"/>
          </a:p>
        </p:txBody>
      </p:sp>
      <p:sp>
        <p:nvSpPr>
          <p:cNvPr id="18" name="TextBox 17">
            <a:extLst>
              <a:ext uri="{FF2B5EF4-FFF2-40B4-BE49-F238E27FC236}">
                <a16:creationId xmlns:a16="http://schemas.microsoft.com/office/drawing/2014/main" id="{4E471AFB-6C51-9EF8-1C7B-650005E89A47}"/>
              </a:ext>
            </a:extLst>
          </p:cNvPr>
          <p:cNvSpPr txBox="1"/>
          <p:nvPr/>
        </p:nvSpPr>
        <p:spPr>
          <a:xfrm>
            <a:off x="457200" y="6572250"/>
            <a:ext cx="0" cy="0"/>
          </a:xfrm>
          <a:prstGeom prst="rect">
            <a:avLst/>
          </a:prstGeom>
          <a:noFill/>
        </p:spPr>
        <p:txBody>
          <a:bodyPr wrap="none" lIns="0" tIns="0" rIns="0" bIns="0" rtlCol="0">
            <a:noAutofit/>
          </a:bodyPr>
          <a:lstStyle/>
          <a:p>
            <a:pPr algn="l"/>
            <a:endParaRPr lang="en-US"/>
          </a:p>
        </p:txBody>
      </p:sp>
      <p:sp>
        <p:nvSpPr>
          <p:cNvPr id="19" name="TextBox 18">
            <a:extLst>
              <a:ext uri="{FF2B5EF4-FFF2-40B4-BE49-F238E27FC236}">
                <a16:creationId xmlns:a16="http://schemas.microsoft.com/office/drawing/2014/main" id="{63CE9275-E917-8CBE-1E90-9760DAAF165F}"/>
              </a:ext>
            </a:extLst>
          </p:cNvPr>
          <p:cNvSpPr txBox="1"/>
          <p:nvPr/>
        </p:nvSpPr>
        <p:spPr>
          <a:xfrm>
            <a:off x="685962" y="5933973"/>
            <a:ext cx="2370314" cy="299888"/>
          </a:xfrm>
          <a:prstGeom prst="rect">
            <a:avLst/>
          </a:prstGeom>
          <a:noFill/>
        </p:spPr>
        <p:txBody>
          <a:bodyPr wrap="square" lIns="0" tIns="0" rIns="0" bIns="0" rtlCol="0">
            <a:noAutofit/>
          </a:bodyPr>
          <a:lstStyle/>
          <a:p>
            <a:pPr algn="l"/>
            <a:r>
              <a:rPr lang="en-US" sz="1000"/>
              <a:t>Source: </a:t>
            </a:r>
            <a:r>
              <a:rPr lang="en-US" sz="1000">
                <a:solidFill>
                  <a:srgbClr val="0073E6"/>
                </a:solidFill>
                <a:hlinkClick r:id="rId7">
                  <a:extLst>
                    <a:ext uri="{A12FA001-AC4F-418D-AE19-62706E023703}">
                      <ahyp:hlinkClr xmlns:ahyp="http://schemas.microsoft.com/office/drawing/2018/hyperlinkcolor" val="tx"/>
                    </a:ext>
                  </a:extLst>
                </a:hlinkClick>
              </a:rPr>
              <a:t>Forbes, 2024</a:t>
            </a:r>
            <a:endParaRPr lang="en-US" sz="1000">
              <a:solidFill>
                <a:srgbClr val="0073E6"/>
              </a:solidFill>
            </a:endParaRPr>
          </a:p>
          <a:p>
            <a:pPr algn="l"/>
            <a:r>
              <a:rPr lang="en-US" sz="1000"/>
              <a:t>*Source: </a:t>
            </a:r>
            <a:r>
              <a:rPr lang="en-US" sz="1000">
                <a:solidFill>
                  <a:srgbClr val="0073E6"/>
                </a:solidFill>
                <a:hlinkClick r:id="rId8">
                  <a:extLst>
                    <a:ext uri="{A12FA001-AC4F-418D-AE19-62706E023703}">
                      <ahyp:hlinkClr xmlns:ahyp="http://schemas.microsoft.com/office/drawing/2018/hyperlinkcolor" val="tx"/>
                    </a:ext>
                  </a:extLst>
                </a:hlinkClick>
              </a:rPr>
              <a:t>Med City News, 2024</a:t>
            </a:r>
            <a:endParaRPr lang="en-US" sz="1000">
              <a:solidFill>
                <a:srgbClr val="0073E6"/>
              </a:solidFill>
            </a:endParaRPr>
          </a:p>
        </p:txBody>
      </p:sp>
      <p:sp>
        <p:nvSpPr>
          <p:cNvPr id="22" name="TextBox 21">
            <a:extLst>
              <a:ext uri="{FF2B5EF4-FFF2-40B4-BE49-F238E27FC236}">
                <a16:creationId xmlns:a16="http://schemas.microsoft.com/office/drawing/2014/main" id="{0927369C-CA12-A34E-1E29-0286BC79725F}"/>
              </a:ext>
            </a:extLst>
          </p:cNvPr>
          <p:cNvSpPr txBox="1"/>
          <p:nvPr/>
        </p:nvSpPr>
        <p:spPr>
          <a:xfrm>
            <a:off x="9818370" y="6560820"/>
            <a:ext cx="0" cy="0"/>
          </a:xfrm>
          <a:prstGeom prst="rect">
            <a:avLst/>
          </a:prstGeom>
          <a:noFill/>
        </p:spPr>
        <p:txBody>
          <a:bodyPr wrap="none" lIns="0" tIns="0" rIns="0" bIns="0" rtlCol="0">
            <a:noAutofit/>
          </a:bodyPr>
          <a:lstStyle/>
          <a:p>
            <a:pPr algn="l"/>
            <a:endParaRPr lang="en-US"/>
          </a:p>
        </p:txBody>
      </p:sp>
      <p:sp>
        <p:nvSpPr>
          <p:cNvPr id="25" name="Title 1">
            <a:extLst>
              <a:ext uri="{FF2B5EF4-FFF2-40B4-BE49-F238E27FC236}">
                <a16:creationId xmlns:a16="http://schemas.microsoft.com/office/drawing/2014/main" id="{F45AD193-16A4-8E2E-0A1F-6D2EAD2395F7}"/>
              </a:ext>
            </a:extLst>
          </p:cNvPr>
          <p:cNvSpPr txBox="1">
            <a:spLocks/>
          </p:cNvSpPr>
          <p:nvPr/>
        </p:nvSpPr>
        <p:spPr>
          <a:xfrm>
            <a:off x="545209" y="460842"/>
            <a:ext cx="10503719" cy="451719"/>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b="0" kern="1200">
                <a:solidFill>
                  <a:schemeClr val="tx1"/>
                </a:solidFill>
                <a:latin typeface="+mj-lt"/>
                <a:ea typeface="+mj-ea"/>
                <a:cs typeface="+mj-cs"/>
              </a:defRPr>
            </a:lvl1pPr>
          </a:lstStyle>
          <a:p>
            <a:pPr fontAlgn="auto">
              <a:spcAft>
                <a:spcPts val="0"/>
              </a:spcAft>
            </a:pPr>
            <a:r>
              <a:rPr lang="en-US" sz="3000"/>
              <a:t>Healthcare in 2024</a:t>
            </a:r>
            <a:endParaRPr lang="en-US" sz="3000">
              <a:cs typeface="Arial"/>
            </a:endParaRPr>
          </a:p>
        </p:txBody>
      </p:sp>
      <p:sp>
        <p:nvSpPr>
          <p:cNvPr id="26" name="Text Placeholder 38">
            <a:extLst>
              <a:ext uri="{FF2B5EF4-FFF2-40B4-BE49-F238E27FC236}">
                <a16:creationId xmlns:a16="http://schemas.microsoft.com/office/drawing/2014/main" id="{0F2B7D55-972B-F371-184D-18EF4DB716DE}"/>
              </a:ext>
            </a:extLst>
          </p:cNvPr>
          <p:cNvSpPr txBox="1">
            <a:spLocks/>
          </p:cNvSpPr>
          <p:nvPr/>
        </p:nvSpPr>
        <p:spPr>
          <a:xfrm>
            <a:off x="545209" y="924027"/>
            <a:ext cx="10503719" cy="476225"/>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7" kern="1200">
                <a:solidFill>
                  <a:srgbClr val="0272E7"/>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sz="3000" b="1">
                <a:ea typeface="+mj-lt"/>
                <a:cs typeface="+mj-lt"/>
              </a:rPr>
              <a:t>Trends redefining operations </a:t>
            </a:r>
            <a:endParaRPr lang="en-US" sz="3000" b="1"/>
          </a:p>
        </p:txBody>
      </p:sp>
      <p:sp>
        <p:nvSpPr>
          <p:cNvPr id="55" name="TextBox 54">
            <a:extLst>
              <a:ext uri="{FF2B5EF4-FFF2-40B4-BE49-F238E27FC236}">
                <a16:creationId xmlns:a16="http://schemas.microsoft.com/office/drawing/2014/main" id="{20BD0ED7-B02C-E627-8A2B-F33D0BFDCB55}"/>
              </a:ext>
            </a:extLst>
          </p:cNvPr>
          <p:cNvSpPr txBox="1"/>
          <p:nvPr/>
        </p:nvSpPr>
        <p:spPr>
          <a:xfrm>
            <a:off x="4330452" y="2688322"/>
            <a:ext cx="2039439" cy="9387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5500" b="1">
                <a:solidFill>
                  <a:srgbClr val="0073FF"/>
                </a:solidFill>
              </a:rPr>
              <a:t>&gt;85</a:t>
            </a:r>
            <a:r>
              <a:rPr lang="en-US" sz="4500" b="1">
                <a:solidFill>
                  <a:srgbClr val="0073FF"/>
                </a:solidFill>
              </a:rPr>
              <a:t>%</a:t>
            </a:r>
            <a:endParaRPr kumimoji="0" lang="en-US" sz="4500" b="1" i="0" u="none" strike="noStrike" kern="1200" cap="none" spc="0" normalizeH="0" baseline="0" noProof="0">
              <a:ln>
                <a:noFill/>
              </a:ln>
              <a:solidFill>
                <a:srgbClr val="0073FF"/>
              </a:solidFill>
              <a:effectLst/>
              <a:uLnTx/>
              <a:uFillTx/>
              <a:latin typeface="Arial" panose="020B0604020202020204" pitchFamily="34" charset="0"/>
              <a:ea typeface="MS PGothic" panose="020B0600070205080204" pitchFamily="34" charset="-128"/>
              <a:cs typeface="+mn-cs"/>
            </a:endParaRPr>
          </a:p>
        </p:txBody>
      </p:sp>
      <p:pic>
        <p:nvPicPr>
          <p:cNvPr id="7" name="Picture 6">
            <a:extLst>
              <a:ext uri="{FF2B5EF4-FFF2-40B4-BE49-F238E27FC236}">
                <a16:creationId xmlns:a16="http://schemas.microsoft.com/office/drawing/2014/main" id="{D63CBAB4-D178-E4E5-8E9E-782B6A5147C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206011" y="1252186"/>
            <a:ext cx="2857697" cy="5616852"/>
          </a:xfrm>
          <a:prstGeom prst="rect">
            <a:avLst/>
          </a:prstGeom>
          <a:noFill/>
        </p:spPr>
      </p:pic>
      <p:sp>
        <p:nvSpPr>
          <p:cNvPr id="43" name="TextBox 42">
            <a:extLst>
              <a:ext uri="{FF2B5EF4-FFF2-40B4-BE49-F238E27FC236}">
                <a16:creationId xmlns:a16="http://schemas.microsoft.com/office/drawing/2014/main" id="{064C5FD1-B95C-9065-BB4F-A578D67E42DC}"/>
              </a:ext>
            </a:extLst>
          </p:cNvPr>
          <p:cNvSpPr txBox="1"/>
          <p:nvPr/>
        </p:nvSpPr>
        <p:spPr>
          <a:xfrm>
            <a:off x="993001" y="2757454"/>
            <a:ext cx="2215427" cy="569596"/>
          </a:xfrm>
          <a:prstGeom prst="rect">
            <a:avLst/>
          </a:prstGeom>
          <a:noFill/>
        </p:spPr>
        <p:txBody>
          <a:bodyPr wrap="square" lIns="0" tIns="0" rIns="0" bIns="0" rtlCol="0">
            <a:noAutofit/>
          </a:bodyPr>
          <a:lstStyle/>
          <a:p>
            <a:r>
              <a:rPr lang="en-US" sz="1600"/>
              <a:t>Nurse Staffing Shortages</a:t>
            </a:r>
          </a:p>
        </p:txBody>
      </p:sp>
      <p:sp>
        <p:nvSpPr>
          <p:cNvPr id="44" name="TextBox 43">
            <a:extLst>
              <a:ext uri="{FF2B5EF4-FFF2-40B4-BE49-F238E27FC236}">
                <a16:creationId xmlns:a16="http://schemas.microsoft.com/office/drawing/2014/main" id="{4341B37E-7808-8421-601C-BC7B488AE629}"/>
              </a:ext>
            </a:extLst>
          </p:cNvPr>
          <p:cNvSpPr txBox="1"/>
          <p:nvPr/>
        </p:nvSpPr>
        <p:spPr>
          <a:xfrm>
            <a:off x="993002" y="3723000"/>
            <a:ext cx="1711698" cy="810998"/>
          </a:xfrm>
          <a:prstGeom prst="rect">
            <a:avLst/>
          </a:prstGeom>
          <a:noFill/>
        </p:spPr>
        <p:txBody>
          <a:bodyPr wrap="square" lIns="0" tIns="0" rIns="0" bIns="0" rtlCol="0">
            <a:noAutofit/>
          </a:bodyPr>
          <a:lstStyle/>
          <a:p>
            <a:pPr marL="7938" lvl="1">
              <a:lnSpc>
                <a:spcPts val="1960"/>
              </a:lnSpc>
            </a:pPr>
            <a:r>
              <a:rPr lang="en-US" sz="1600"/>
              <a:t>Patient Safety From Admission</a:t>
            </a:r>
          </a:p>
          <a:p>
            <a:pPr marL="7938" lvl="1">
              <a:lnSpc>
                <a:spcPts val="1960"/>
              </a:lnSpc>
            </a:pPr>
            <a:r>
              <a:rPr lang="en-US" sz="1600"/>
              <a:t>to Discharge</a:t>
            </a:r>
          </a:p>
          <a:p>
            <a:pPr algn="l"/>
            <a:endParaRPr lang="en-US" sz="1600"/>
          </a:p>
        </p:txBody>
      </p:sp>
      <p:sp>
        <p:nvSpPr>
          <p:cNvPr id="46" name="TextBox 45">
            <a:extLst>
              <a:ext uri="{FF2B5EF4-FFF2-40B4-BE49-F238E27FC236}">
                <a16:creationId xmlns:a16="http://schemas.microsoft.com/office/drawing/2014/main" id="{63A7E32C-9E69-3EAD-ED9B-B48A249DC217}"/>
              </a:ext>
            </a:extLst>
          </p:cNvPr>
          <p:cNvSpPr txBox="1"/>
          <p:nvPr/>
        </p:nvSpPr>
        <p:spPr>
          <a:xfrm>
            <a:off x="993001" y="1849516"/>
            <a:ext cx="2641941" cy="628973"/>
          </a:xfrm>
          <a:prstGeom prst="rect">
            <a:avLst/>
          </a:prstGeom>
          <a:noFill/>
        </p:spPr>
        <p:txBody>
          <a:bodyPr wrap="square" lIns="0" tIns="0" rIns="0" bIns="0" rtlCol="0">
            <a:noAutofit/>
          </a:bodyPr>
          <a:lstStyle/>
          <a:p>
            <a:pPr algn="l"/>
            <a:r>
              <a:rPr lang="en-US" sz="1600"/>
              <a:t>Growing and Aging Population</a:t>
            </a:r>
          </a:p>
        </p:txBody>
      </p:sp>
      <p:sp>
        <p:nvSpPr>
          <p:cNvPr id="3" name="TextBox 2">
            <a:extLst>
              <a:ext uri="{FF2B5EF4-FFF2-40B4-BE49-F238E27FC236}">
                <a16:creationId xmlns:a16="http://schemas.microsoft.com/office/drawing/2014/main" id="{D2A9F41F-3ECE-5AE5-A7D8-CD9FF4E85203}"/>
              </a:ext>
            </a:extLst>
          </p:cNvPr>
          <p:cNvSpPr txBox="1"/>
          <p:nvPr/>
        </p:nvSpPr>
        <p:spPr>
          <a:xfrm>
            <a:off x="4076700" y="6235700"/>
            <a:ext cx="0" cy="0"/>
          </a:xfrm>
          <a:prstGeom prst="rect">
            <a:avLst/>
          </a:prstGeom>
          <a:noFill/>
        </p:spPr>
        <p:txBody>
          <a:bodyPr wrap="none" lIns="0" tIns="0" rIns="0" bIns="0" rtlCol="0">
            <a:noAutofit/>
          </a:bodyPr>
          <a:lstStyle/>
          <a:p>
            <a:pPr algn="l"/>
            <a:endParaRPr lang="en-US" err="1"/>
          </a:p>
        </p:txBody>
      </p:sp>
      <p:sp>
        <p:nvSpPr>
          <p:cNvPr id="4" name="TextBox 3">
            <a:extLst>
              <a:ext uri="{FF2B5EF4-FFF2-40B4-BE49-F238E27FC236}">
                <a16:creationId xmlns:a16="http://schemas.microsoft.com/office/drawing/2014/main" id="{A8F2E51D-C696-DDA7-FD1C-767F11506AF1}"/>
              </a:ext>
            </a:extLst>
          </p:cNvPr>
          <p:cNvSpPr txBox="1"/>
          <p:nvPr/>
        </p:nvSpPr>
        <p:spPr>
          <a:xfrm>
            <a:off x="1013873" y="4906569"/>
            <a:ext cx="1575323" cy="493862"/>
          </a:xfrm>
          <a:prstGeom prst="rect">
            <a:avLst/>
          </a:prstGeom>
          <a:noFill/>
        </p:spPr>
        <p:txBody>
          <a:bodyPr wrap="square" lIns="0" tIns="0" rIns="0" bIns="0" rtlCol="0">
            <a:noAutofit/>
          </a:bodyPr>
          <a:lstStyle/>
          <a:p>
            <a:pPr algn="l"/>
            <a:r>
              <a:rPr lang="en-US" sz="1600"/>
              <a:t>Staff Safety in the Workplace </a:t>
            </a:r>
          </a:p>
        </p:txBody>
      </p:sp>
    </p:spTree>
    <p:extLst>
      <p:ext uri="{BB962C8B-B14F-4D97-AF65-F5344CB8AC3E}">
        <p14:creationId xmlns:p14="http://schemas.microsoft.com/office/powerpoint/2010/main" val="1351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5">
            <a:extLst>
              <a:ext uri="{FF2B5EF4-FFF2-40B4-BE49-F238E27FC236}">
                <a16:creationId xmlns:a16="http://schemas.microsoft.com/office/drawing/2014/main" id="{0A1904FF-C3CC-CF90-842B-F2A0ED0E93CE}"/>
              </a:ext>
            </a:extLst>
          </p:cNvPr>
          <p:cNvSpPr txBox="1"/>
          <p:nvPr/>
        </p:nvSpPr>
        <p:spPr>
          <a:xfrm>
            <a:off x="6137754" y="4227206"/>
            <a:ext cx="2147299" cy="1569612"/>
          </a:xfrm>
          <a:prstGeom prst="rect">
            <a:avLst/>
          </a:prstGeom>
        </p:spPr>
        <p:txBody>
          <a:bodyPr vert="horz" wrap="square" lIns="91416" tIns="91416" rIns="0" bIns="91416" rtlCol="0">
            <a:spAutoFit/>
          </a:bodyPr>
          <a:lstStyle/>
          <a:p>
            <a:pPr marL="122238" indent="-122238">
              <a:spcAft>
                <a:spcPts val="1200"/>
              </a:spcAft>
              <a:buClr>
                <a:srgbClr val="D6EFFF"/>
              </a:buClr>
              <a:buSzPct val="101000"/>
              <a:buFont typeface="Arial" panose="020B0604020202020204" pitchFamily="34" charset="0"/>
              <a:buChar char="•"/>
            </a:pPr>
            <a:r>
              <a:rPr lang="en-US" sz="1400">
                <a:cs typeface="Arial" panose="020B0604020202020204" pitchFamily="34" charset="0"/>
              </a:rPr>
              <a:t>R</a:t>
            </a:r>
            <a:r>
              <a:rPr lang="en-US" sz="1400">
                <a:effectLst/>
                <a:cs typeface="Arial" panose="020B0604020202020204" pitchFamily="34" charset="0"/>
              </a:rPr>
              <a:t>ising prevalence of chronic diseases</a:t>
            </a:r>
          </a:p>
          <a:p>
            <a:pPr marL="122238" indent="-122238">
              <a:spcAft>
                <a:spcPts val="1200"/>
              </a:spcAft>
              <a:buClr>
                <a:srgbClr val="D6EFFF"/>
              </a:buClr>
              <a:buSzPct val="101000"/>
              <a:buFont typeface="Arial" panose="020B0604020202020204" pitchFamily="34" charset="0"/>
              <a:buChar char="•"/>
            </a:pPr>
            <a:r>
              <a:rPr lang="en-US" sz="1400">
                <a:effectLst/>
                <a:cs typeface="Arial" panose="020B0604020202020204" pitchFamily="34" charset="0"/>
              </a:rPr>
              <a:t>Rise of consumerism</a:t>
            </a:r>
            <a:endParaRPr lang="en-US" sz="1400">
              <a:cs typeface="Arial" panose="020B0604020202020204" pitchFamily="34" charset="0"/>
            </a:endParaRPr>
          </a:p>
          <a:p>
            <a:pPr marL="122238" indent="-122238">
              <a:spcAft>
                <a:spcPts val="1200"/>
              </a:spcAft>
              <a:buClr>
                <a:srgbClr val="D6EFFF"/>
              </a:buClr>
              <a:buSzPct val="101000"/>
              <a:buFont typeface="Arial" panose="020B0604020202020204" pitchFamily="34" charset="0"/>
              <a:buChar char="•"/>
            </a:pPr>
            <a:r>
              <a:rPr lang="en-US" sz="1400">
                <a:cs typeface="Arial" panose="020B0604020202020204" pitchFamily="34" charset="0"/>
              </a:rPr>
              <a:t>D</a:t>
            </a:r>
            <a:r>
              <a:rPr lang="en-US" sz="1400">
                <a:effectLst/>
                <a:cs typeface="Arial" panose="020B0604020202020204" pitchFamily="34" charset="0"/>
              </a:rPr>
              <a:t>ecreasing patient satisfaction rates</a:t>
            </a:r>
          </a:p>
        </p:txBody>
      </p:sp>
      <p:sp>
        <p:nvSpPr>
          <p:cNvPr id="16" name="object 5">
            <a:extLst>
              <a:ext uri="{FF2B5EF4-FFF2-40B4-BE49-F238E27FC236}">
                <a16:creationId xmlns:a16="http://schemas.microsoft.com/office/drawing/2014/main" id="{59511073-12BE-BCEB-02BA-BB289F13B8A9}"/>
              </a:ext>
            </a:extLst>
          </p:cNvPr>
          <p:cNvSpPr txBox="1"/>
          <p:nvPr/>
        </p:nvSpPr>
        <p:spPr>
          <a:xfrm>
            <a:off x="1036127" y="4243832"/>
            <a:ext cx="2127492" cy="1925094"/>
          </a:xfrm>
          <a:prstGeom prst="rect">
            <a:avLst/>
          </a:prstGeom>
        </p:spPr>
        <p:txBody>
          <a:bodyPr vert="horz" wrap="square" lIns="91416" tIns="91416" rIns="0" bIns="91416" rtlCol="0">
            <a:spAutoFit/>
          </a:bodyPr>
          <a:lstStyle/>
          <a:p>
            <a:pPr marL="122238" indent="-109538" defTabSz="1057445">
              <a:lnSpc>
                <a:spcPct val="90000"/>
              </a:lnSpc>
              <a:spcBef>
                <a:spcPts val="900"/>
              </a:spcBef>
              <a:spcAft>
                <a:spcPts val="600"/>
              </a:spcAft>
              <a:buClr>
                <a:srgbClr val="0073E6"/>
              </a:buClr>
              <a:buSzPct val="128571"/>
              <a:buFont typeface="Arial" panose="020B0604020202020204" pitchFamily="34" charset="0"/>
              <a:buChar char="•"/>
            </a:pPr>
            <a:r>
              <a:rPr lang="en-US" sz="1400" spc="-5">
                <a:cs typeface="Arial" panose="020B0604020202020204" pitchFamily="34" charset="0"/>
              </a:rPr>
              <a:t>Personnel</a:t>
            </a:r>
            <a:r>
              <a:rPr lang="en-US" sz="1400" b="1" kern="100" spc="-5">
                <a:solidFill>
                  <a:prstClr val="black"/>
                </a:solidFill>
                <a:cs typeface="Arial" panose="020B0604020202020204" pitchFamily="34" charset="0"/>
              </a:rPr>
              <a:t> </a:t>
            </a:r>
            <a:r>
              <a:rPr lang="en-US" sz="1400" spc="-5">
                <a:cs typeface="Arial" panose="020B0604020202020204" pitchFamily="34" charset="0"/>
              </a:rPr>
              <a:t>shortages</a:t>
            </a:r>
          </a:p>
          <a:p>
            <a:pPr marL="122238" indent="-109538" defTabSz="1057445">
              <a:lnSpc>
                <a:spcPct val="90000"/>
              </a:lnSpc>
              <a:spcBef>
                <a:spcPts val="900"/>
              </a:spcBef>
              <a:spcAft>
                <a:spcPts val="600"/>
              </a:spcAft>
              <a:buClr>
                <a:srgbClr val="0073E6"/>
              </a:buClr>
              <a:buSzPct val="128571"/>
              <a:buFont typeface="Arial" panose="020B0604020202020204" pitchFamily="34" charset="0"/>
              <a:buChar char="•"/>
            </a:pPr>
            <a:r>
              <a:rPr lang="en-US" sz="1400" spc="-5">
                <a:cs typeface="Arial" panose="020B0604020202020204" pitchFamily="34" charset="0"/>
              </a:rPr>
              <a:t>Increased demands leading to greater risk of human error</a:t>
            </a:r>
          </a:p>
          <a:p>
            <a:pPr marL="122238" indent="-109538" defTabSz="1057445">
              <a:lnSpc>
                <a:spcPct val="90000"/>
              </a:lnSpc>
              <a:spcBef>
                <a:spcPts val="900"/>
              </a:spcBef>
              <a:spcAft>
                <a:spcPts val="600"/>
              </a:spcAft>
              <a:buClr>
                <a:srgbClr val="0073E6"/>
              </a:buClr>
              <a:buSzPct val="128571"/>
              <a:buFont typeface="Arial" panose="020B0604020202020204" pitchFamily="34" charset="0"/>
              <a:buChar char="•"/>
            </a:pPr>
            <a:r>
              <a:rPr lang="en-US" sz="1400" spc="-5">
                <a:cs typeface="Arial" panose="020B0604020202020204" pitchFamily="34" charset="0"/>
              </a:rPr>
              <a:t>High staff turnover rates</a:t>
            </a:r>
          </a:p>
          <a:p>
            <a:pPr marL="122238" indent="-109538" defTabSz="1057445">
              <a:lnSpc>
                <a:spcPct val="90000"/>
              </a:lnSpc>
              <a:spcBef>
                <a:spcPts val="900"/>
              </a:spcBef>
              <a:spcAft>
                <a:spcPts val="600"/>
              </a:spcAft>
              <a:buClr>
                <a:srgbClr val="0073E6"/>
              </a:buClr>
              <a:buSzPct val="128571"/>
              <a:buFont typeface="Arial" panose="020B0604020202020204" pitchFamily="34" charset="0"/>
              <a:buChar char="•"/>
            </a:pPr>
            <a:r>
              <a:rPr lang="en-US" sz="1400" spc="-5">
                <a:cs typeface="Arial" panose="020B0604020202020204" pitchFamily="34" charset="0"/>
              </a:rPr>
              <a:t>Cognitive overload</a:t>
            </a:r>
          </a:p>
        </p:txBody>
      </p:sp>
      <p:sp>
        <p:nvSpPr>
          <p:cNvPr id="23" name="Title 1">
            <a:extLst>
              <a:ext uri="{FF2B5EF4-FFF2-40B4-BE49-F238E27FC236}">
                <a16:creationId xmlns:a16="http://schemas.microsoft.com/office/drawing/2014/main" id="{BFAAC540-39EB-8320-E35F-F0584158A694}"/>
              </a:ext>
            </a:extLst>
          </p:cNvPr>
          <p:cNvSpPr txBox="1">
            <a:spLocks/>
          </p:cNvSpPr>
          <p:nvPr/>
        </p:nvSpPr>
        <p:spPr>
          <a:xfrm>
            <a:off x="533400" y="469164"/>
            <a:ext cx="8211424" cy="923925"/>
          </a:xfrm>
          <a:prstGeom prst="rect">
            <a:avLst/>
          </a:prstGeom>
        </p:spPr>
        <p:txBody>
          <a:bodyPr vert="horz" lIns="0" tIns="0" rIns="0" bIns="0" rtlCol="0" anchor="t" anchorCtr="0">
            <a:noAutofit/>
          </a:bodyPr>
          <a:lst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a:lstStyle>
          <a:p>
            <a:pPr fontAlgn="auto">
              <a:spcAft>
                <a:spcPts val="0"/>
              </a:spcAft>
            </a:pPr>
            <a:r>
              <a:rPr lang="en-US" sz="3000"/>
              <a:t>Leaders Like You Are Confronted with </a:t>
            </a:r>
            <a:r>
              <a:rPr lang="en-US" sz="3000" b="1">
                <a:solidFill>
                  <a:srgbClr val="0073E6"/>
                </a:solidFill>
              </a:rPr>
              <a:t>Increasingly complex challenges </a:t>
            </a:r>
          </a:p>
        </p:txBody>
      </p:sp>
      <p:grpSp>
        <p:nvGrpSpPr>
          <p:cNvPr id="5" name="Group 4">
            <a:extLst>
              <a:ext uri="{FF2B5EF4-FFF2-40B4-BE49-F238E27FC236}">
                <a16:creationId xmlns:a16="http://schemas.microsoft.com/office/drawing/2014/main" id="{2571A05C-6850-00F6-A9D7-7395A214CDB2}"/>
              </a:ext>
            </a:extLst>
          </p:cNvPr>
          <p:cNvGrpSpPr/>
          <p:nvPr/>
        </p:nvGrpSpPr>
        <p:grpSpPr>
          <a:xfrm>
            <a:off x="0" y="1768567"/>
            <a:ext cx="8822762" cy="1870453"/>
            <a:chOff x="452479" y="1680839"/>
            <a:chExt cx="11410268" cy="2419012"/>
          </a:xfrm>
        </p:grpSpPr>
        <p:pic>
          <p:nvPicPr>
            <p:cNvPr id="46" name="Picture 45" descr="A white circle with a black background&#10;&#10;Description automatically generated">
              <a:extLst>
                <a:ext uri="{FF2B5EF4-FFF2-40B4-BE49-F238E27FC236}">
                  <a16:creationId xmlns:a16="http://schemas.microsoft.com/office/drawing/2014/main" id="{2F31F7EB-B557-B535-A785-1218AA7A7C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75"/>
            <a:stretch/>
          </p:blipFill>
          <p:spPr>
            <a:xfrm>
              <a:off x="452479" y="1680839"/>
              <a:ext cx="11410268" cy="2419012"/>
            </a:xfrm>
            <a:prstGeom prst="rect">
              <a:avLst/>
            </a:prstGeom>
          </p:spPr>
        </p:pic>
        <p:sp>
          <p:nvSpPr>
            <p:cNvPr id="6" name="Oval 5">
              <a:extLst>
                <a:ext uri="{FF2B5EF4-FFF2-40B4-BE49-F238E27FC236}">
                  <a16:creationId xmlns:a16="http://schemas.microsoft.com/office/drawing/2014/main" id="{A2E594C4-14BB-EC71-B5EA-BB45976A0915}"/>
                </a:ext>
              </a:extLst>
            </p:cNvPr>
            <p:cNvSpPr/>
            <p:nvPr/>
          </p:nvSpPr>
          <p:spPr>
            <a:xfrm>
              <a:off x="5465972" y="2037903"/>
              <a:ext cx="1354061" cy="135406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956AF5C-50FB-E62C-7B1E-8A1F71242F32}"/>
                </a:ext>
              </a:extLst>
            </p:cNvPr>
            <p:cNvSpPr/>
            <p:nvPr/>
          </p:nvSpPr>
          <p:spPr>
            <a:xfrm>
              <a:off x="8659733" y="2047932"/>
              <a:ext cx="1354061" cy="1354061"/>
            </a:xfrm>
            <a:prstGeom prst="ellipse">
              <a:avLst/>
            </a:prstGeom>
            <a:solidFill>
              <a:srgbClr val="80B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B3B92BC-F89A-008E-A92A-99063CD40562}"/>
                </a:ext>
              </a:extLst>
            </p:cNvPr>
            <p:cNvSpPr/>
            <p:nvPr/>
          </p:nvSpPr>
          <p:spPr>
            <a:xfrm>
              <a:off x="2272212" y="2047932"/>
              <a:ext cx="1354061" cy="135406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4CE0E1E1-9982-3710-60C2-CD17944FD5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01466" y="2480554"/>
              <a:ext cx="1037745" cy="418740"/>
            </a:xfrm>
            <a:prstGeom prst="rect">
              <a:avLst/>
            </a:prstGeom>
          </p:spPr>
        </p:pic>
        <p:pic>
          <p:nvPicPr>
            <p:cNvPr id="25" name="Graphic 24">
              <a:extLst>
                <a:ext uri="{FF2B5EF4-FFF2-40B4-BE49-F238E27FC236}">
                  <a16:creationId xmlns:a16="http://schemas.microsoft.com/office/drawing/2014/main" id="{88DA45B4-E8DA-E599-0728-4FC1F7DE7EE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03726" y="2405592"/>
              <a:ext cx="444677" cy="618681"/>
            </a:xfrm>
            <a:prstGeom prst="rect">
              <a:avLst/>
            </a:prstGeom>
          </p:spPr>
        </p:pic>
        <p:pic>
          <p:nvPicPr>
            <p:cNvPr id="26" name="Graphic 25">
              <a:extLst>
                <a:ext uri="{FF2B5EF4-FFF2-40B4-BE49-F238E27FC236}">
                  <a16:creationId xmlns:a16="http://schemas.microsoft.com/office/drawing/2014/main" id="{80E59130-B3A1-3BB7-35BB-D4B44422B6C2}"/>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r="43576"/>
            <a:stretch/>
          </p:blipFill>
          <p:spPr>
            <a:xfrm>
              <a:off x="9109775" y="2286000"/>
              <a:ext cx="463804" cy="876793"/>
            </a:xfrm>
            <a:prstGeom prst="rect">
              <a:avLst/>
            </a:prstGeom>
          </p:spPr>
        </p:pic>
      </p:grpSp>
      <p:sp>
        <p:nvSpPr>
          <p:cNvPr id="15" name="TextBox 14">
            <a:extLst>
              <a:ext uri="{FF2B5EF4-FFF2-40B4-BE49-F238E27FC236}">
                <a16:creationId xmlns:a16="http://schemas.microsoft.com/office/drawing/2014/main" id="{845FD58A-DACD-716F-015E-39D2E5EEF741}"/>
              </a:ext>
            </a:extLst>
          </p:cNvPr>
          <p:cNvSpPr txBox="1"/>
          <p:nvPr/>
        </p:nvSpPr>
        <p:spPr>
          <a:xfrm>
            <a:off x="3592103" y="4293710"/>
            <a:ext cx="2399913" cy="2220608"/>
          </a:xfrm>
          <a:prstGeom prst="rect">
            <a:avLst/>
          </a:prstGeom>
          <a:noFill/>
        </p:spPr>
        <p:txBody>
          <a:bodyPr wrap="square">
            <a:spAutoFit/>
          </a:bodyPr>
          <a:lstStyle/>
          <a:p>
            <a:pPr marL="122238" indent="-122238" defTabSz="1057445">
              <a:lnSpc>
                <a:spcPct val="90000"/>
              </a:lnSpc>
              <a:spcBef>
                <a:spcPts val="900"/>
              </a:spcBef>
              <a:spcAft>
                <a:spcPts val="600"/>
              </a:spcAft>
              <a:buClr>
                <a:srgbClr val="59A6F0"/>
              </a:buClr>
              <a:buSzPct val="128571"/>
              <a:buFont typeface="Arial" panose="020B0604020202020204" pitchFamily="34" charset="0"/>
              <a:buChar char="•"/>
              <a:tabLst>
                <a:tab pos="55563" algn="l"/>
              </a:tabLst>
            </a:pPr>
            <a:r>
              <a:rPr lang="en-US" sz="1400">
                <a:cs typeface="Arial" panose="020B0604020202020204" pitchFamily="34" charset="0"/>
              </a:rPr>
              <a:t>Inefficient communication, siloed information and bottlenecks</a:t>
            </a:r>
          </a:p>
          <a:p>
            <a:pPr marL="122238" indent="-122238" defTabSz="1057445">
              <a:lnSpc>
                <a:spcPct val="90000"/>
              </a:lnSpc>
              <a:spcBef>
                <a:spcPts val="900"/>
              </a:spcBef>
              <a:spcAft>
                <a:spcPts val="600"/>
              </a:spcAft>
              <a:buClr>
                <a:srgbClr val="59A6F0"/>
              </a:buClr>
              <a:buSzPct val="128571"/>
              <a:buFont typeface="Arial" panose="020B0604020202020204" pitchFamily="34" charset="0"/>
              <a:buChar char="•"/>
              <a:tabLst>
                <a:tab pos="55563" algn="l"/>
              </a:tabLst>
            </a:pPr>
            <a:r>
              <a:rPr lang="en-US" sz="1400">
                <a:cs typeface="Arial" panose="020B0604020202020204" pitchFamily="34" charset="0"/>
              </a:rPr>
              <a:t>Disconnected, mobile workforce</a:t>
            </a:r>
          </a:p>
          <a:p>
            <a:pPr marL="122238" indent="-122238" defTabSz="1057445">
              <a:lnSpc>
                <a:spcPct val="90000"/>
              </a:lnSpc>
              <a:spcBef>
                <a:spcPts val="900"/>
              </a:spcBef>
              <a:spcAft>
                <a:spcPts val="600"/>
              </a:spcAft>
              <a:buClr>
                <a:srgbClr val="59A6F0"/>
              </a:buClr>
              <a:buSzPct val="128571"/>
              <a:buFont typeface="Arial" panose="020B0604020202020204" pitchFamily="34" charset="0"/>
              <a:buChar char="•"/>
              <a:tabLst>
                <a:tab pos="55563" algn="l"/>
              </a:tabLst>
            </a:pPr>
            <a:r>
              <a:rPr lang="en-US" sz="1400" spc="-5">
                <a:cs typeface="Arial" panose="020B0604020202020204" pitchFamily="34" charset="0"/>
              </a:rPr>
              <a:t>Tasks left undone</a:t>
            </a:r>
          </a:p>
          <a:p>
            <a:pPr marL="122238" indent="-122238" defTabSz="1057445">
              <a:lnSpc>
                <a:spcPct val="90000"/>
              </a:lnSpc>
              <a:spcBef>
                <a:spcPts val="900"/>
              </a:spcBef>
              <a:spcAft>
                <a:spcPts val="600"/>
              </a:spcAft>
              <a:buClr>
                <a:srgbClr val="59A6F0"/>
              </a:buClr>
              <a:buSzPct val="128571"/>
              <a:buFont typeface="Arial" panose="020B0604020202020204" pitchFamily="34" charset="0"/>
              <a:buChar char="•"/>
              <a:tabLst>
                <a:tab pos="55563" algn="l"/>
              </a:tabLst>
            </a:pPr>
            <a:r>
              <a:rPr lang="en-US" sz="1400">
                <a:cs typeface="Arial" panose="020B0604020202020204" pitchFamily="34" charset="0"/>
              </a:rPr>
              <a:t>Regulatory complexity </a:t>
            </a:r>
            <a:br>
              <a:rPr lang="en-US" sz="1400">
                <a:cs typeface="Arial" panose="020B0604020202020204" pitchFamily="34" charset="0"/>
              </a:rPr>
            </a:br>
            <a:r>
              <a:rPr lang="en-US" sz="1400">
                <a:cs typeface="Arial" panose="020B0604020202020204" pitchFamily="34" charset="0"/>
              </a:rPr>
              <a:t>and oversight</a:t>
            </a:r>
          </a:p>
        </p:txBody>
      </p:sp>
      <p:cxnSp>
        <p:nvCxnSpPr>
          <p:cNvPr id="36" name="Straight Connector 35">
            <a:extLst>
              <a:ext uri="{FF2B5EF4-FFF2-40B4-BE49-F238E27FC236}">
                <a16:creationId xmlns:a16="http://schemas.microsoft.com/office/drawing/2014/main" id="{DB6E62A0-170F-FAEE-C3C2-6778CC71C909}"/>
              </a:ext>
            </a:extLst>
          </p:cNvPr>
          <p:cNvCxnSpPr>
            <a:cxnSpLocks/>
          </p:cNvCxnSpPr>
          <p:nvPr/>
        </p:nvCxnSpPr>
        <p:spPr>
          <a:xfrm>
            <a:off x="3697119" y="4989911"/>
            <a:ext cx="20629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EAC0F6-B03E-D62D-0354-B7169534A75F}"/>
              </a:ext>
            </a:extLst>
          </p:cNvPr>
          <p:cNvCxnSpPr>
            <a:cxnSpLocks/>
          </p:cNvCxnSpPr>
          <p:nvPr/>
        </p:nvCxnSpPr>
        <p:spPr>
          <a:xfrm>
            <a:off x="3697119" y="5551293"/>
            <a:ext cx="20629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97F70-5447-AF83-B71B-7999ECEBEA1E}"/>
              </a:ext>
            </a:extLst>
          </p:cNvPr>
          <p:cNvSpPr/>
          <p:nvPr/>
        </p:nvSpPr>
        <p:spPr>
          <a:xfrm>
            <a:off x="9350152" y="2410692"/>
            <a:ext cx="2841909" cy="3919518"/>
          </a:xfrm>
          <a:custGeom>
            <a:avLst/>
            <a:gdLst>
              <a:gd name="connsiteX0" fmla="*/ 0 w 2841909"/>
              <a:gd name="connsiteY0" fmla="*/ 0 h 3302575"/>
              <a:gd name="connsiteX1" fmla="*/ 2841909 w 2841909"/>
              <a:gd name="connsiteY1" fmla="*/ 336250 h 3302575"/>
              <a:gd name="connsiteX2" fmla="*/ 2841909 w 2841909"/>
              <a:gd name="connsiteY2" fmla="*/ 3302575 h 3302575"/>
              <a:gd name="connsiteX3" fmla="*/ 0 w 2841909"/>
              <a:gd name="connsiteY3" fmla="*/ 2966325 h 3302575"/>
              <a:gd name="connsiteX4" fmla="*/ 0 w 2841909"/>
              <a:gd name="connsiteY4" fmla="*/ 0 h 330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909" h="3302575">
                <a:moveTo>
                  <a:pt x="0" y="0"/>
                </a:moveTo>
                <a:lnTo>
                  <a:pt x="2841909" y="336250"/>
                </a:lnTo>
                <a:lnTo>
                  <a:pt x="2841909" y="3302575"/>
                </a:lnTo>
                <a:lnTo>
                  <a:pt x="0" y="296632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8" name="Picture 67">
            <a:extLst>
              <a:ext uri="{FF2B5EF4-FFF2-40B4-BE49-F238E27FC236}">
                <a16:creationId xmlns:a16="http://schemas.microsoft.com/office/drawing/2014/main" id="{BFE36D4A-EBC1-940B-74E7-BBF95016D025}"/>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350152" y="626394"/>
            <a:ext cx="2855413" cy="2089715"/>
          </a:xfrm>
          <a:prstGeom prst="rect">
            <a:avLst/>
          </a:prstGeom>
        </p:spPr>
      </p:pic>
      <p:grpSp>
        <p:nvGrpSpPr>
          <p:cNvPr id="21" name="Group 20">
            <a:extLst>
              <a:ext uri="{FF2B5EF4-FFF2-40B4-BE49-F238E27FC236}">
                <a16:creationId xmlns:a16="http://schemas.microsoft.com/office/drawing/2014/main" id="{C2122BCB-9530-DBA9-F096-DE5F36610E20}"/>
              </a:ext>
            </a:extLst>
          </p:cNvPr>
          <p:cNvGrpSpPr/>
          <p:nvPr/>
        </p:nvGrpSpPr>
        <p:grpSpPr>
          <a:xfrm>
            <a:off x="1150885" y="4630153"/>
            <a:ext cx="1996109" cy="1159394"/>
            <a:chOff x="876535" y="4469244"/>
            <a:chExt cx="1838845" cy="879926"/>
          </a:xfrm>
        </p:grpSpPr>
        <p:cxnSp>
          <p:nvCxnSpPr>
            <p:cNvPr id="14" name="Straight Connector 13">
              <a:extLst>
                <a:ext uri="{FF2B5EF4-FFF2-40B4-BE49-F238E27FC236}">
                  <a16:creationId xmlns:a16="http://schemas.microsoft.com/office/drawing/2014/main" id="{D570BC20-6F3F-FED6-E5BD-2545F3CD071A}"/>
                </a:ext>
              </a:extLst>
            </p:cNvPr>
            <p:cNvCxnSpPr>
              <a:cxnSpLocks/>
            </p:cNvCxnSpPr>
            <p:nvPr/>
          </p:nvCxnSpPr>
          <p:spPr>
            <a:xfrm>
              <a:off x="876535" y="5349170"/>
              <a:ext cx="18388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377CD2-7D23-BDDB-CDB5-86004C8AA69E}"/>
                </a:ext>
              </a:extLst>
            </p:cNvPr>
            <p:cNvCxnSpPr>
              <a:cxnSpLocks/>
            </p:cNvCxnSpPr>
            <p:nvPr/>
          </p:nvCxnSpPr>
          <p:spPr>
            <a:xfrm>
              <a:off x="876536" y="4469244"/>
              <a:ext cx="18388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E4B92C-2F54-13CC-0443-F7222ACDB293}"/>
                </a:ext>
              </a:extLst>
            </p:cNvPr>
            <p:cNvCxnSpPr>
              <a:cxnSpLocks/>
            </p:cNvCxnSpPr>
            <p:nvPr/>
          </p:nvCxnSpPr>
          <p:spPr>
            <a:xfrm>
              <a:off x="876535" y="5037041"/>
              <a:ext cx="18388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88ADC87-B435-1907-3D60-45D3184EB236}"/>
              </a:ext>
            </a:extLst>
          </p:cNvPr>
          <p:cNvGrpSpPr/>
          <p:nvPr/>
        </p:nvGrpSpPr>
        <p:grpSpPr>
          <a:xfrm>
            <a:off x="6249080" y="4815833"/>
            <a:ext cx="1816615" cy="407682"/>
            <a:chOff x="6443982" y="5003832"/>
            <a:chExt cx="1578542" cy="407682"/>
          </a:xfrm>
        </p:grpSpPr>
        <p:cxnSp>
          <p:nvCxnSpPr>
            <p:cNvPr id="39" name="Straight Connector 38">
              <a:extLst>
                <a:ext uri="{FF2B5EF4-FFF2-40B4-BE49-F238E27FC236}">
                  <a16:creationId xmlns:a16="http://schemas.microsoft.com/office/drawing/2014/main" id="{8696C379-7017-0E08-C812-213F78967E08}"/>
                </a:ext>
              </a:extLst>
            </p:cNvPr>
            <p:cNvCxnSpPr/>
            <p:nvPr/>
          </p:nvCxnSpPr>
          <p:spPr>
            <a:xfrm>
              <a:off x="6443982" y="5003832"/>
              <a:ext cx="15785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BFB3F3-753C-6A47-8733-C28C6F94527B}"/>
                </a:ext>
              </a:extLst>
            </p:cNvPr>
            <p:cNvCxnSpPr/>
            <p:nvPr/>
          </p:nvCxnSpPr>
          <p:spPr>
            <a:xfrm>
              <a:off x="6443982" y="5411514"/>
              <a:ext cx="15785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529F35BD-AFF8-8981-F24D-25D27CCAFBE6}"/>
              </a:ext>
            </a:extLst>
          </p:cNvPr>
          <p:cNvSpPr txBox="1"/>
          <p:nvPr/>
        </p:nvSpPr>
        <p:spPr>
          <a:xfrm>
            <a:off x="9464845" y="3471116"/>
            <a:ext cx="2527344" cy="1708160"/>
          </a:xfrm>
          <a:prstGeom prst="rect">
            <a:avLst/>
          </a:prstGeom>
          <a:noFill/>
        </p:spPr>
        <p:txBody>
          <a:bodyPr wrap="square">
            <a:spAutoFit/>
          </a:bodyPr>
          <a:lstStyle/>
          <a:p>
            <a:r>
              <a:rPr lang="en-US" sz="1500">
                <a:solidFill>
                  <a:schemeClr val="bg1"/>
                </a:solidFill>
                <a:latin typeface="Helvetica" pitchFamily="2" charset="0"/>
              </a:rPr>
              <a:t>of clinicians </a:t>
            </a:r>
            <a:r>
              <a:rPr lang="en-US" sz="1500">
                <a:solidFill>
                  <a:schemeClr val="bg1"/>
                </a:solidFill>
                <a:cs typeface="Arial" panose="020B0604020202020204" pitchFamily="34" charset="0"/>
              </a:rPr>
              <a:t>and </a:t>
            </a:r>
            <a:r>
              <a:rPr lang="en-US" sz="1500" b="1">
                <a:solidFill>
                  <a:schemeClr val="bg1"/>
                </a:solidFill>
                <a:cs typeface="Arial" panose="020B0604020202020204" pitchFamily="34" charset="0"/>
              </a:rPr>
              <a:t>87</a:t>
            </a:r>
            <a:r>
              <a:rPr lang="en-US" sz="1500" b="1" spc="300">
                <a:solidFill>
                  <a:schemeClr val="bg1"/>
                </a:solidFill>
                <a:cs typeface="Arial" panose="020B0604020202020204" pitchFamily="34" charset="0"/>
              </a:rPr>
              <a:t>%</a:t>
            </a:r>
            <a:r>
              <a:rPr lang="en-US" sz="1500">
                <a:solidFill>
                  <a:schemeClr val="bg1"/>
                </a:solidFill>
                <a:cs typeface="Arial" panose="020B0604020202020204" pitchFamily="34" charset="0"/>
              </a:rPr>
              <a:t>of executives agree patient care would improve if nurses, clinicians and non-clinical healthcare workers had collaboration tools and healthcare applications </a:t>
            </a:r>
          </a:p>
        </p:txBody>
      </p:sp>
      <p:sp>
        <p:nvSpPr>
          <p:cNvPr id="67" name="TextBox 66">
            <a:extLst>
              <a:ext uri="{FF2B5EF4-FFF2-40B4-BE49-F238E27FC236}">
                <a16:creationId xmlns:a16="http://schemas.microsoft.com/office/drawing/2014/main" id="{72A4D9B0-C9C1-4E11-AA4E-8F6B3971C690}"/>
              </a:ext>
            </a:extLst>
          </p:cNvPr>
          <p:cNvSpPr txBox="1">
            <a:spLocks noChangeAspect="1"/>
          </p:cNvSpPr>
          <p:nvPr/>
        </p:nvSpPr>
        <p:spPr>
          <a:xfrm>
            <a:off x="9440815" y="2894050"/>
            <a:ext cx="1532738" cy="707886"/>
          </a:xfrm>
          <a:prstGeom prst="rect">
            <a:avLst/>
          </a:prstGeom>
          <a:noFill/>
        </p:spPr>
        <p:txBody>
          <a:bodyPr wrap="square">
            <a:spAutoFit/>
          </a:bodyPr>
          <a:lstStyle/>
          <a:p>
            <a:r>
              <a:rPr lang="en-US" sz="4000" b="1">
                <a:solidFill>
                  <a:schemeClr val="bg1"/>
                </a:solidFill>
                <a:effectLst/>
                <a:cs typeface="Arial" panose="020B0604020202020204" pitchFamily="34" charset="0"/>
              </a:rPr>
              <a:t>80</a:t>
            </a:r>
            <a:r>
              <a:rPr lang="en-US" sz="3000" b="1">
                <a:solidFill>
                  <a:schemeClr val="bg1"/>
                </a:solidFill>
                <a:effectLst/>
                <a:cs typeface="Arial" panose="020B0604020202020204" pitchFamily="34" charset="0"/>
              </a:rPr>
              <a:t>%</a:t>
            </a:r>
          </a:p>
        </p:txBody>
      </p:sp>
      <p:sp>
        <p:nvSpPr>
          <p:cNvPr id="43" name="TextBox 42">
            <a:extLst>
              <a:ext uri="{FF2B5EF4-FFF2-40B4-BE49-F238E27FC236}">
                <a16:creationId xmlns:a16="http://schemas.microsoft.com/office/drawing/2014/main" id="{E3DE69AD-F6DA-2E48-D142-C630234E7ECF}"/>
              </a:ext>
            </a:extLst>
          </p:cNvPr>
          <p:cNvSpPr txBox="1"/>
          <p:nvPr/>
        </p:nvSpPr>
        <p:spPr>
          <a:xfrm>
            <a:off x="9464845" y="5261324"/>
            <a:ext cx="2527344" cy="400110"/>
          </a:xfrm>
          <a:prstGeom prst="rect">
            <a:avLst/>
          </a:prstGeom>
          <a:noFill/>
        </p:spPr>
        <p:txBody>
          <a:bodyPr wrap="square">
            <a:spAutoFit/>
          </a:bodyPr>
          <a:lstStyle/>
          <a:p>
            <a:r>
              <a:rPr lang="en-US" sz="1000">
                <a:solidFill>
                  <a:schemeClr val="bg1"/>
                </a:solidFill>
                <a:cs typeface="Arial" panose="020B0604020202020204" pitchFamily="34" charset="0"/>
              </a:rPr>
              <a:t>Source: </a:t>
            </a:r>
            <a:br>
              <a:rPr lang="en-US" sz="1000">
                <a:solidFill>
                  <a:schemeClr val="bg1"/>
                </a:solidFill>
                <a:cs typeface="Arial" panose="020B0604020202020204" pitchFamily="34" charset="0"/>
              </a:rPr>
            </a:br>
            <a:r>
              <a:rPr lang="en-US" sz="1000" u="sng">
                <a:solidFill>
                  <a:schemeClr val="bg1"/>
                </a:solidFill>
                <a:cs typeface="Arial" panose="020B0604020202020204" pitchFamily="34" charset="0"/>
              </a:rPr>
              <a:t>2022 Zebra Hospital Vision Study</a:t>
            </a:r>
            <a:endParaRPr lang="en-US" sz="1000" u="sng">
              <a:solidFill>
                <a:schemeClr val="bg1"/>
              </a:solidFill>
              <a:effectLst/>
              <a:latin typeface="Helvetica" pitchFamily="2" charset="0"/>
            </a:endParaRPr>
          </a:p>
        </p:txBody>
      </p:sp>
      <p:cxnSp>
        <p:nvCxnSpPr>
          <p:cNvPr id="8" name="Straight Connector 7">
            <a:extLst>
              <a:ext uri="{FF2B5EF4-FFF2-40B4-BE49-F238E27FC236}">
                <a16:creationId xmlns:a16="http://schemas.microsoft.com/office/drawing/2014/main" id="{33B9B87E-297F-6373-B728-80300A1133AD}"/>
              </a:ext>
            </a:extLst>
          </p:cNvPr>
          <p:cNvCxnSpPr>
            <a:cxnSpLocks/>
          </p:cNvCxnSpPr>
          <p:nvPr/>
        </p:nvCxnSpPr>
        <p:spPr>
          <a:xfrm>
            <a:off x="3697119" y="5959216"/>
            <a:ext cx="20629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2D36BF4-B34D-BC1E-42FF-20E9ADCB8062}"/>
              </a:ext>
            </a:extLst>
          </p:cNvPr>
          <p:cNvSpPr txBox="1"/>
          <p:nvPr/>
        </p:nvSpPr>
        <p:spPr>
          <a:xfrm>
            <a:off x="6137755" y="3598025"/>
            <a:ext cx="1724783" cy="656590"/>
          </a:xfrm>
          <a:prstGeom prst="rect">
            <a:avLst/>
          </a:prstGeom>
          <a:noFill/>
        </p:spPr>
        <p:txBody>
          <a:bodyPr wrap="square" rtlCol="0">
            <a:spAutoFit/>
          </a:bodyPr>
          <a:lstStyle/>
          <a:p>
            <a:pPr>
              <a:lnSpc>
                <a:spcPts val="2200"/>
              </a:lnSpc>
            </a:pPr>
            <a:r>
              <a:rPr lang="en-US" sz="2000" b="1">
                <a:solidFill>
                  <a:srgbClr val="81BAF3"/>
                </a:solidFill>
              </a:rPr>
              <a:t>Patient</a:t>
            </a:r>
          </a:p>
          <a:p>
            <a:pPr>
              <a:lnSpc>
                <a:spcPts val="2200"/>
              </a:lnSpc>
            </a:pPr>
            <a:r>
              <a:rPr lang="en-US" sz="2000" b="1">
                <a:solidFill>
                  <a:srgbClr val="81BAF3"/>
                </a:solidFill>
              </a:rPr>
              <a:t>challenges</a:t>
            </a:r>
          </a:p>
        </p:txBody>
      </p:sp>
      <p:sp>
        <p:nvSpPr>
          <p:cNvPr id="62" name="TextBox 61">
            <a:extLst>
              <a:ext uri="{FF2B5EF4-FFF2-40B4-BE49-F238E27FC236}">
                <a16:creationId xmlns:a16="http://schemas.microsoft.com/office/drawing/2014/main" id="{E0A234B5-4108-DB64-5D02-E97692437AFE}"/>
              </a:ext>
            </a:extLst>
          </p:cNvPr>
          <p:cNvSpPr txBox="1"/>
          <p:nvPr/>
        </p:nvSpPr>
        <p:spPr>
          <a:xfrm>
            <a:off x="1053710" y="3598025"/>
            <a:ext cx="2096771" cy="656590"/>
          </a:xfrm>
          <a:prstGeom prst="rect">
            <a:avLst/>
          </a:prstGeom>
          <a:noFill/>
        </p:spPr>
        <p:txBody>
          <a:bodyPr wrap="square" rtlCol="0">
            <a:spAutoFit/>
          </a:bodyPr>
          <a:lstStyle/>
          <a:p>
            <a:pPr defTabSz="1057445">
              <a:lnSpc>
                <a:spcPts val="2200"/>
              </a:lnSpc>
            </a:pPr>
            <a:r>
              <a:rPr lang="en-US" sz="2000" b="1">
                <a:solidFill>
                  <a:schemeClr val="accent1"/>
                </a:solidFill>
              </a:rPr>
              <a:t>Labor</a:t>
            </a:r>
          </a:p>
          <a:p>
            <a:pPr defTabSz="1057445">
              <a:lnSpc>
                <a:spcPts val="2200"/>
              </a:lnSpc>
            </a:pPr>
            <a:r>
              <a:rPr lang="en-US" sz="2000" b="1">
                <a:solidFill>
                  <a:schemeClr val="accent1"/>
                </a:solidFill>
              </a:rPr>
              <a:t>challenges</a:t>
            </a:r>
          </a:p>
        </p:txBody>
      </p:sp>
      <p:sp>
        <p:nvSpPr>
          <p:cNvPr id="64" name="TextBox 63">
            <a:extLst>
              <a:ext uri="{FF2B5EF4-FFF2-40B4-BE49-F238E27FC236}">
                <a16:creationId xmlns:a16="http://schemas.microsoft.com/office/drawing/2014/main" id="{B20D1174-AEF0-2214-9B7A-50962267260A}"/>
              </a:ext>
            </a:extLst>
          </p:cNvPr>
          <p:cNvSpPr txBox="1"/>
          <p:nvPr/>
        </p:nvSpPr>
        <p:spPr>
          <a:xfrm>
            <a:off x="3592104" y="3598025"/>
            <a:ext cx="2624610" cy="656590"/>
          </a:xfrm>
          <a:prstGeom prst="rect">
            <a:avLst/>
          </a:prstGeom>
          <a:noFill/>
        </p:spPr>
        <p:txBody>
          <a:bodyPr wrap="square" rtlCol="0">
            <a:spAutoFit/>
          </a:bodyPr>
          <a:lstStyle/>
          <a:p>
            <a:pPr defTabSz="1057445">
              <a:lnSpc>
                <a:spcPts val="2200"/>
              </a:lnSpc>
            </a:pPr>
            <a:r>
              <a:rPr lang="en-US" sz="2000" b="1">
                <a:solidFill>
                  <a:srgbClr val="58A5EF"/>
                </a:solidFill>
              </a:rPr>
              <a:t>Operational challenges</a:t>
            </a:r>
          </a:p>
        </p:txBody>
      </p:sp>
      <p:pic>
        <p:nvPicPr>
          <p:cNvPr id="2" name="Picture 1" descr="A picture containing black, white, screenshot&#10;&#10;Description automatically generated">
            <a:extLst>
              <a:ext uri="{FF2B5EF4-FFF2-40B4-BE49-F238E27FC236}">
                <a16:creationId xmlns:a16="http://schemas.microsoft.com/office/drawing/2014/main" id="{A8BF6054-32DF-6D75-2432-65B92C0C7E86}"/>
              </a:ext>
            </a:extLst>
          </p:cNvPr>
          <p:cNvPicPr>
            <a:picLocks noChangeAspect="1"/>
          </p:cNvPicPr>
          <p:nvPr/>
        </p:nvPicPr>
        <p:blipFill rotWithShape="1">
          <a:blip r:embed="rId11" cstate="print">
            <a:alphaModFix amt="25000"/>
            <a:extLst>
              <a:ext uri="{28A0092B-C50C-407E-A947-70E740481C1C}">
                <a14:useLocalDpi xmlns:a14="http://schemas.microsoft.com/office/drawing/2010/main"/>
              </a:ext>
            </a:extLst>
          </a:blip>
          <a:srcRect/>
          <a:stretch/>
        </p:blipFill>
        <p:spPr>
          <a:xfrm rot="5400000">
            <a:off x="1307482" y="5133049"/>
            <a:ext cx="4466924" cy="349856"/>
          </a:xfrm>
          <a:prstGeom prst="rect">
            <a:avLst/>
          </a:prstGeom>
        </p:spPr>
      </p:pic>
      <p:pic>
        <p:nvPicPr>
          <p:cNvPr id="3" name="Picture 2" descr="A picture containing black, white, screenshot&#10;&#10;Description automatically generated">
            <a:extLst>
              <a:ext uri="{FF2B5EF4-FFF2-40B4-BE49-F238E27FC236}">
                <a16:creationId xmlns:a16="http://schemas.microsoft.com/office/drawing/2014/main" id="{A7277486-C3F5-08A3-E50E-DCDD1290084D}"/>
              </a:ext>
            </a:extLst>
          </p:cNvPr>
          <p:cNvPicPr>
            <a:picLocks noChangeAspect="1"/>
          </p:cNvPicPr>
          <p:nvPr/>
        </p:nvPicPr>
        <p:blipFill rotWithShape="1">
          <a:blip r:embed="rId11" cstate="print">
            <a:alphaModFix amt="25000"/>
            <a:extLst>
              <a:ext uri="{28A0092B-C50C-407E-A947-70E740481C1C}">
                <a14:useLocalDpi xmlns:a14="http://schemas.microsoft.com/office/drawing/2010/main"/>
              </a:ext>
            </a:extLst>
          </a:blip>
          <a:srcRect/>
          <a:stretch/>
        </p:blipFill>
        <p:spPr>
          <a:xfrm rot="5400000">
            <a:off x="3946987" y="5133049"/>
            <a:ext cx="4466924" cy="349856"/>
          </a:xfrm>
          <a:prstGeom prst="rect">
            <a:avLst/>
          </a:prstGeom>
        </p:spPr>
      </p:pic>
    </p:spTree>
    <p:extLst>
      <p:ext uri="{BB962C8B-B14F-4D97-AF65-F5344CB8AC3E}">
        <p14:creationId xmlns:p14="http://schemas.microsoft.com/office/powerpoint/2010/main" val="31326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78989-ABDF-1B04-D9AE-55CD8486B76A}"/>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B7E30A93-B7A0-717A-8D97-1B77B259615D}"/>
              </a:ext>
            </a:extLst>
          </p:cNvPr>
          <p:cNvGrpSpPr/>
          <p:nvPr/>
        </p:nvGrpSpPr>
        <p:grpSpPr>
          <a:xfrm>
            <a:off x="5610418" y="1743285"/>
            <a:ext cx="981417" cy="981417"/>
            <a:chOff x="5684362" y="1729275"/>
            <a:chExt cx="981417" cy="981417"/>
          </a:xfrm>
        </p:grpSpPr>
        <p:sp>
          <p:nvSpPr>
            <p:cNvPr id="12" name="Oval 11">
              <a:extLst>
                <a:ext uri="{FF2B5EF4-FFF2-40B4-BE49-F238E27FC236}">
                  <a16:creationId xmlns:a16="http://schemas.microsoft.com/office/drawing/2014/main" id="{2D1BE096-6572-D82F-CDAC-4533E4B53E6B}"/>
                </a:ext>
              </a:extLst>
            </p:cNvPr>
            <p:cNvSpPr/>
            <p:nvPr/>
          </p:nvSpPr>
          <p:spPr>
            <a:xfrm>
              <a:off x="5684362" y="1729275"/>
              <a:ext cx="981417" cy="98141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4CC6CB7-8C9C-B680-470D-D2B61E80439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90500" y="2043217"/>
              <a:ext cx="769139" cy="310355"/>
            </a:xfrm>
            <a:prstGeom prst="rect">
              <a:avLst/>
            </a:prstGeom>
          </p:spPr>
        </p:pic>
      </p:grpSp>
      <p:sp>
        <p:nvSpPr>
          <p:cNvPr id="30" name="Rectangle 29">
            <a:extLst>
              <a:ext uri="{FF2B5EF4-FFF2-40B4-BE49-F238E27FC236}">
                <a16:creationId xmlns:a16="http://schemas.microsoft.com/office/drawing/2014/main" id="{4EDEEC80-E538-279E-E634-A4AE8223DB06}"/>
              </a:ext>
            </a:extLst>
          </p:cNvPr>
          <p:cNvSpPr/>
          <p:nvPr/>
        </p:nvSpPr>
        <p:spPr>
          <a:xfrm>
            <a:off x="4453072" y="3301506"/>
            <a:ext cx="3397321" cy="2215038"/>
          </a:xfrm>
          <a:prstGeom prst="rect">
            <a:avLst/>
          </a:prstGeom>
          <a:solidFill>
            <a:schemeClr val="accent3">
              <a:lumMod val="40000"/>
              <a:lumOff val="60000"/>
              <a:alpha val="248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F01EAC5-3251-BEEB-CD5D-F73EA1C39B46}"/>
              </a:ext>
            </a:extLst>
          </p:cNvPr>
          <p:cNvSpPr/>
          <p:nvPr/>
        </p:nvSpPr>
        <p:spPr>
          <a:xfrm>
            <a:off x="985752" y="3301506"/>
            <a:ext cx="3397321" cy="2215038"/>
          </a:xfrm>
          <a:prstGeom prst="rect">
            <a:avLst/>
          </a:prstGeom>
          <a:solidFill>
            <a:schemeClr val="accent2">
              <a:lumMod val="40000"/>
              <a:lumOff val="60000"/>
              <a:alpha val="248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7286CC-57F4-F98B-E975-21D91DA937C1}"/>
              </a:ext>
            </a:extLst>
          </p:cNvPr>
          <p:cNvSpPr/>
          <p:nvPr/>
        </p:nvSpPr>
        <p:spPr>
          <a:xfrm>
            <a:off x="7921450" y="3290453"/>
            <a:ext cx="3393467" cy="2226091"/>
          </a:xfrm>
          <a:prstGeom prst="rect">
            <a:avLst/>
          </a:prstGeom>
          <a:solidFill>
            <a:schemeClr val="accent4">
              <a:lumMod val="60000"/>
              <a:lumOff val="40000"/>
              <a:alpha val="380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E94008B-EDC5-42D5-2CCF-6E3AE19327B8}"/>
              </a:ext>
            </a:extLst>
          </p:cNvPr>
          <p:cNvSpPr/>
          <p:nvPr/>
        </p:nvSpPr>
        <p:spPr>
          <a:xfrm>
            <a:off x="7917596" y="3309518"/>
            <a:ext cx="3178007" cy="1546752"/>
          </a:xfrm>
          <a:prstGeom prst="rect">
            <a:avLst/>
          </a:prstGeom>
          <a:solidFill>
            <a:schemeClr val="accent4">
              <a:lumMod val="60000"/>
              <a:lumOff val="40000"/>
              <a:alpha val="65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4C21BE3-7F2C-E5F9-73DB-4B7366425180}"/>
              </a:ext>
            </a:extLst>
          </p:cNvPr>
          <p:cNvSpPr txBox="1">
            <a:spLocks/>
          </p:cNvSpPr>
          <p:nvPr/>
        </p:nvSpPr>
        <p:spPr>
          <a:xfrm>
            <a:off x="512669" y="475777"/>
            <a:ext cx="11225212" cy="36512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a:t>Driving Your Priorities </a:t>
            </a:r>
          </a:p>
        </p:txBody>
      </p:sp>
      <p:sp>
        <p:nvSpPr>
          <p:cNvPr id="18" name="Text Placeholder 2">
            <a:extLst>
              <a:ext uri="{FF2B5EF4-FFF2-40B4-BE49-F238E27FC236}">
                <a16:creationId xmlns:a16="http://schemas.microsoft.com/office/drawing/2014/main" id="{9ED3C8F1-19AB-6CA7-4DDC-7612BF3A265C}"/>
              </a:ext>
            </a:extLst>
          </p:cNvPr>
          <p:cNvSpPr txBox="1">
            <a:spLocks/>
          </p:cNvSpPr>
          <p:nvPr/>
        </p:nvSpPr>
        <p:spPr>
          <a:xfrm>
            <a:off x="531509" y="975839"/>
            <a:ext cx="11139236" cy="365125"/>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Bef>
                <a:spcPct val="0"/>
              </a:spcBef>
              <a:spcAft>
                <a:spcPts val="0"/>
              </a:spcAft>
              <a:buFont typeface="Arial" panose="020B0604020202020204" pitchFamily="34" charset="0"/>
              <a:buNone/>
            </a:pPr>
            <a:r>
              <a:rPr lang="en-US" sz="2500" b="1">
                <a:solidFill>
                  <a:srgbClr val="0073E6"/>
                </a:solidFill>
                <a:latin typeface="+mj-lt"/>
                <a:ea typeface="+mj-ea"/>
                <a:cs typeface="+mj-cs"/>
              </a:rPr>
              <a:t>Zebra solutions are focused on meeting your business objectives </a:t>
            </a:r>
          </a:p>
        </p:txBody>
      </p:sp>
      <p:sp>
        <p:nvSpPr>
          <p:cNvPr id="20" name="TextBox 19">
            <a:extLst>
              <a:ext uri="{FF2B5EF4-FFF2-40B4-BE49-F238E27FC236}">
                <a16:creationId xmlns:a16="http://schemas.microsoft.com/office/drawing/2014/main" id="{3A9BADFF-DE3C-79BF-766C-F88C56BBAD7C}"/>
              </a:ext>
            </a:extLst>
          </p:cNvPr>
          <p:cNvSpPr txBox="1"/>
          <p:nvPr/>
        </p:nvSpPr>
        <p:spPr>
          <a:xfrm>
            <a:off x="13432536" y="2798064"/>
            <a:ext cx="0" cy="0"/>
          </a:xfrm>
          <a:prstGeom prst="rect">
            <a:avLst/>
          </a:prstGeom>
          <a:noFill/>
        </p:spPr>
        <p:txBody>
          <a:bodyPr wrap="none" lIns="0" tIns="0" rIns="0" bIns="0" rtlCol="0">
            <a:noAutofit/>
          </a:bodyPr>
          <a:lstStyle/>
          <a:p>
            <a:pPr algn="l"/>
            <a:endParaRPr lang="en-US"/>
          </a:p>
        </p:txBody>
      </p:sp>
      <p:grpSp>
        <p:nvGrpSpPr>
          <p:cNvPr id="2" name="Group 1">
            <a:extLst>
              <a:ext uri="{FF2B5EF4-FFF2-40B4-BE49-F238E27FC236}">
                <a16:creationId xmlns:a16="http://schemas.microsoft.com/office/drawing/2014/main" id="{9501E530-15AE-FA8B-1114-4BABA17393F6}"/>
              </a:ext>
            </a:extLst>
          </p:cNvPr>
          <p:cNvGrpSpPr/>
          <p:nvPr/>
        </p:nvGrpSpPr>
        <p:grpSpPr>
          <a:xfrm>
            <a:off x="9042542" y="1771851"/>
            <a:ext cx="981417" cy="981417"/>
            <a:chOff x="1282045" y="4448422"/>
            <a:chExt cx="981417" cy="981417"/>
          </a:xfrm>
        </p:grpSpPr>
        <p:sp>
          <p:nvSpPr>
            <p:cNvPr id="3" name="Oval 2">
              <a:extLst>
                <a:ext uri="{FF2B5EF4-FFF2-40B4-BE49-F238E27FC236}">
                  <a16:creationId xmlns:a16="http://schemas.microsoft.com/office/drawing/2014/main" id="{3E8FB75E-B110-9621-5C39-E0C07FE43ACB}"/>
                </a:ext>
              </a:extLst>
            </p:cNvPr>
            <p:cNvSpPr/>
            <p:nvPr/>
          </p:nvSpPr>
          <p:spPr>
            <a:xfrm>
              <a:off x="1282045" y="4448422"/>
              <a:ext cx="981417" cy="981417"/>
            </a:xfrm>
            <a:prstGeom prst="ellipse">
              <a:avLst/>
            </a:prstGeom>
            <a:solidFill>
              <a:srgbClr val="81B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5571E67-16BF-972F-04AC-DB96D43F3A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44107" y="4608202"/>
              <a:ext cx="444677" cy="618681"/>
            </a:xfrm>
            <a:prstGeom prst="rect">
              <a:avLst/>
            </a:prstGeom>
          </p:spPr>
        </p:pic>
      </p:grpSp>
      <p:pic>
        <p:nvPicPr>
          <p:cNvPr id="19" name="Picture 18" descr="A picture containing black, white, screenshot&#10;&#10;Description automatically generated">
            <a:extLst>
              <a:ext uri="{FF2B5EF4-FFF2-40B4-BE49-F238E27FC236}">
                <a16:creationId xmlns:a16="http://schemas.microsoft.com/office/drawing/2014/main" id="{DB986FA6-3C08-1F81-3ADB-B2E71E361E81}"/>
              </a:ext>
            </a:extLst>
          </p:cNvPr>
          <p:cNvPicPr>
            <a:picLocks noChangeAspect="1"/>
          </p:cNvPicPr>
          <p:nvPr/>
        </p:nvPicPr>
        <p:blipFill rotWithShape="1">
          <a:blip r:embed="rId7" cstate="email">
            <a:alphaModFix amt="36000"/>
            <a:extLst>
              <a:ext uri="{28A0092B-C50C-407E-A947-70E740481C1C}">
                <a14:useLocalDpi xmlns:a14="http://schemas.microsoft.com/office/drawing/2010/main"/>
              </a:ext>
            </a:extLst>
          </a:blip>
          <a:srcRect/>
          <a:stretch/>
        </p:blipFill>
        <p:spPr>
          <a:xfrm rot="10800000">
            <a:off x="964065" y="3316743"/>
            <a:ext cx="3428622" cy="349856"/>
          </a:xfrm>
          <a:prstGeom prst="rect">
            <a:avLst/>
          </a:prstGeom>
        </p:spPr>
      </p:pic>
      <p:grpSp>
        <p:nvGrpSpPr>
          <p:cNvPr id="25" name="Group 24">
            <a:extLst>
              <a:ext uri="{FF2B5EF4-FFF2-40B4-BE49-F238E27FC236}">
                <a16:creationId xmlns:a16="http://schemas.microsoft.com/office/drawing/2014/main" id="{C24919B8-DD52-2049-537E-AF2DE085CADC}"/>
              </a:ext>
            </a:extLst>
          </p:cNvPr>
          <p:cNvGrpSpPr/>
          <p:nvPr/>
        </p:nvGrpSpPr>
        <p:grpSpPr>
          <a:xfrm>
            <a:off x="2173221" y="1687981"/>
            <a:ext cx="1026931" cy="1026931"/>
            <a:chOff x="5768543" y="4298922"/>
            <a:chExt cx="1026931" cy="1026931"/>
          </a:xfrm>
        </p:grpSpPr>
        <p:sp>
          <p:nvSpPr>
            <p:cNvPr id="26" name="Oval 25">
              <a:extLst>
                <a:ext uri="{FF2B5EF4-FFF2-40B4-BE49-F238E27FC236}">
                  <a16:creationId xmlns:a16="http://schemas.microsoft.com/office/drawing/2014/main" id="{AD7394C2-2014-3307-ECB5-D2F972FE4108}"/>
                </a:ext>
              </a:extLst>
            </p:cNvPr>
            <p:cNvSpPr/>
            <p:nvPr/>
          </p:nvSpPr>
          <p:spPr>
            <a:xfrm>
              <a:off x="5768543" y="4298922"/>
              <a:ext cx="1026931" cy="1026931"/>
            </a:xfrm>
            <a:prstGeom prst="ellipse">
              <a:avLst/>
            </a:prstGeom>
            <a:solidFill>
              <a:srgbClr val="58A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EBDD73E0-1E49-29E2-30A5-6B6FE14B77A4}"/>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r="43576"/>
            <a:stretch/>
          </p:blipFill>
          <p:spPr>
            <a:xfrm>
              <a:off x="6127721" y="4491269"/>
              <a:ext cx="356700" cy="674320"/>
            </a:xfrm>
            <a:prstGeom prst="rect">
              <a:avLst/>
            </a:prstGeom>
          </p:spPr>
        </p:pic>
      </p:grpSp>
      <p:pic>
        <p:nvPicPr>
          <p:cNvPr id="28" name="Picture 27" descr="A picture containing black, white, screenshot&#10;&#10;Description automatically generated">
            <a:extLst>
              <a:ext uri="{FF2B5EF4-FFF2-40B4-BE49-F238E27FC236}">
                <a16:creationId xmlns:a16="http://schemas.microsoft.com/office/drawing/2014/main" id="{2861934D-7C5B-9658-F5A6-27803AB1137F}"/>
              </a:ext>
            </a:extLst>
          </p:cNvPr>
          <p:cNvPicPr>
            <a:picLocks noChangeAspect="1"/>
          </p:cNvPicPr>
          <p:nvPr/>
        </p:nvPicPr>
        <p:blipFill rotWithShape="1">
          <a:blip r:embed="rId7" cstate="email">
            <a:alphaModFix amt="36000"/>
            <a:extLst>
              <a:ext uri="{28A0092B-C50C-407E-A947-70E740481C1C}">
                <a14:useLocalDpi xmlns:a14="http://schemas.microsoft.com/office/drawing/2010/main"/>
              </a:ext>
            </a:extLst>
          </a:blip>
          <a:srcRect/>
          <a:stretch/>
        </p:blipFill>
        <p:spPr>
          <a:xfrm rot="10800000">
            <a:off x="4093345" y="3338353"/>
            <a:ext cx="3428622" cy="349856"/>
          </a:xfrm>
          <a:prstGeom prst="rect">
            <a:avLst/>
          </a:prstGeom>
        </p:spPr>
      </p:pic>
      <p:pic>
        <p:nvPicPr>
          <p:cNvPr id="29" name="Picture 28" descr="A picture containing black, white, screenshot&#10;&#10;Description automatically generated">
            <a:extLst>
              <a:ext uri="{FF2B5EF4-FFF2-40B4-BE49-F238E27FC236}">
                <a16:creationId xmlns:a16="http://schemas.microsoft.com/office/drawing/2014/main" id="{6B6D0E5E-BD84-5F84-41CE-26953B956DAF}"/>
              </a:ext>
            </a:extLst>
          </p:cNvPr>
          <p:cNvPicPr>
            <a:picLocks noChangeAspect="1"/>
          </p:cNvPicPr>
          <p:nvPr/>
        </p:nvPicPr>
        <p:blipFill rotWithShape="1">
          <a:blip r:embed="rId7" cstate="email">
            <a:alphaModFix amt="36000"/>
            <a:extLst>
              <a:ext uri="{28A0092B-C50C-407E-A947-70E740481C1C}">
                <a14:useLocalDpi xmlns:a14="http://schemas.microsoft.com/office/drawing/2010/main"/>
              </a:ext>
            </a:extLst>
          </a:blip>
          <a:srcRect/>
          <a:stretch/>
        </p:blipFill>
        <p:spPr>
          <a:xfrm rot="10800000">
            <a:off x="7781425" y="3338353"/>
            <a:ext cx="3428622" cy="349856"/>
          </a:xfrm>
          <a:prstGeom prst="rect">
            <a:avLst/>
          </a:prstGeom>
        </p:spPr>
      </p:pic>
      <p:cxnSp>
        <p:nvCxnSpPr>
          <p:cNvPr id="69" name="Straight Connector 68">
            <a:extLst>
              <a:ext uri="{FF2B5EF4-FFF2-40B4-BE49-F238E27FC236}">
                <a16:creationId xmlns:a16="http://schemas.microsoft.com/office/drawing/2014/main" id="{2652ED78-8EB8-E52C-8F89-E0E6D26A2CA9}"/>
              </a:ext>
            </a:extLst>
          </p:cNvPr>
          <p:cNvCxnSpPr>
            <a:cxnSpLocks/>
          </p:cNvCxnSpPr>
          <p:nvPr/>
        </p:nvCxnSpPr>
        <p:spPr>
          <a:xfrm>
            <a:off x="7934354" y="4326262"/>
            <a:ext cx="33889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hlinkClick r:id="" action="ppaction://noaction"/>
            <a:extLst>
              <a:ext uri="{FF2B5EF4-FFF2-40B4-BE49-F238E27FC236}">
                <a16:creationId xmlns:a16="http://schemas.microsoft.com/office/drawing/2014/main" id="{8EF5AC4D-DBA9-E86A-AA84-D694CC68935B}"/>
              </a:ext>
            </a:extLst>
          </p:cNvPr>
          <p:cNvSpPr txBox="1"/>
          <p:nvPr/>
        </p:nvSpPr>
        <p:spPr>
          <a:xfrm>
            <a:off x="957455" y="3564973"/>
            <a:ext cx="3495616" cy="541137"/>
          </a:xfrm>
          <a:prstGeom prst="rect">
            <a:avLst/>
          </a:prstGeom>
          <a:noFill/>
        </p:spPr>
        <p:txBody>
          <a:bodyPr wrap="square" lIns="0" tIns="0" rIns="0" bIns="0" rtlCol="0">
            <a:noAutofit/>
          </a:bodyPr>
          <a:lstStyle/>
          <a:p>
            <a:pPr marL="226876" lvl="1" defTabSz="553554">
              <a:spcBef>
                <a:spcPts val="300"/>
              </a:spcBef>
              <a:buClr>
                <a:srgbClr val="81BAF3"/>
              </a:buClr>
              <a:defRPr/>
            </a:pPr>
            <a:r>
              <a:rPr lang="en-US" sz="1500" kern="0">
                <a:solidFill>
                  <a:schemeClr val="tx1"/>
                </a:solidFill>
                <a:ea typeface="+mj-ea"/>
                <a:cs typeface="+mj-cs"/>
                <a:sym typeface="Arial"/>
              </a:rPr>
              <a:t>Aid in Reducing Clinical Errors</a:t>
            </a:r>
          </a:p>
        </p:txBody>
      </p:sp>
      <p:grpSp>
        <p:nvGrpSpPr>
          <p:cNvPr id="58" name="Group 57">
            <a:extLst>
              <a:ext uri="{FF2B5EF4-FFF2-40B4-BE49-F238E27FC236}">
                <a16:creationId xmlns:a16="http://schemas.microsoft.com/office/drawing/2014/main" id="{6CE97289-831A-1320-50D1-0C10BE2AB6C7}"/>
              </a:ext>
            </a:extLst>
          </p:cNvPr>
          <p:cNvGrpSpPr/>
          <p:nvPr/>
        </p:nvGrpSpPr>
        <p:grpSpPr>
          <a:xfrm>
            <a:off x="957454" y="3988397"/>
            <a:ext cx="3470022" cy="697008"/>
            <a:chOff x="1276832" y="5322024"/>
            <a:chExt cx="2836930" cy="697008"/>
          </a:xfrm>
        </p:grpSpPr>
        <p:cxnSp>
          <p:nvCxnSpPr>
            <p:cNvPr id="47" name="Straight Connector 46">
              <a:extLst>
                <a:ext uri="{FF2B5EF4-FFF2-40B4-BE49-F238E27FC236}">
                  <a16:creationId xmlns:a16="http://schemas.microsoft.com/office/drawing/2014/main" id="{BC5E6F7B-5FF0-C0A8-E34B-A78CD003948A}"/>
                </a:ext>
              </a:extLst>
            </p:cNvPr>
            <p:cNvCxnSpPr/>
            <p:nvPr/>
          </p:nvCxnSpPr>
          <p:spPr>
            <a:xfrm>
              <a:off x="1276832" y="5322024"/>
              <a:ext cx="28369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9CC9E0-7D3F-900E-3A10-3EB07C6D34EE}"/>
                </a:ext>
              </a:extLst>
            </p:cNvPr>
            <p:cNvCxnSpPr/>
            <p:nvPr/>
          </p:nvCxnSpPr>
          <p:spPr>
            <a:xfrm>
              <a:off x="1276832" y="6019032"/>
              <a:ext cx="28369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a:hlinkClick r:id="rId10" action="ppaction://hlinksldjump"/>
            <a:extLst>
              <a:ext uri="{FF2B5EF4-FFF2-40B4-BE49-F238E27FC236}">
                <a16:creationId xmlns:a16="http://schemas.microsoft.com/office/drawing/2014/main" id="{A5CE653B-BA26-2F87-A86A-B4B595FD3788}"/>
              </a:ext>
            </a:extLst>
          </p:cNvPr>
          <p:cNvSpPr txBox="1"/>
          <p:nvPr/>
        </p:nvSpPr>
        <p:spPr>
          <a:xfrm>
            <a:off x="4408668" y="3549131"/>
            <a:ext cx="3525686" cy="286425"/>
          </a:xfrm>
          <a:prstGeom prst="rect">
            <a:avLst/>
          </a:prstGeom>
          <a:noFill/>
        </p:spPr>
        <p:txBody>
          <a:bodyPr wrap="square" lIns="0" tIns="0" rIns="0" bIns="0" rtlCol="0">
            <a:noAutofit/>
          </a:bodyPr>
          <a:lstStyle/>
          <a:p>
            <a:pPr marL="223453" lvl="1" defTabSz="553554">
              <a:spcBef>
                <a:spcPts val="300"/>
              </a:spcBef>
              <a:buClr>
                <a:schemeClr val="accent1"/>
              </a:buClr>
              <a:defRPr/>
            </a:pPr>
            <a:r>
              <a:rPr lang="en-US" sz="1500" kern="0">
                <a:solidFill>
                  <a:schemeClr val="tx1"/>
                </a:solidFill>
                <a:latin typeface="+mj-lt"/>
                <a:ea typeface="+mj-ea"/>
                <a:cs typeface="+mj-cs"/>
                <a:sym typeface="Arial"/>
              </a:rPr>
              <a:t>Help Improve Productivity</a:t>
            </a:r>
          </a:p>
        </p:txBody>
      </p:sp>
      <p:sp>
        <p:nvSpPr>
          <p:cNvPr id="33" name="TextBox 32">
            <a:hlinkClick r:id="rId10" action="ppaction://hlinksldjump"/>
            <a:extLst>
              <a:ext uri="{FF2B5EF4-FFF2-40B4-BE49-F238E27FC236}">
                <a16:creationId xmlns:a16="http://schemas.microsoft.com/office/drawing/2014/main" id="{2677435E-A31A-BAF8-7ED4-1B23DBACB816}"/>
              </a:ext>
            </a:extLst>
          </p:cNvPr>
          <p:cNvSpPr txBox="1"/>
          <p:nvPr/>
        </p:nvSpPr>
        <p:spPr>
          <a:xfrm>
            <a:off x="7924740" y="3533089"/>
            <a:ext cx="3170864" cy="773303"/>
          </a:xfrm>
          <a:prstGeom prst="rect">
            <a:avLst/>
          </a:prstGeom>
          <a:noFill/>
        </p:spPr>
        <p:txBody>
          <a:bodyPr wrap="square" lIns="0" tIns="0" rIns="0" bIns="0" rtlCol="0">
            <a:noAutofit/>
          </a:bodyPr>
          <a:lstStyle/>
          <a:p>
            <a:pPr marL="226876" lvl="1" defTabSz="553554">
              <a:spcBef>
                <a:spcPts val="300"/>
              </a:spcBef>
              <a:buClr>
                <a:schemeClr val="accent2"/>
              </a:buClr>
              <a:defRPr/>
            </a:pPr>
            <a:r>
              <a:rPr lang="en-US" sz="1500" kern="0">
                <a:solidFill>
                  <a:schemeClr val="tx1"/>
                </a:solidFill>
                <a:latin typeface="Arial" panose="020B0604020202020204"/>
                <a:ea typeface="+mj-ea"/>
                <a:cs typeface="+mj-cs"/>
                <a:sym typeface="Arial"/>
              </a:rPr>
              <a:t>Support the Improvement of Asset and Staff Utilization Management</a:t>
            </a:r>
          </a:p>
        </p:txBody>
      </p:sp>
      <p:sp>
        <p:nvSpPr>
          <p:cNvPr id="34" name="Rectangle 33">
            <a:extLst>
              <a:ext uri="{FF2B5EF4-FFF2-40B4-BE49-F238E27FC236}">
                <a16:creationId xmlns:a16="http://schemas.microsoft.com/office/drawing/2014/main" id="{443C8402-E912-98E9-DC9A-34DA8C592C64}"/>
              </a:ext>
            </a:extLst>
          </p:cNvPr>
          <p:cNvSpPr/>
          <p:nvPr/>
        </p:nvSpPr>
        <p:spPr>
          <a:xfrm>
            <a:off x="4427476" y="2620807"/>
            <a:ext cx="3401870" cy="71241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sz="1799" b="1" kern="100">
                <a:solidFill>
                  <a:schemeClr val="bg1"/>
                </a:solidFill>
                <a:latin typeface="+mn-lt"/>
                <a:ea typeface="Calibri" panose="020F0502020204030204" pitchFamily="34" charset="0"/>
                <a:cs typeface="Times New Roman" panose="02020603050405020304" pitchFamily="18" charset="0"/>
              </a:rPr>
              <a:t>Unified Staff</a:t>
            </a:r>
          </a:p>
          <a:p>
            <a:pPr algn="ctr">
              <a:spcBef>
                <a:spcPts val="0"/>
              </a:spcBef>
              <a:spcAft>
                <a:spcPts val="0"/>
              </a:spcAft>
            </a:pPr>
            <a:r>
              <a:rPr lang="en-US" sz="1799" b="1" kern="100">
                <a:solidFill>
                  <a:schemeClr val="bg1"/>
                </a:solidFill>
                <a:latin typeface="+mn-lt"/>
                <a:ea typeface="Calibri" panose="020F0502020204030204" pitchFamily="34" charset="0"/>
                <a:cs typeface="Times New Roman" panose="02020603050405020304" pitchFamily="18" charset="0"/>
              </a:rPr>
              <a:t>Collaboration</a:t>
            </a:r>
            <a:endParaRPr lang="en-US" sz="1799" kern="100">
              <a:solidFill>
                <a:schemeClr val="bg1"/>
              </a:solidFill>
              <a:latin typeface="+mn-lt"/>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E7BDEC61-132B-559B-BAFA-F678E18814BC}"/>
              </a:ext>
            </a:extLst>
          </p:cNvPr>
          <p:cNvSpPr/>
          <p:nvPr/>
        </p:nvSpPr>
        <p:spPr>
          <a:xfrm>
            <a:off x="7921450" y="2631682"/>
            <a:ext cx="3401870" cy="712416"/>
          </a:xfrm>
          <a:prstGeom prst="round2Same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kern="100">
                <a:solidFill>
                  <a:schemeClr val="bg1"/>
                </a:solidFill>
                <a:latin typeface="+mn-lt"/>
                <a:ea typeface="Calibri" panose="020F0502020204030204" pitchFamily="34" charset="0"/>
                <a:cs typeface="Times New Roman" panose="02020603050405020304" pitchFamily="18" charset="0"/>
              </a:rPr>
              <a:t>Strengthened</a:t>
            </a:r>
          </a:p>
          <a:p>
            <a:pPr algn="ctr"/>
            <a:r>
              <a:rPr lang="en-US" sz="1800" b="1">
                <a:solidFill>
                  <a:schemeClr val="bg1"/>
                </a:solidFill>
              </a:rPr>
              <a:t>Operational </a:t>
            </a:r>
            <a:r>
              <a:rPr lang="en-US" sz="1799" b="1" kern="100">
                <a:solidFill>
                  <a:schemeClr val="bg1"/>
                </a:solidFill>
                <a:latin typeface="+mn-lt"/>
                <a:ea typeface="Calibri" panose="020F0502020204030204" pitchFamily="34" charset="0"/>
                <a:cs typeface="Times New Roman" panose="02020603050405020304" pitchFamily="18" charset="0"/>
              </a:rPr>
              <a:t>Efficiency</a:t>
            </a:r>
            <a:endParaRPr lang="en-US" sz="1800" b="1">
              <a:solidFill>
                <a:schemeClr val="bg1"/>
              </a:solidFill>
            </a:endParaRPr>
          </a:p>
        </p:txBody>
      </p:sp>
      <p:sp>
        <p:nvSpPr>
          <p:cNvPr id="36" name="Rectangle 35">
            <a:extLst>
              <a:ext uri="{FF2B5EF4-FFF2-40B4-BE49-F238E27FC236}">
                <a16:creationId xmlns:a16="http://schemas.microsoft.com/office/drawing/2014/main" id="{847675ED-DDC4-2243-43EE-36E882D99133}"/>
              </a:ext>
            </a:extLst>
          </p:cNvPr>
          <p:cNvSpPr/>
          <p:nvPr/>
        </p:nvSpPr>
        <p:spPr>
          <a:xfrm>
            <a:off x="985752" y="2631682"/>
            <a:ext cx="3401871" cy="712415"/>
          </a:xfrm>
          <a:prstGeom prst="round2SameRect">
            <a:avLst/>
          </a:prstGeom>
          <a:solidFill>
            <a:srgbClr val="58A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sz="1799" b="1" kern="100">
                <a:solidFill>
                  <a:schemeClr val="bg1"/>
                </a:solidFill>
                <a:latin typeface="+mn-lt"/>
                <a:ea typeface="Calibri" panose="020F0502020204030204" pitchFamily="34" charset="0"/>
                <a:cs typeface="Times New Roman" panose="02020603050405020304" pitchFamily="18" charset="0"/>
              </a:rPr>
              <a:t>Safer Patient</a:t>
            </a:r>
          </a:p>
          <a:p>
            <a:pPr algn="ctr">
              <a:spcBef>
                <a:spcPts val="0"/>
              </a:spcBef>
              <a:spcAft>
                <a:spcPts val="0"/>
              </a:spcAft>
            </a:pPr>
            <a:r>
              <a:rPr lang="en-US" sz="1799" b="1" kern="100">
                <a:solidFill>
                  <a:schemeClr val="bg1"/>
                </a:solidFill>
                <a:latin typeface="+mn-lt"/>
                <a:ea typeface="Calibri" panose="020F0502020204030204" pitchFamily="34" charset="0"/>
                <a:cs typeface="Times New Roman" panose="02020603050405020304" pitchFamily="18" charset="0"/>
              </a:rPr>
              <a:t>Outcomes</a:t>
            </a:r>
            <a:endParaRPr lang="en-US" sz="1799" kern="100">
              <a:solidFill>
                <a:schemeClr val="bg1"/>
              </a:solidFill>
              <a:latin typeface="+mn-lt"/>
              <a:ea typeface="Calibri" panose="020F0502020204030204" pitchFamily="34" charset="0"/>
              <a:cs typeface="Times New Roman" panose="02020603050405020304" pitchFamily="18" charset="0"/>
            </a:endParaRPr>
          </a:p>
        </p:txBody>
      </p:sp>
      <p:sp>
        <p:nvSpPr>
          <p:cNvPr id="5" name="TextBox 4">
            <a:hlinkClick r:id="" action="ppaction://noaction"/>
            <a:extLst>
              <a:ext uri="{FF2B5EF4-FFF2-40B4-BE49-F238E27FC236}">
                <a16:creationId xmlns:a16="http://schemas.microsoft.com/office/drawing/2014/main" id="{B2139703-418F-3DA0-B986-69FA2C1D508E}"/>
              </a:ext>
            </a:extLst>
          </p:cNvPr>
          <p:cNvSpPr txBox="1"/>
          <p:nvPr/>
        </p:nvSpPr>
        <p:spPr>
          <a:xfrm>
            <a:off x="944342" y="4095594"/>
            <a:ext cx="3495616" cy="461335"/>
          </a:xfrm>
          <a:prstGeom prst="rect">
            <a:avLst/>
          </a:prstGeom>
          <a:noFill/>
        </p:spPr>
        <p:txBody>
          <a:bodyPr wrap="square" lIns="0" tIns="0" rIns="0" bIns="0" rtlCol="0">
            <a:noAutofit/>
          </a:bodyPr>
          <a:lstStyle/>
          <a:p>
            <a:pPr marL="226876" lvl="1" defTabSz="553554">
              <a:spcBef>
                <a:spcPts val="300"/>
              </a:spcBef>
              <a:buClr>
                <a:srgbClr val="81BAF3"/>
              </a:buClr>
              <a:defRPr/>
            </a:pPr>
            <a:r>
              <a:rPr lang="en-US" sz="1500" kern="0">
                <a:solidFill>
                  <a:schemeClr val="tx1"/>
                </a:solidFill>
                <a:ea typeface="+mj-ea"/>
                <a:cs typeface="+mj-cs"/>
                <a:sym typeface="Arial"/>
              </a:rPr>
              <a:t>Help Improve Visibility of Patient </a:t>
            </a:r>
            <a:r>
              <a:rPr lang="en-US" sz="1500">
                <a:solidFill>
                  <a:schemeClr val="tx1"/>
                </a:solidFill>
              </a:rPr>
              <a:t>Health Information</a:t>
            </a:r>
            <a:endParaRPr lang="en-US" sz="1500" kern="0">
              <a:solidFill>
                <a:schemeClr val="tx1"/>
              </a:solidFill>
              <a:ea typeface="+mj-ea"/>
              <a:cs typeface="+mj-cs"/>
              <a:sym typeface="Arial"/>
            </a:endParaRPr>
          </a:p>
        </p:txBody>
      </p:sp>
      <p:sp>
        <p:nvSpPr>
          <p:cNvPr id="7" name="TextBox 6">
            <a:hlinkClick r:id="" action="ppaction://noaction"/>
            <a:extLst>
              <a:ext uri="{FF2B5EF4-FFF2-40B4-BE49-F238E27FC236}">
                <a16:creationId xmlns:a16="http://schemas.microsoft.com/office/drawing/2014/main" id="{8ED0F002-9C36-D7F7-57FE-013FDA7FD3D4}"/>
              </a:ext>
            </a:extLst>
          </p:cNvPr>
          <p:cNvSpPr txBox="1"/>
          <p:nvPr/>
        </p:nvSpPr>
        <p:spPr>
          <a:xfrm>
            <a:off x="934915" y="4855089"/>
            <a:ext cx="2813314" cy="541137"/>
          </a:xfrm>
          <a:prstGeom prst="rect">
            <a:avLst/>
          </a:prstGeom>
          <a:noFill/>
        </p:spPr>
        <p:txBody>
          <a:bodyPr wrap="square" lIns="0" tIns="0" rIns="0" bIns="0" rtlCol="0">
            <a:noAutofit/>
          </a:bodyPr>
          <a:lstStyle/>
          <a:p>
            <a:pPr marL="226876" lvl="1" defTabSz="553554">
              <a:spcBef>
                <a:spcPts val="300"/>
              </a:spcBef>
              <a:buClr>
                <a:srgbClr val="81BAF3"/>
              </a:buClr>
              <a:defRPr/>
            </a:pPr>
            <a:r>
              <a:rPr lang="en-US" sz="1500" kern="0">
                <a:solidFill>
                  <a:schemeClr val="tx1"/>
                </a:solidFill>
                <a:ea typeface="+mj-ea"/>
                <a:cs typeface="+mj-cs"/>
                <a:sym typeface="Arial"/>
              </a:rPr>
              <a:t>Contribute to Elevated Quality of Care</a:t>
            </a:r>
          </a:p>
        </p:txBody>
      </p:sp>
      <p:sp>
        <p:nvSpPr>
          <p:cNvPr id="21" name="TextBox 20">
            <a:hlinkClick r:id="rId10" action="ppaction://hlinksldjump"/>
            <a:extLst>
              <a:ext uri="{FF2B5EF4-FFF2-40B4-BE49-F238E27FC236}">
                <a16:creationId xmlns:a16="http://schemas.microsoft.com/office/drawing/2014/main" id="{AB42D828-B8EC-61C2-BB77-A4F5D285B530}"/>
              </a:ext>
            </a:extLst>
          </p:cNvPr>
          <p:cNvSpPr txBox="1"/>
          <p:nvPr/>
        </p:nvSpPr>
        <p:spPr>
          <a:xfrm>
            <a:off x="4408668" y="4797012"/>
            <a:ext cx="3352851" cy="509973"/>
          </a:xfrm>
          <a:prstGeom prst="rect">
            <a:avLst/>
          </a:prstGeom>
          <a:noFill/>
        </p:spPr>
        <p:txBody>
          <a:bodyPr wrap="square" lIns="0" tIns="0" rIns="0" bIns="0" rtlCol="0">
            <a:noAutofit/>
          </a:bodyPr>
          <a:lstStyle/>
          <a:p>
            <a:pPr marL="223453" lvl="1" defTabSz="553554">
              <a:buClr>
                <a:schemeClr val="accent1"/>
              </a:buClr>
              <a:defRPr/>
            </a:pPr>
            <a:r>
              <a:rPr lang="en-US" sz="1500" kern="0">
                <a:solidFill>
                  <a:schemeClr val="tx1"/>
                </a:solidFill>
                <a:latin typeface="+mj-lt"/>
                <a:ea typeface="+mj-ea"/>
                <a:cs typeface="+mj-cs"/>
                <a:sym typeface="Arial"/>
              </a:rPr>
              <a:t>Offer Point-of-Care Decision Support</a:t>
            </a:r>
            <a:endParaRPr lang="en-US" sz="1500" kern="0">
              <a:sym typeface="Arial"/>
            </a:endParaRPr>
          </a:p>
        </p:txBody>
      </p:sp>
      <p:sp>
        <p:nvSpPr>
          <p:cNvPr id="41" name="TextBox 40">
            <a:hlinkClick r:id="rId10" action="ppaction://hlinksldjump"/>
            <a:extLst>
              <a:ext uri="{FF2B5EF4-FFF2-40B4-BE49-F238E27FC236}">
                <a16:creationId xmlns:a16="http://schemas.microsoft.com/office/drawing/2014/main" id="{08DAA1A2-70A5-756C-0274-3C756C860654}"/>
              </a:ext>
            </a:extLst>
          </p:cNvPr>
          <p:cNvSpPr txBox="1"/>
          <p:nvPr/>
        </p:nvSpPr>
        <p:spPr>
          <a:xfrm>
            <a:off x="4408669" y="4034583"/>
            <a:ext cx="3289614" cy="440612"/>
          </a:xfrm>
          <a:prstGeom prst="rect">
            <a:avLst/>
          </a:prstGeom>
          <a:noFill/>
        </p:spPr>
        <p:txBody>
          <a:bodyPr wrap="square" lIns="0" tIns="0" rIns="0" bIns="0" rtlCol="0">
            <a:noAutofit/>
          </a:bodyPr>
          <a:lstStyle/>
          <a:p>
            <a:pPr marL="223453" lvl="1" defTabSz="553554">
              <a:spcBef>
                <a:spcPts val="300"/>
              </a:spcBef>
              <a:buClr>
                <a:schemeClr val="accent1"/>
              </a:buClr>
              <a:defRPr/>
            </a:pPr>
            <a:r>
              <a:rPr lang="en-US" sz="1500">
                <a:solidFill>
                  <a:schemeClr val="tx1"/>
                </a:solidFill>
                <a:latin typeface="+mj-lt"/>
                <a:ea typeface="+mj-ea"/>
                <a:cs typeface="+mj-cs"/>
              </a:rPr>
              <a:t>Promote Improved Communication and Collaboration</a:t>
            </a:r>
          </a:p>
        </p:txBody>
      </p:sp>
      <p:sp>
        <p:nvSpPr>
          <p:cNvPr id="42" name="TextBox 41">
            <a:hlinkClick r:id="rId10" action="ppaction://hlinksldjump"/>
            <a:extLst>
              <a:ext uri="{FF2B5EF4-FFF2-40B4-BE49-F238E27FC236}">
                <a16:creationId xmlns:a16="http://schemas.microsoft.com/office/drawing/2014/main" id="{0D708684-AF34-2C9E-A828-2389319033D5}"/>
              </a:ext>
            </a:extLst>
          </p:cNvPr>
          <p:cNvSpPr txBox="1"/>
          <p:nvPr/>
        </p:nvSpPr>
        <p:spPr>
          <a:xfrm>
            <a:off x="7924739" y="4461644"/>
            <a:ext cx="3170864" cy="830441"/>
          </a:xfrm>
          <a:prstGeom prst="rect">
            <a:avLst/>
          </a:prstGeom>
          <a:noFill/>
        </p:spPr>
        <p:txBody>
          <a:bodyPr wrap="square" lIns="0" tIns="0" rIns="0" bIns="0" rtlCol="0">
            <a:noAutofit/>
          </a:bodyPr>
          <a:lstStyle/>
          <a:p>
            <a:pPr marL="226876" lvl="1" defTabSz="553554">
              <a:spcBef>
                <a:spcPts val="300"/>
              </a:spcBef>
              <a:buClr>
                <a:schemeClr val="accent2"/>
              </a:buClr>
              <a:defRPr/>
            </a:pPr>
            <a:r>
              <a:rPr lang="en-US" sz="1500" kern="0">
                <a:solidFill>
                  <a:schemeClr val="tx1"/>
                </a:solidFill>
                <a:latin typeface="Arial" panose="020B0604020202020204"/>
                <a:ea typeface="+mj-ea"/>
                <a:cs typeface="+mj-cs"/>
                <a:sym typeface="Arial"/>
              </a:rPr>
              <a:t>Help Optimize Patient Throughput and Capacity Management </a:t>
            </a:r>
          </a:p>
        </p:txBody>
      </p:sp>
      <p:grpSp>
        <p:nvGrpSpPr>
          <p:cNvPr id="43" name="Group 42">
            <a:extLst>
              <a:ext uri="{FF2B5EF4-FFF2-40B4-BE49-F238E27FC236}">
                <a16:creationId xmlns:a16="http://schemas.microsoft.com/office/drawing/2014/main" id="{8DA08599-AE5B-8BEC-5AAB-888C071BA295}"/>
              </a:ext>
            </a:extLst>
          </p:cNvPr>
          <p:cNvGrpSpPr/>
          <p:nvPr/>
        </p:nvGrpSpPr>
        <p:grpSpPr>
          <a:xfrm>
            <a:off x="4392687" y="3981881"/>
            <a:ext cx="3541666" cy="704335"/>
            <a:chOff x="4458676" y="5147676"/>
            <a:chExt cx="3370925" cy="704335"/>
          </a:xfrm>
        </p:grpSpPr>
        <p:cxnSp>
          <p:nvCxnSpPr>
            <p:cNvPr id="44" name="Straight Connector 43">
              <a:extLst>
                <a:ext uri="{FF2B5EF4-FFF2-40B4-BE49-F238E27FC236}">
                  <a16:creationId xmlns:a16="http://schemas.microsoft.com/office/drawing/2014/main" id="{BEB844A1-62B4-89A2-42D9-8F4B1476DF84}"/>
                </a:ext>
              </a:extLst>
            </p:cNvPr>
            <p:cNvCxnSpPr>
              <a:cxnSpLocks/>
            </p:cNvCxnSpPr>
            <p:nvPr/>
          </p:nvCxnSpPr>
          <p:spPr>
            <a:xfrm>
              <a:off x="4458676" y="5147676"/>
              <a:ext cx="3370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21E4AEC-CEF5-158B-67C3-8224B57EE702}"/>
                </a:ext>
              </a:extLst>
            </p:cNvPr>
            <p:cNvCxnSpPr>
              <a:cxnSpLocks/>
            </p:cNvCxnSpPr>
            <p:nvPr/>
          </p:nvCxnSpPr>
          <p:spPr>
            <a:xfrm>
              <a:off x="4458676" y="5852011"/>
              <a:ext cx="3370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 name="Picture 7" descr="A picture containing black, white, screenshot&#10;&#10;Description automatically generated">
            <a:extLst>
              <a:ext uri="{FF2B5EF4-FFF2-40B4-BE49-F238E27FC236}">
                <a16:creationId xmlns:a16="http://schemas.microsoft.com/office/drawing/2014/main" id="{F8F6198C-61E0-0A4F-C72C-2E962D408B6D}"/>
              </a:ext>
            </a:extLst>
          </p:cNvPr>
          <p:cNvPicPr>
            <a:picLocks noChangeAspect="1"/>
          </p:cNvPicPr>
          <p:nvPr/>
        </p:nvPicPr>
        <p:blipFill rotWithShape="1">
          <a:blip r:embed="rId7" cstate="email">
            <a:alphaModFix amt="36000"/>
            <a:extLst>
              <a:ext uri="{28A0092B-C50C-407E-A947-70E740481C1C}">
                <a14:useLocalDpi xmlns:a14="http://schemas.microsoft.com/office/drawing/2010/main"/>
              </a:ext>
            </a:extLst>
          </a:blip>
          <a:srcRect/>
          <a:stretch/>
        </p:blipFill>
        <p:spPr>
          <a:xfrm rot="5400000">
            <a:off x="68336" y="4249955"/>
            <a:ext cx="2183321" cy="349856"/>
          </a:xfrm>
          <a:prstGeom prst="rect">
            <a:avLst/>
          </a:prstGeom>
        </p:spPr>
      </p:pic>
      <p:sp>
        <p:nvSpPr>
          <p:cNvPr id="6" name="Round Same Side Corner Rectangle 5">
            <a:extLst>
              <a:ext uri="{FF2B5EF4-FFF2-40B4-BE49-F238E27FC236}">
                <a16:creationId xmlns:a16="http://schemas.microsoft.com/office/drawing/2014/main" id="{8E5DC1ED-02B7-5897-EC91-5A11E981AA43}"/>
              </a:ext>
            </a:extLst>
          </p:cNvPr>
          <p:cNvSpPr/>
          <p:nvPr/>
        </p:nvSpPr>
        <p:spPr>
          <a:xfrm rot="16200000">
            <a:off x="-329027" y="4199731"/>
            <a:ext cx="2179246" cy="45438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Your business objectives</a:t>
            </a:r>
          </a:p>
        </p:txBody>
      </p:sp>
    </p:spTree>
    <p:extLst>
      <p:ext uri="{BB962C8B-B14F-4D97-AF65-F5344CB8AC3E}">
        <p14:creationId xmlns:p14="http://schemas.microsoft.com/office/powerpoint/2010/main" val="362855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F1A39-7DD0-ADDF-E422-C1DEA52641E6}"/>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9709284C-95A7-D138-EA0E-47ECFCEB6C46}"/>
              </a:ext>
            </a:extLst>
          </p:cNvPr>
          <p:cNvSpPr/>
          <p:nvPr/>
        </p:nvSpPr>
        <p:spPr>
          <a:xfrm>
            <a:off x="573431" y="1728009"/>
            <a:ext cx="11040645" cy="4337723"/>
          </a:xfrm>
          <a:prstGeom prst="rect">
            <a:avLst/>
          </a:prstGeom>
          <a:solidFill>
            <a:schemeClr val="bg2">
              <a:alpha val="248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a:extLst>
              <a:ext uri="{FF2B5EF4-FFF2-40B4-BE49-F238E27FC236}">
                <a16:creationId xmlns:a16="http://schemas.microsoft.com/office/drawing/2014/main" id="{F4F5E757-7FF3-BD28-EDA1-D8F86A761383}"/>
              </a:ext>
            </a:extLst>
          </p:cNvPr>
          <p:cNvSpPr/>
          <p:nvPr/>
        </p:nvSpPr>
        <p:spPr>
          <a:xfrm rot="10800000">
            <a:off x="573435" y="1705843"/>
            <a:ext cx="11063220" cy="4580049"/>
          </a:xfrm>
          <a:prstGeom prst="round2SameRect">
            <a:avLst>
              <a:gd name="adj1" fmla="val 8607"/>
              <a:gd name="adj2" fmla="val 0"/>
            </a:avLst>
          </a:prstGeom>
          <a:solidFill>
            <a:srgbClr val="0073E6">
              <a:alpha val="82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ame Side Corner Rectangle 21">
            <a:extLst>
              <a:ext uri="{FF2B5EF4-FFF2-40B4-BE49-F238E27FC236}">
                <a16:creationId xmlns:a16="http://schemas.microsoft.com/office/drawing/2014/main" id="{BF7F48F2-DD2B-FCC7-54BB-ED2E2225D655}"/>
              </a:ext>
            </a:extLst>
          </p:cNvPr>
          <p:cNvSpPr/>
          <p:nvPr/>
        </p:nvSpPr>
        <p:spPr>
          <a:xfrm>
            <a:off x="573437" y="435095"/>
            <a:ext cx="11063222" cy="1270749"/>
          </a:xfrm>
          <a:prstGeom prst="round2SameRect">
            <a:avLst>
              <a:gd name="adj1" fmla="val 130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0" rtlCol="0" anchor="ctr"/>
          <a:lstStyle/>
          <a:p>
            <a:pPr eaLnBrk="0" fontAlgn="base" hangingPunct="0">
              <a:spcBef>
                <a:spcPct val="0"/>
              </a:spcBef>
              <a:spcAft>
                <a:spcPct val="0"/>
              </a:spcAft>
            </a:pPr>
            <a:endParaRPr lang="en-US" sz="3000">
              <a:solidFill>
                <a:schemeClr val="bg1"/>
              </a:solidFill>
            </a:endParaRPr>
          </a:p>
        </p:txBody>
      </p:sp>
      <p:sp>
        <p:nvSpPr>
          <p:cNvPr id="24" name="Freeform 23">
            <a:extLst>
              <a:ext uri="{FF2B5EF4-FFF2-40B4-BE49-F238E27FC236}">
                <a16:creationId xmlns:a16="http://schemas.microsoft.com/office/drawing/2014/main" id="{23FC1638-E202-A7F5-4CE3-1763EA82E8B5}"/>
              </a:ext>
            </a:extLst>
          </p:cNvPr>
          <p:cNvSpPr/>
          <p:nvPr/>
        </p:nvSpPr>
        <p:spPr>
          <a:xfrm>
            <a:off x="2398386" y="425968"/>
            <a:ext cx="9238269" cy="1274131"/>
          </a:xfrm>
          <a:custGeom>
            <a:avLst/>
            <a:gdLst>
              <a:gd name="connsiteX0" fmla="*/ 0 w 9238269"/>
              <a:gd name="connsiteY0" fmla="*/ 0 h 1274131"/>
              <a:gd name="connsiteX1" fmla="*/ 8035429 w 9238269"/>
              <a:gd name="connsiteY1" fmla="*/ 0 h 1274131"/>
              <a:gd name="connsiteX2" fmla="*/ 8035429 w 9238269"/>
              <a:gd name="connsiteY2" fmla="*/ 3382 h 1274131"/>
              <a:gd name="connsiteX3" fmla="*/ 9088219 w 9238269"/>
              <a:gd name="connsiteY3" fmla="*/ 3382 h 1274131"/>
              <a:gd name="connsiteX4" fmla="*/ 9238269 w 9238269"/>
              <a:gd name="connsiteY4" fmla="*/ 153432 h 1274131"/>
              <a:gd name="connsiteX5" fmla="*/ 9238269 w 9238269"/>
              <a:gd name="connsiteY5" fmla="*/ 1274131 h 1274131"/>
              <a:gd name="connsiteX6" fmla="*/ 4 w 9238269"/>
              <a:gd name="connsiteY6" fmla="*/ 1274131 h 1274131"/>
              <a:gd name="connsiteX7" fmla="*/ 4 w 9238269"/>
              <a:gd name="connsiteY7" fmla="*/ 1270749 h 1274131"/>
              <a:gd name="connsiteX8" fmla="*/ 0 w 9238269"/>
              <a:gd name="connsiteY8" fmla="*/ 1270749 h 127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269" h="1274131">
                <a:moveTo>
                  <a:pt x="0" y="0"/>
                </a:moveTo>
                <a:lnTo>
                  <a:pt x="8035429" y="0"/>
                </a:lnTo>
                <a:lnTo>
                  <a:pt x="8035429" y="3382"/>
                </a:lnTo>
                <a:lnTo>
                  <a:pt x="9088219" y="3382"/>
                </a:lnTo>
                <a:cubicBezTo>
                  <a:pt x="9171089" y="3382"/>
                  <a:pt x="9238269" y="70562"/>
                  <a:pt x="9238269" y="153432"/>
                </a:cubicBezTo>
                <a:lnTo>
                  <a:pt x="9238269" y="1274131"/>
                </a:lnTo>
                <a:lnTo>
                  <a:pt x="4" y="1274131"/>
                </a:lnTo>
                <a:lnTo>
                  <a:pt x="4" y="1270749"/>
                </a:lnTo>
                <a:lnTo>
                  <a:pt x="0" y="127074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0" rtlCol="0" anchor="ctr">
            <a:noAutofit/>
          </a:bodyPr>
          <a:lstStyle/>
          <a:p>
            <a:pPr eaLnBrk="0" fontAlgn="base" hangingPunct="0">
              <a:spcBef>
                <a:spcPct val="0"/>
              </a:spcBef>
              <a:spcAft>
                <a:spcPct val="0"/>
              </a:spcAft>
            </a:pPr>
            <a:endParaRPr lang="en-US" sz="3000">
              <a:solidFill>
                <a:schemeClr val="bg1"/>
              </a:solidFill>
            </a:endParaRPr>
          </a:p>
        </p:txBody>
      </p:sp>
      <p:pic>
        <p:nvPicPr>
          <p:cNvPr id="30" name="Picture 29" descr="Shape&#10;&#10;Description automatically generated with low confidence">
            <a:extLst>
              <a:ext uri="{FF2B5EF4-FFF2-40B4-BE49-F238E27FC236}">
                <a16:creationId xmlns:a16="http://schemas.microsoft.com/office/drawing/2014/main" id="{6203921C-0001-3BE6-8760-60939811E0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5919068" y="-3645182"/>
            <a:ext cx="371959" cy="11063223"/>
          </a:xfrm>
          <a:prstGeom prst="rect">
            <a:avLst/>
          </a:prstGeom>
        </p:spPr>
      </p:pic>
      <p:sp>
        <p:nvSpPr>
          <p:cNvPr id="33" name="Title 1">
            <a:extLst>
              <a:ext uri="{FF2B5EF4-FFF2-40B4-BE49-F238E27FC236}">
                <a16:creationId xmlns:a16="http://schemas.microsoft.com/office/drawing/2014/main" id="{A34DD124-E6E0-DB58-EE92-801F7A633A6A}"/>
              </a:ext>
            </a:extLst>
          </p:cNvPr>
          <p:cNvSpPr txBox="1">
            <a:spLocks/>
          </p:cNvSpPr>
          <p:nvPr/>
        </p:nvSpPr>
        <p:spPr>
          <a:xfrm>
            <a:off x="2691407" y="572107"/>
            <a:ext cx="8602269" cy="1081295"/>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spcBef>
                <a:spcPts val="0"/>
              </a:spcBef>
              <a:spcAft>
                <a:spcPts val="0"/>
              </a:spcAft>
            </a:pPr>
            <a:r>
              <a:rPr lang="en-US" sz="3000">
                <a:solidFill>
                  <a:schemeClr val="bg1"/>
                </a:solidFill>
              </a:rPr>
              <a:t>Your Focus: </a:t>
            </a:r>
            <a:br>
              <a:rPr lang="en-US" sz="3000">
                <a:solidFill>
                  <a:schemeClr val="bg1"/>
                </a:solidFill>
              </a:rPr>
            </a:br>
            <a:r>
              <a:rPr lang="en-US" sz="3200" b="1">
                <a:solidFill>
                  <a:schemeClr val="bg1"/>
                </a:solidFill>
                <a:latin typeface="+mj-lt"/>
                <a:ea typeface="+mj-ea"/>
                <a:cs typeface="+mj-cs"/>
              </a:rPr>
              <a:t>Unified Staff Collaboration</a:t>
            </a:r>
          </a:p>
          <a:p>
            <a:pPr fontAlgn="auto">
              <a:spcAft>
                <a:spcPts val="0"/>
              </a:spcAft>
            </a:pPr>
            <a:endParaRPr lang="en-US" sz="3200" b="1">
              <a:solidFill>
                <a:schemeClr val="bg1"/>
              </a:solidFill>
            </a:endParaRPr>
          </a:p>
          <a:p>
            <a:pPr fontAlgn="auto">
              <a:spcAft>
                <a:spcPts val="0"/>
              </a:spcAft>
            </a:pPr>
            <a:endParaRPr lang="en-US" sz="3000" b="1">
              <a:solidFill>
                <a:schemeClr val="bg1"/>
              </a:solidFill>
            </a:endParaRPr>
          </a:p>
        </p:txBody>
      </p:sp>
      <p:sp>
        <p:nvSpPr>
          <p:cNvPr id="36" name="TextBox 35">
            <a:extLst>
              <a:ext uri="{FF2B5EF4-FFF2-40B4-BE49-F238E27FC236}">
                <a16:creationId xmlns:a16="http://schemas.microsoft.com/office/drawing/2014/main" id="{B171F565-8972-A3C7-963C-C9F0D1A21D27}"/>
              </a:ext>
            </a:extLst>
          </p:cNvPr>
          <p:cNvSpPr txBox="1"/>
          <p:nvPr/>
        </p:nvSpPr>
        <p:spPr>
          <a:xfrm>
            <a:off x="4513678" y="1408386"/>
            <a:ext cx="0" cy="0"/>
          </a:xfrm>
          <a:prstGeom prst="rect">
            <a:avLst/>
          </a:prstGeom>
          <a:noFill/>
        </p:spPr>
        <p:txBody>
          <a:bodyPr wrap="none" lIns="0" tIns="0" rIns="0" bIns="0" rtlCol="0">
            <a:noAutofit/>
          </a:bodyPr>
          <a:lstStyle/>
          <a:p>
            <a:pPr algn="l"/>
            <a:endParaRPr lang="en-US"/>
          </a:p>
        </p:txBody>
      </p:sp>
      <p:pic>
        <p:nvPicPr>
          <p:cNvPr id="113" name="Graphic 112">
            <a:extLst>
              <a:ext uri="{FF2B5EF4-FFF2-40B4-BE49-F238E27FC236}">
                <a16:creationId xmlns:a16="http://schemas.microsoft.com/office/drawing/2014/main" id="{0D22118E-4185-4601-1831-E95C630EC6D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5149" y="792268"/>
            <a:ext cx="1334028" cy="538293"/>
          </a:xfrm>
          <a:prstGeom prst="rect">
            <a:avLst/>
          </a:prstGeom>
        </p:spPr>
      </p:pic>
      <p:sp>
        <p:nvSpPr>
          <p:cNvPr id="114" name="Text Placeholder 2">
            <a:extLst>
              <a:ext uri="{FF2B5EF4-FFF2-40B4-BE49-F238E27FC236}">
                <a16:creationId xmlns:a16="http://schemas.microsoft.com/office/drawing/2014/main" id="{6D11926F-D6C9-8E7B-6B92-370A508BB905}"/>
              </a:ext>
            </a:extLst>
          </p:cNvPr>
          <p:cNvSpPr txBox="1">
            <a:spLocks/>
          </p:cNvSpPr>
          <p:nvPr/>
        </p:nvSpPr>
        <p:spPr>
          <a:xfrm>
            <a:off x="759957" y="3769045"/>
            <a:ext cx="2299855" cy="186297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r>
              <a:rPr lang="en-US" sz="3000" b="1"/>
              <a:t>With Zebra and our partners, you can</a:t>
            </a:r>
          </a:p>
        </p:txBody>
      </p:sp>
      <p:sp>
        <p:nvSpPr>
          <p:cNvPr id="115" name="TextBox 114">
            <a:extLst>
              <a:ext uri="{FF2B5EF4-FFF2-40B4-BE49-F238E27FC236}">
                <a16:creationId xmlns:a16="http://schemas.microsoft.com/office/drawing/2014/main" id="{1C00E982-1825-BC52-436E-733E4FB370E9}"/>
              </a:ext>
            </a:extLst>
          </p:cNvPr>
          <p:cNvSpPr txBox="1"/>
          <p:nvPr/>
        </p:nvSpPr>
        <p:spPr>
          <a:xfrm>
            <a:off x="894607" y="2299262"/>
            <a:ext cx="1946966" cy="892908"/>
          </a:xfrm>
          <a:prstGeom prst="rect">
            <a:avLst/>
          </a:prstGeom>
          <a:noFill/>
        </p:spPr>
        <p:txBody>
          <a:bodyPr wrap="square" lIns="0" tIns="0" rIns="0" bIns="0" rtlCol="0">
            <a:noAutofit/>
          </a:bodyPr>
          <a:lstStyle/>
          <a:p>
            <a:pPr rtl="0" fontAlgn="base">
              <a:lnSpc>
                <a:spcPct val="90000"/>
              </a:lnSpc>
            </a:pPr>
            <a:r>
              <a:rPr lang="en-US" sz="3000" b="1" i="0" u="none" strike="noStrike">
                <a:effectLst/>
                <a:latin typeface="Arial" panose="020B0604020202020204" pitchFamily="34" charset="0"/>
              </a:rPr>
              <a:t>You’re not alone</a:t>
            </a:r>
            <a:endParaRPr lang="en-US" sz="3000" b="0" i="0">
              <a:solidFill>
                <a:srgbClr val="000000"/>
              </a:solidFill>
              <a:effectLst/>
              <a:latin typeface="Segoe UI" panose="020B0502040204020203" pitchFamily="34" charset="0"/>
            </a:endParaRPr>
          </a:p>
        </p:txBody>
      </p:sp>
      <p:sp>
        <p:nvSpPr>
          <p:cNvPr id="116" name="TextBox 115">
            <a:extLst>
              <a:ext uri="{FF2B5EF4-FFF2-40B4-BE49-F238E27FC236}">
                <a16:creationId xmlns:a16="http://schemas.microsoft.com/office/drawing/2014/main" id="{BF80C9FD-8286-A5BB-14DA-A4B2D25E40D7}"/>
              </a:ext>
            </a:extLst>
          </p:cNvPr>
          <p:cNvSpPr txBox="1"/>
          <p:nvPr/>
        </p:nvSpPr>
        <p:spPr>
          <a:xfrm>
            <a:off x="5096571" y="2292943"/>
            <a:ext cx="6197105" cy="848630"/>
          </a:xfrm>
          <a:prstGeom prst="rect">
            <a:avLst/>
          </a:prstGeom>
          <a:noFill/>
        </p:spPr>
        <p:txBody>
          <a:bodyPr wrap="square">
            <a:spAutoFit/>
          </a:bodyPr>
          <a:lstStyle/>
          <a:p>
            <a:pPr marL="0" marR="0" lvl="0" indent="0" defTabSz="914400" eaLnBrk="0" latinLnBrk="0" hangingPunct="0">
              <a:lnSpc>
                <a:spcPct val="100000"/>
              </a:lnSpc>
              <a:buClrTx/>
              <a:buSzTx/>
              <a:buFontTx/>
              <a:buNone/>
              <a:tabLst/>
              <a:defRPr/>
            </a:pPr>
            <a:r>
              <a:rPr lang="en-US">
                <a:ea typeface="MS PGothic"/>
                <a:cs typeface="Arial" panose="020B0604020202020204" pitchFamily="34" charset="0"/>
              </a:rPr>
              <a:t>of nurse managers cited improved staff communication and collaboration as a top result of increased clinical mobility</a:t>
            </a:r>
          </a:p>
          <a:p>
            <a:pPr>
              <a:lnSpc>
                <a:spcPct val="150000"/>
              </a:lnSpc>
              <a:defRPr/>
            </a:pPr>
            <a:r>
              <a:rPr lang="en-US" sz="1000">
                <a:solidFill>
                  <a:schemeClr val="bg1">
                    <a:lumMod val="50000"/>
                  </a:schemeClr>
                </a:solidFill>
                <a:cs typeface="Arial" panose="020B0604020202020204" pitchFamily="34" charset="0"/>
              </a:rPr>
              <a:t>Source: 2022 Zebra Vision Study </a:t>
            </a:r>
          </a:p>
        </p:txBody>
      </p:sp>
      <p:pic>
        <p:nvPicPr>
          <p:cNvPr id="117" name="Graphic 116">
            <a:extLst>
              <a:ext uri="{FF2B5EF4-FFF2-40B4-BE49-F238E27FC236}">
                <a16:creationId xmlns:a16="http://schemas.microsoft.com/office/drawing/2014/main" id="{535A38CF-3B1A-E492-A1D7-0164FC369A3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141118" y="1837111"/>
            <a:ext cx="1762953" cy="1799681"/>
          </a:xfrm>
          <a:prstGeom prst="rect">
            <a:avLst/>
          </a:prstGeom>
        </p:spPr>
      </p:pic>
      <p:sp>
        <p:nvSpPr>
          <p:cNvPr id="119" name="TextBox 118">
            <a:extLst>
              <a:ext uri="{FF2B5EF4-FFF2-40B4-BE49-F238E27FC236}">
                <a16:creationId xmlns:a16="http://schemas.microsoft.com/office/drawing/2014/main" id="{09AA447D-7CFF-4650-1B27-CCF1A046CD90}"/>
              </a:ext>
            </a:extLst>
          </p:cNvPr>
          <p:cNvSpPr txBox="1"/>
          <p:nvPr/>
        </p:nvSpPr>
        <p:spPr>
          <a:xfrm>
            <a:off x="3436459" y="2315355"/>
            <a:ext cx="1168067" cy="843191"/>
          </a:xfrm>
          <a:prstGeom prst="rect">
            <a:avLst/>
          </a:prstGeom>
          <a:noFill/>
        </p:spPr>
        <p:txBody>
          <a:bodyPr wrap="square" lIns="0" tIns="0" rIns="0" bIns="0" rtlCol="0">
            <a:noAutofit/>
          </a:bodyPr>
          <a:lstStyle/>
          <a:p>
            <a:pPr algn="ctr" eaLnBrk="0" hangingPunct="0">
              <a:defRPr/>
            </a:pPr>
            <a:r>
              <a:rPr kumimoji="0" lang="en-US" sz="5000" b="1" i="0" u="none" strike="noStrike" kern="1200" cap="none" spc="-150" normalizeH="0" baseline="0" noProof="0">
                <a:ln>
                  <a:noFill/>
                </a:ln>
                <a:solidFill>
                  <a:srgbClr val="0073FF"/>
                </a:solidFill>
                <a:effectLst/>
                <a:uLnTx/>
                <a:uFillTx/>
                <a:latin typeface="Arial"/>
                <a:ea typeface="MS PGothic"/>
                <a:cs typeface="Arial"/>
              </a:rPr>
              <a:t>67</a:t>
            </a:r>
            <a:r>
              <a:rPr kumimoji="0" lang="en-US" sz="3000" b="1" i="0" u="none" strike="noStrike" kern="1200" cap="none" spc="-150" normalizeH="0" baseline="0" noProof="0">
                <a:ln>
                  <a:noFill/>
                </a:ln>
                <a:solidFill>
                  <a:srgbClr val="0073FF"/>
                </a:solidFill>
                <a:effectLst/>
                <a:uLnTx/>
                <a:uFillTx/>
                <a:latin typeface="Arial"/>
                <a:ea typeface="MS PGothic"/>
                <a:cs typeface="Arial"/>
              </a:rPr>
              <a:t>%</a:t>
            </a:r>
            <a:endParaRPr lang="en-US" sz="5000" spc="-150"/>
          </a:p>
        </p:txBody>
      </p:sp>
      <p:grpSp>
        <p:nvGrpSpPr>
          <p:cNvPr id="121" name="Group 120">
            <a:extLst>
              <a:ext uri="{FF2B5EF4-FFF2-40B4-BE49-F238E27FC236}">
                <a16:creationId xmlns:a16="http://schemas.microsoft.com/office/drawing/2014/main" id="{FAB7E681-CBDD-619A-242F-75515469B4B9}"/>
              </a:ext>
            </a:extLst>
          </p:cNvPr>
          <p:cNvGrpSpPr/>
          <p:nvPr/>
        </p:nvGrpSpPr>
        <p:grpSpPr>
          <a:xfrm>
            <a:off x="3110054" y="3810634"/>
            <a:ext cx="8273044" cy="1862970"/>
            <a:chOff x="2921269" y="4122035"/>
            <a:chExt cx="7994234" cy="1800186"/>
          </a:xfrm>
        </p:grpSpPr>
        <p:pic>
          <p:nvPicPr>
            <p:cNvPr id="122" name="Graphic 121">
              <a:extLst>
                <a:ext uri="{FF2B5EF4-FFF2-40B4-BE49-F238E27FC236}">
                  <a16:creationId xmlns:a16="http://schemas.microsoft.com/office/drawing/2014/main" id="{15649C07-5EAB-342C-2495-83EFDC5CE02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164623" y="4234774"/>
              <a:ext cx="1574711" cy="1574711"/>
            </a:xfrm>
            <a:prstGeom prst="rect">
              <a:avLst/>
            </a:prstGeom>
          </p:spPr>
        </p:pic>
        <p:sp>
          <p:nvSpPr>
            <p:cNvPr id="123" name="Oval 122">
              <a:extLst>
                <a:ext uri="{FF2B5EF4-FFF2-40B4-BE49-F238E27FC236}">
                  <a16:creationId xmlns:a16="http://schemas.microsoft.com/office/drawing/2014/main" id="{37E145EE-1D11-A096-085C-015CCC36CAFC}"/>
                </a:ext>
              </a:extLst>
            </p:cNvPr>
            <p:cNvSpPr/>
            <p:nvPr/>
          </p:nvSpPr>
          <p:spPr>
            <a:xfrm>
              <a:off x="5096381" y="4234886"/>
              <a:ext cx="1574711" cy="1574711"/>
            </a:xfrm>
            <a:prstGeom prst="ellips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c</a:t>
              </a:r>
            </a:p>
          </p:txBody>
        </p:sp>
        <p:pic>
          <p:nvPicPr>
            <p:cNvPr id="124" name="Graphic 123">
              <a:extLst>
                <a:ext uri="{FF2B5EF4-FFF2-40B4-BE49-F238E27FC236}">
                  <a16:creationId xmlns:a16="http://schemas.microsoft.com/office/drawing/2014/main" id="{A6478A5A-CB45-D73A-728C-D800850DAE2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034008" y="4234774"/>
              <a:ext cx="1574711" cy="1574711"/>
            </a:xfrm>
            <a:prstGeom prst="rect">
              <a:avLst/>
            </a:prstGeom>
          </p:spPr>
        </p:pic>
        <p:sp>
          <p:nvSpPr>
            <p:cNvPr id="125" name="Oval 124">
              <a:extLst>
                <a:ext uri="{FF2B5EF4-FFF2-40B4-BE49-F238E27FC236}">
                  <a16:creationId xmlns:a16="http://schemas.microsoft.com/office/drawing/2014/main" id="{DB831F98-71A3-AFCD-2C7B-5075453A5F57}"/>
                </a:ext>
              </a:extLst>
            </p:cNvPr>
            <p:cNvSpPr/>
            <p:nvPr/>
          </p:nvSpPr>
          <p:spPr>
            <a:xfrm>
              <a:off x="2921269" y="4122035"/>
              <a:ext cx="1800186" cy="1800186"/>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02574973-73FB-507F-CA7B-032AD8053663}"/>
                </a:ext>
              </a:extLst>
            </p:cNvPr>
            <p:cNvSpPr/>
            <p:nvPr/>
          </p:nvSpPr>
          <p:spPr>
            <a:xfrm>
              <a:off x="4980702" y="4122035"/>
              <a:ext cx="1800186" cy="1800186"/>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7EF0D12-B5D3-6798-92DB-44D9E92FDE15}"/>
                </a:ext>
              </a:extLst>
            </p:cNvPr>
            <p:cNvSpPr/>
            <p:nvPr/>
          </p:nvSpPr>
          <p:spPr>
            <a:xfrm>
              <a:off x="7038642" y="4122035"/>
              <a:ext cx="1800186" cy="1800186"/>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90C0B56B-155C-6ED5-7D8F-4AE8C36BAC25}"/>
                </a:ext>
              </a:extLst>
            </p:cNvPr>
            <p:cNvSpPr/>
            <p:nvPr/>
          </p:nvSpPr>
          <p:spPr>
            <a:xfrm>
              <a:off x="3198795" y="4385250"/>
              <a:ext cx="1260258" cy="1260258"/>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438FCEC4-26D8-420A-D112-6ED7E74E64CD}"/>
                </a:ext>
              </a:extLst>
            </p:cNvPr>
            <p:cNvGrpSpPr/>
            <p:nvPr/>
          </p:nvGrpSpPr>
          <p:grpSpPr>
            <a:xfrm>
              <a:off x="4645250" y="4958089"/>
              <a:ext cx="412297" cy="147337"/>
              <a:chOff x="4645250" y="4958089"/>
              <a:chExt cx="412297" cy="147337"/>
            </a:xfrm>
          </p:grpSpPr>
          <p:grpSp>
            <p:nvGrpSpPr>
              <p:cNvPr id="155" name="Group 154">
                <a:extLst>
                  <a:ext uri="{FF2B5EF4-FFF2-40B4-BE49-F238E27FC236}">
                    <a16:creationId xmlns:a16="http://schemas.microsoft.com/office/drawing/2014/main" id="{1DAB39E9-1437-D841-7282-AEB64481447E}"/>
                  </a:ext>
                </a:extLst>
              </p:cNvPr>
              <p:cNvGrpSpPr/>
              <p:nvPr/>
            </p:nvGrpSpPr>
            <p:grpSpPr>
              <a:xfrm>
                <a:off x="4645250" y="4958089"/>
                <a:ext cx="147337" cy="147337"/>
                <a:chOff x="6629453" y="4850297"/>
                <a:chExt cx="156446" cy="156446"/>
              </a:xfrm>
            </p:grpSpPr>
            <p:sp>
              <p:nvSpPr>
                <p:cNvPr id="160" name="Oval 159">
                  <a:extLst>
                    <a:ext uri="{FF2B5EF4-FFF2-40B4-BE49-F238E27FC236}">
                      <a16:creationId xmlns:a16="http://schemas.microsoft.com/office/drawing/2014/main" id="{A936FD3C-4822-5717-6425-DAA7F3B313AD}"/>
                    </a:ext>
                  </a:extLst>
                </p:cNvPr>
                <p:cNvSpPr/>
                <p:nvPr/>
              </p:nvSpPr>
              <p:spPr>
                <a:xfrm>
                  <a:off x="6629453"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AA16E072-E695-7841-7657-034F78CB1F86}"/>
                    </a:ext>
                  </a:extLst>
                </p:cNvPr>
                <p:cNvSpPr/>
                <p:nvPr/>
              </p:nvSpPr>
              <p:spPr>
                <a:xfrm>
                  <a:off x="6663497"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Connector 155">
                <a:extLst>
                  <a:ext uri="{FF2B5EF4-FFF2-40B4-BE49-F238E27FC236}">
                    <a16:creationId xmlns:a16="http://schemas.microsoft.com/office/drawing/2014/main" id="{D4250C92-9929-8B7A-E4D0-76C5EC39EC85}"/>
                  </a:ext>
                </a:extLst>
              </p:cNvPr>
              <p:cNvCxnSpPr>
                <a:cxnSpLocks/>
                <a:stCxn id="159" idx="6"/>
                <a:endCxn id="160" idx="6"/>
              </p:cNvCxnSpPr>
              <p:nvPr/>
            </p:nvCxnSpPr>
            <p:spPr>
              <a:xfrm flipH="1">
                <a:off x="4792587" y="5031203"/>
                <a:ext cx="232897" cy="555"/>
              </a:xfrm>
              <a:prstGeom prst="line">
                <a:avLst/>
              </a:prstGeom>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E3EC7C5F-8429-5D23-3F5E-A24BB1A4F752}"/>
                  </a:ext>
                </a:extLst>
              </p:cNvPr>
              <p:cNvGrpSpPr/>
              <p:nvPr/>
            </p:nvGrpSpPr>
            <p:grpSpPr>
              <a:xfrm>
                <a:off x="4910210" y="4958089"/>
                <a:ext cx="147337" cy="147337"/>
                <a:chOff x="6375109" y="4850297"/>
                <a:chExt cx="156446" cy="156446"/>
              </a:xfrm>
            </p:grpSpPr>
            <p:sp>
              <p:nvSpPr>
                <p:cNvPr id="158" name="Oval 157">
                  <a:extLst>
                    <a:ext uri="{FF2B5EF4-FFF2-40B4-BE49-F238E27FC236}">
                      <a16:creationId xmlns:a16="http://schemas.microsoft.com/office/drawing/2014/main" id="{8EF3E3E0-DEA1-B93B-92E5-469D6EB921DC}"/>
                    </a:ext>
                  </a:extLst>
                </p:cNvPr>
                <p:cNvSpPr/>
                <p:nvPr/>
              </p:nvSpPr>
              <p:spPr>
                <a:xfrm>
                  <a:off x="6375109"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30B72758-9E85-D3A2-D1AE-864FF30D8D08}"/>
                    </a:ext>
                  </a:extLst>
                </p:cNvPr>
                <p:cNvSpPr/>
                <p:nvPr/>
              </p:nvSpPr>
              <p:spPr>
                <a:xfrm>
                  <a:off x="6409153" y="4883753"/>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 name="Oval 129">
              <a:extLst>
                <a:ext uri="{FF2B5EF4-FFF2-40B4-BE49-F238E27FC236}">
                  <a16:creationId xmlns:a16="http://schemas.microsoft.com/office/drawing/2014/main" id="{F477C23F-78B4-96CD-B7DB-2AC2FBAEB50D}"/>
                </a:ext>
              </a:extLst>
            </p:cNvPr>
            <p:cNvSpPr/>
            <p:nvPr/>
          </p:nvSpPr>
          <p:spPr>
            <a:xfrm>
              <a:off x="5246164" y="4391815"/>
              <a:ext cx="1260258" cy="1260258"/>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E3828A5-1952-306D-F4DF-4C8C555A93AC}"/>
                </a:ext>
              </a:extLst>
            </p:cNvPr>
            <p:cNvSpPr txBox="1"/>
            <p:nvPr/>
          </p:nvSpPr>
          <p:spPr>
            <a:xfrm>
              <a:off x="5245662" y="4540485"/>
              <a:ext cx="1260258" cy="981434"/>
            </a:xfrm>
            <a:prstGeom prst="rect">
              <a:avLst/>
            </a:prstGeom>
            <a:noFill/>
          </p:spPr>
          <p:txBody>
            <a:bodyPr wrap="square">
              <a:spAutoFit/>
            </a:bodyPr>
            <a:lstStyle/>
            <a:p>
              <a:pPr algn="ctr" fontAlgn="auto">
                <a:lnSpc>
                  <a:spcPts val="1160"/>
                </a:lnSpc>
                <a:spcAft>
                  <a:spcPts val="0"/>
                </a:spcAft>
              </a:pPr>
              <a:r>
                <a:rPr lang="en-US" sz="1100"/>
                <a:t>Reduce</a:t>
              </a:r>
            </a:p>
            <a:p>
              <a:pPr algn="ctr" fontAlgn="auto">
                <a:lnSpc>
                  <a:spcPts val="1160"/>
                </a:lnSpc>
                <a:spcAft>
                  <a:spcPts val="0"/>
                </a:spcAft>
              </a:pPr>
              <a:r>
                <a:rPr lang="en-US" sz="1100"/>
                <a:t>clinician devices</a:t>
              </a:r>
              <a:r>
                <a:rPr lang="en-US" sz="1100" b="1"/>
                <a:t> from 5 to 1, increasing</a:t>
              </a:r>
            </a:p>
            <a:p>
              <a:pPr algn="ctr" fontAlgn="auto">
                <a:lnSpc>
                  <a:spcPts val="1160"/>
                </a:lnSpc>
                <a:spcAft>
                  <a:spcPts val="0"/>
                </a:spcAft>
              </a:pPr>
              <a:r>
                <a:rPr lang="en-US" sz="1100" b="1"/>
                <a:t>clinical</a:t>
              </a:r>
            </a:p>
            <a:p>
              <a:pPr algn="ctr" fontAlgn="auto">
                <a:lnSpc>
                  <a:spcPts val="1160"/>
                </a:lnSpc>
                <a:spcAft>
                  <a:spcPts val="0"/>
                </a:spcAft>
              </a:pPr>
              <a:r>
                <a:rPr lang="en-US" sz="1100" b="1"/>
                <a:t>mobility</a:t>
              </a:r>
            </a:p>
          </p:txBody>
        </p:sp>
        <p:sp>
          <p:nvSpPr>
            <p:cNvPr id="132" name="Oval 131">
              <a:extLst>
                <a:ext uri="{FF2B5EF4-FFF2-40B4-BE49-F238E27FC236}">
                  <a16:creationId xmlns:a16="http://schemas.microsoft.com/office/drawing/2014/main" id="{74B3CFFD-F2FF-C1A9-8849-6FAB9F82BCE5}"/>
                </a:ext>
              </a:extLst>
            </p:cNvPr>
            <p:cNvSpPr/>
            <p:nvPr/>
          </p:nvSpPr>
          <p:spPr>
            <a:xfrm>
              <a:off x="7321849" y="4391815"/>
              <a:ext cx="1260258" cy="1260258"/>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F340D1F3-2B81-DA73-F4D6-B437F2D2CB2D}"/>
                </a:ext>
              </a:extLst>
            </p:cNvPr>
            <p:cNvSpPr txBox="1"/>
            <p:nvPr/>
          </p:nvSpPr>
          <p:spPr>
            <a:xfrm>
              <a:off x="7179670" y="4466135"/>
              <a:ext cx="1457853" cy="1130136"/>
            </a:xfrm>
            <a:prstGeom prst="rect">
              <a:avLst/>
            </a:prstGeom>
            <a:noFill/>
          </p:spPr>
          <p:txBody>
            <a:bodyPr wrap="square">
              <a:spAutoFit/>
            </a:bodyPr>
            <a:lstStyle/>
            <a:p>
              <a:pPr marL="66675" marR="0" lvl="0" indent="0" algn="ctr" defTabSz="914126" rtl="0" eaLnBrk="1" fontAlgn="auto" latinLnBrk="0" hangingPunct="1">
                <a:lnSpc>
                  <a:spcPts val="1240"/>
                </a:lnSpc>
                <a:spcBef>
                  <a:spcPts val="0"/>
                </a:spcBef>
                <a:spcAft>
                  <a:spcPts val="0"/>
                </a:spcAft>
                <a:buClr>
                  <a:srgbClr val="00A7FF"/>
                </a:buClr>
                <a:buSzTx/>
                <a:buFont typeface="Arial" panose="020B0604020202020204" pitchFamily="34" charset="0"/>
                <a:buNone/>
                <a:tabLst/>
                <a:defRPr/>
              </a:pPr>
              <a:r>
                <a:rPr lang="en-US" sz="1100"/>
                <a:t>Reduce</a:t>
              </a:r>
            </a:p>
            <a:p>
              <a:pPr marL="66675" marR="0" lvl="0" indent="0" algn="ctr" defTabSz="914126" rtl="0" eaLnBrk="1" fontAlgn="auto" latinLnBrk="0" hangingPunct="1">
                <a:lnSpc>
                  <a:spcPts val="1240"/>
                </a:lnSpc>
                <a:spcBef>
                  <a:spcPts val="0"/>
                </a:spcBef>
                <a:spcAft>
                  <a:spcPts val="0"/>
                </a:spcAft>
                <a:buClr>
                  <a:srgbClr val="00A7FF"/>
                </a:buClr>
                <a:buSzTx/>
                <a:buFont typeface="Arial" panose="020B0604020202020204" pitchFamily="34" charset="0"/>
                <a:buNone/>
                <a:tabLst/>
                <a:defRPr/>
              </a:pPr>
              <a:r>
                <a:rPr lang="en-US" sz="1100"/>
                <a:t>clinical staff</a:t>
              </a:r>
            </a:p>
            <a:p>
              <a:pPr marL="66675" marR="0" lvl="0" indent="0" algn="ctr" defTabSz="914126" rtl="0" eaLnBrk="1" fontAlgn="auto" latinLnBrk="0" hangingPunct="1">
                <a:lnSpc>
                  <a:spcPts val="1240"/>
                </a:lnSpc>
                <a:spcBef>
                  <a:spcPts val="0"/>
                </a:spcBef>
                <a:spcAft>
                  <a:spcPts val="0"/>
                </a:spcAft>
                <a:buClr>
                  <a:srgbClr val="00A7FF"/>
                </a:buClr>
                <a:buSzTx/>
                <a:buFont typeface="Arial" panose="020B0604020202020204" pitchFamily="34" charset="0"/>
                <a:buNone/>
                <a:tabLst/>
                <a:defRPr/>
              </a:pPr>
              <a:r>
                <a:rPr lang="en-US" sz="1100"/>
                <a:t>footsteps </a:t>
              </a:r>
              <a:r>
                <a:rPr lang="en-US" sz="1200" b="1"/>
                <a:t>by 50%, </a:t>
              </a:r>
              <a:r>
                <a:rPr lang="en-US" sz="1100"/>
                <a:t>improving</a:t>
              </a:r>
            </a:p>
            <a:p>
              <a:pPr marL="66675" marR="0" lvl="0" indent="0" algn="ctr" defTabSz="914126" rtl="0" eaLnBrk="1" fontAlgn="auto" latinLnBrk="0" hangingPunct="1">
                <a:lnSpc>
                  <a:spcPts val="1240"/>
                </a:lnSpc>
                <a:spcBef>
                  <a:spcPts val="0"/>
                </a:spcBef>
                <a:spcAft>
                  <a:spcPts val="0"/>
                </a:spcAft>
                <a:buClr>
                  <a:srgbClr val="00A7FF"/>
                </a:buClr>
                <a:buSzTx/>
                <a:buFont typeface="Arial" panose="020B0604020202020204" pitchFamily="34" charset="0"/>
                <a:buNone/>
                <a:tabLst/>
                <a:defRPr/>
              </a:pPr>
              <a:r>
                <a:rPr lang="en-US" sz="1100"/>
                <a:t>productivity</a:t>
              </a:r>
            </a:p>
            <a:p>
              <a:pPr marL="66675" marR="0" lvl="0" indent="0" algn="ctr" defTabSz="914126" rtl="0" eaLnBrk="1" fontAlgn="auto" latinLnBrk="0" hangingPunct="1">
                <a:lnSpc>
                  <a:spcPts val="1240"/>
                </a:lnSpc>
                <a:spcBef>
                  <a:spcPts val="0"/>
                </a:spcBef>
                <a:spcAft>
                  <a:spcPts val="0"/>
                </a:spcAft>
                <a:buClr>
                  <a:srgbClr val="00A7FF"/>
                </a:buClr>
                <a:buSzTx/>
                <a:buFont typeface="Arial" panose="020B0604020202020204" pitchFamily="34" charset="0"/>
                <a:buNone/>
                <a:tabLst/>
                <a:defRPr/>
              </a:pPr>
              <a:r>
                <a:rPr lang="en-US" sz="1100"/>
                <a:t>and clinician satisfaction</a:t>
              </a:r>
            </a:p>
          </p:txBody>
        </p:sp>
        <p:sp>
          <p:nvSpPr>
            <p:cNvPr id="134" name="Oval 133">
              <a:extLst>
                <a:ext uri="{FF2B5EF4-FFF2-40B4-BE49-F238E27FC236}">
                  <a16:creationId xmlns:a16="http://schemas.microsoft.com/office/drawing/2014/main" id="{D77ACC30-387B-5DE9-8BEB-BDB08EA4BA68}"/>
                </a:ext>
              </a:extLst>
            </p:cNvPr>
            <p:cNvSpPr/>
            <p:nvPr/>
          </p:nvSpPr>
          <p:spPr>
            <a:xfrm>
              <a:off x="9226377" y="4245735"/>
              <a:ext cx="1574711" cy="1574711"/>
            </a:xfrm>
            <a:prstGeom prst="ellips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c</a:t>
              </a:r>
            </a:p>
          </p:txBody>
        </p:sp>
        <p:sp>
          <p:nvSpPr>
            <p:cNvPr id="135" name="Oval 134">
              <a:extLst>
                <a:ext uri="{FF2B5EF4-FFF2-40B4-BE49-F238E27FC236}">
                  <a16:creationId xmlns:a16="http://schemas.microsoft.com/office/drawing/2014/main" id="{36EB39AB-5646-CE27-6000-91868C664654}"/>
                </a:ext>
              </a:extLst>
            </p:cNvPr>
            <p:cNvSpPr/>
            <p:nvPr/>
          </p:nvSpPr>
          <p:spPr>
            <a:xfrm>
              <a:off x="9376065" y="4405394"/>
              <a:ext cx="1260258" cy="1260258"/>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lgn="ctr" defTabSz="913852" fontAlgn="auto">
                <a:lnSpc>
                  <a:spcPct val="107000"/>
                </a:lnSpc>
                <a:spcBef>
                  <a:spcPts val="0"/>
                </a:spcBef>
                <a:spcAft>
                  <a:spcPts val="800"/>
                </a:spcAft>
                <a:buClr>
                  <a:srgbClr val="0073E6"/>
                </a:buClr>
              </a:pPr>
              <a:endParaRPr lang="en-US" sz="1400">
                <a:solidFill>
                  <a:schemeClr val="tx1"/>
                </a:solidFill>
                <a:latin typeface="Arial" pitchFamily="34" charset="0"/>
                <a:ea typeface="MS PGothic" pitchFamily="34" charset="-128"/>
                <a:sym typeface="Arial"/>
              </a:endParaRPr>
            </a:p>
          </p:txBody>
        </p:sp>
        <p:sp>
          <p:nvSpPr>
            <p:cNvPr id="136" name="TextBox 135">
              <a:extLst>
                <a:ext uri="{FF2B5EF4-FFF2-40B4-BE49-F238E27FC236}">
                  <a16:creationId xmlns:a16="http://schemas.microsoft.com/office/drawing/2014/main" id="{EFF8A6EA-4615-EC46-198D-7B973FA07862}"/>
                </a:ext>
              </a:extLst>
            </p:cNvPr>
            <p:cNvSpPr txBox="1"/>
            <p:nvPr/>
          </p:nvSpPr>
          <p:spPr>
            <a:xfrm>
              <a:off x="3093492" y="4598016"/>
              <a:ext cx="1365561" cy="783164"/>
            </a:xfrm>
            <a:prstGeom prst="rect">
              <a:avLst/>
            </a:prstGeom>
            <a:noFill/>
          </p:spPr>
          <p:txBody>
            <a:bodyPr wrap="square">
              <a:spAutoFit/>
            </a:bodyPr>
            <a:lstStyle/>
            <a:p>
              <a:pPr marL="114265" algn="ctr" defTabSz="913852" fontAlgn="auto">
                <a:lnSpc>
                  <a:spcPts val="1360"/>
                </a:lnSpc>
                <a:spcBef>
                  <a:spcPts val="0"/>
                </a:spcBef>
                <a:spcAft>
                  <a:spcPts val="800"/>
                </a:spcAft>
                <a:buClr>
                  <a:srgbClr val="0073E6"/>
                </a:buClr>
              </a:pPr>
              <a:r>
                <a:rPr lang="en-GB" sz="1200"/>
                <a:t>Improve communication response time by </a:t>
              </a:r>
              <a:r>
                <a:rPr lang="en-GB" sz="1200" b="1"/>
                <a:t>50%</a:t>
              </a:r>
              <a:endParaRPr lang="en-US" sz="1200" b="1"/>
            </a:p>
          </p:txBody>
        </p:sp>
        <p:sp>
          <p:nvSpPr>
            <p:cNvPr id="137" name="TextBox 136">
              <a:extLst>
                <a:ext uri="{FF2B5EF4-FFF2-40B4-BE49-F238E27FC236}">
                  <a16:creationId xmlns:a16="http://schemas.microsoft.com/office/drawing/2014/main" id="{57629152-565D-0448-0E58-EBC5025AE5C0}"/>
                </a:ext>
              </a:extLst>
            </p:cNvPr>
            <p:cNvSpPr txBox="1"/>
            <p:nvPr/>
          </p:nvSpPr>
          <p:spPr>
            <a:xfrm>
              <a:off x="9352970" y="4610521"/>
              <a:ext cx="1321524" cy="733597"/>
            </a:xfrm>
            <a:prstGeom prst="rect">
              <a:avLst/>
            </a:prstGeom>
            <a:noFill/>
          </p:spPr>
          <p:txBody>
            <a:bodyPr wrap="square" rtlCol="0">
              <a:spAutoFit/>
            </a:bodyPr>
            <a:lstStyle/>
            <a:p>
              <a:pPr algn="ctr">
                <a:lnSpc>
                  <a:spcPts val="1260"/>
                </a:lnSpc>
              </a:pPr>
              <a:r>
                <a:rPr lang="en-US" sz="1100" b="1">
                  <a:solidFill>
                    <a:schemeClr val="tx1"/>
                  </a:solidFill>
                  <a:latin typeface="Arial" pitchFamily="34" charset="0"/>
                  <a:ea typeface="MS PGothic" pitchFamily="34" charset="-128"/>
                </a:rPr>
                <a:t>Reduce</a:t>
              </a:r>
            </a:p>
            <a:p>
              <a:pPr algn="ctr">
                <a:lnSpc>
                  <a:spcPts val="1260"/>
                </a:lnSpc>
              </a:pPr>
              <a:r>
                <a:rPr lang="en-US" sz="1100" b="1">
                  <a:solidFill>
                    <a:schemeClr val="tx1"/>
                  </a:solidFill>
                  <a:latin typeface="Arial" pitchFamily="34" charset="0"/>
                  <a:ea typeface="MS PGothic" pitchFamily="34" charset="-128"/>
                </a:rPr>
                <a:t>alarm fatigue</a:t>
              </a:r>
            </a:p>
            <a:p>
              <a:pPr algn="ctr">
                <a:lnSpc>
                  <a:spcPts val="1260"/>
                </a:lnSpc>
              </a:pPr>
              <a:r>
                <a:rPr lang="en-US" sz="1100">
                  <a:solidFill>
                    <a:schemeClr val="tx1"/>
                  </a:solidFill>
                  <a:latin typeface="Arial" pitchFamily="34" charset="0"/>
                  <a:ea typeface="MS PGothic" pitchFamily="34" charset="-128"/>
                </a:rPr>
                <a:t>and improve staff collaboration </a:t>
              </a:r>
              <a:endParaRPr lang="en-US" sz="1100">
                <a:solidFill>
                  <a:schemeClr val="tx1"/>
                </a:solidFill>
                <a:latin typeface="Arial" pitchFamily="34" charset="0"/>
                <a:ea typeface="MS PGothic" pitchFamily="34" charset="-128"/>
                <a:sym typeface="Arial"/>
              </a:endParaRPr>
            </a:p>
          </p:txBody>
        </p:sp>
        <p:sp>
          <p:nvSpPr>
            <p:cNvPr id="138" name="Oval 137">
              <a:extLst>
                <a:ext uri="{FF2B5EF4-FFF2-40B4-BE49-F238E27FC236}">
                  <a16:creationId xmlns:a16="http://schemas.microsoft.com/office/drawing/2014/main" id="{CC3C118F-855F-C7AC-2C8A-B09C733C6E2D}"/>
                </a:ext>
              </a:extLst>
            </p:cNvPr>
            <p:cNvSpPr/>
            <p:nvPr/>
          </p:nvSpPr>
          <p:spPr>
            <a:xfrm>
              <a:off x="9115317" y="4122035"/>
              <a:ext cx="1800186" cy="1800186"/>
            </a:xfrm>
            <a:prstGeom prst="ellipse">
              <a:avLst/>
            </a:prstGeom>
            <a:noFill/>
            <a:ln>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C56F191C-C246-7F56-E2BB-452F8FD9E094}"/>
                </a:ext>
              </a:extLst>
            </p:cNvPr>
            <p:cNvGrpSpPr/>
            <p:nvPr/>
          </p:nvGrpSpPr>
          <p:grpSpPr>
            <a:xfrm>
              <a:off x="6699475" y="4958089"/>
              <a:ext cx="412297" cy="147337"/>
              <a:chOff x="4645250" y="4958089"/>
              <a:chExt cx="412297" cy="147337"/>
            </a:xfrm>
          </p:grpSpPr>
          <p:grpSp>
            <p:nvGrpSpPr>
              <p:cNvPr id="148" name="Group 147">
                <a:extLst>
                  <a:ext uri="{FF2B5EF4-FFF2-40B4-BE49-F238E27FC236}">
                    <a16:creationId xmlns:a16="http://schemas.microsoft.com/office/drawing/2014/main" id="{D51CA3B8-80ED-E35E-90D1-ADD76256FBC3}"/>
                  </a:ext>
                </a:extLst>
              </p:cNvPr>
              <p:cNvGrpSpPr/>
              <p:nvPr/>
            </p:nvGrpSpPr>
            <p:grpSpPr>
              <a:xfrm>
                <a:off x="4645250" y="4958089"/>
                <a:ext cx="147337" cy="147337"/>
                <a:chOff x="6629453" y="4850297"/>
                <a:chExt cx="156446" cy="156446"/>
              </a:xfrm>
            </p:grpSpPr>
            <p:sp>
              <p:nvSpPr>
                <p:cNvPr id="153" name="Oval 152">
                  <a:extLst>
                    <a:ext uri="{FF2B5EF4-FFF2-40B4-BE49-F238E27FC236}">
                      <a16:creationId xmlns:a16="http://schemas.microsoft.com/office/drawing/2014/main" id="{EB0AC6DC-292F-F7B0-5AE3-9D630CAFA85D}"/>
                    </a:ext>
                  </a:extLst>
                </p:cNvPr>
                <p:cNvSpPr/>
                <p:nvPr/>
              </p:nvSpPr>
              <p:spPr>
                <a:xfrm>
                  <a:off x="6629453"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BF25FB29-9715-898B-95B7-C6A549BC59E6}"/>
                    </a:ext>
                  </a:extLst>
                </p:cNvPr>
                <p:cNvSpPr/>
                <p:nvPr/>
              </p:nvSpPr>
              <p:spPr>
                <a:xfrm>
                  <a:off x="6663497"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9" name="Straight Connector 148">
                <a:extLst>
                  <a:ext uri="{FF2B5EF4-FFF2-40B4-BE49-F238E27FC236}">
                    <a16:creationId xmlns:a16="http://schemas.microsoft.com/office/drawing/2014/main" id="{46FF0DC0-5BA5-7931-0116-9F060667F40E}"/>
                  </a:ext>
                </a:extLst>
              </p:cNvPr>
              <p:cNvCxnSpPr>
                <a:cxnSpLocks/>
                <a:stCxn id="152" idx="6"/>
                <a:endCxn id="153" idx="6"/>
              </p:cNvCxnSpPr>
              <p:nvPr/>
            </p:nvCxnSpPr>
            <p:spPr>
              <a:xfrm flipH="1">
                <a:off x="4792587" y="5031203"/>
                <a:ext cx="232897" cy="555"/>
              </a:xfrm>
              <a:prstGeom prst="line">
                <a:avLst/>
              </a:prstGeom>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D541C05B-CFBA-920B-FE99-03E1FF209275}"/>
                  </a:ext>
                </a:extLst>
              </p:cNvPr>
              <p:cNvGrpSpPr/>
              <p:nvPr/>
            </p:nvGrpSpPr>
            <p:grpSpPr>
              <a:xfrm>
                <a:off x="4910210" y="4958089"/>
                <a:ext cx="147337" cy="147337"/>
                <a:chOff x="6375109" y="4850297"/>
                <a:chExt cx="156446" cy="156446"/>
              </a:xfrm>
            </p:grpSpPr>
            <p:sp>
              <p:nvSpPr>
                <p:cNvPr id="151" name="Oval 150">
                  <a:extLst>
                    <a:ext uri="{FF2B5EF4-FFF2-40B4-BE49-F238E27FC236}">
                      <a16:creationId xmlns:a16="http://schemas.microsoft.com/office/drawing/2014/main" id="{EBFF1383-9591-A444-6071-BBCF7787EFF8}"/>
                    </a:ext>
                  </a:extLst>
                </p:cNvPr>
                <p:cNvSpPr/>
                <p:nvPr/>
              </p:nvSpPr>
              <p:spPr>
                <a:xfrm>
                  <a:off x="6375109"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A13EB00A-AEC3-271A-CD5C-2D363DB84280}"/>
                    </a:ext>
                  </a:extLst>
                </p:cNvPr>
                <p:cNvSpPr/>
                <p:nvPr/>
              </p:nvSpPr>
              <p:spPr>
                <a:xfrm>
                  <a:off x="6409153" y="4883753"/>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0" name="Group 139">
              <a:extLst>
                <a:ext uri="{FF2B5EF4-FFF2-40B4-BE49-F238E27FC236}">
                  <a16:creationId xmlns:a16="http://schemas.microsoft.com/office/drawing/2014/main" id="{8CD689C3-55C2-AD4A-D447-A5334EDA157E}"/>
                </a:ext>
              </a:extLst>
            </p:cNvPr>
            <p:cNvGrpSpPr/>
            <p:nvPr/>
          </p:nvGrpSpPr>
          <p:grpSpPr>
            <a:xfrm>
              <a:off x="8766400" y="4958089"/>
              <a:ext cx="412297" cy="147337"/>
              <a:chOff x="4645250" y="4958089"/>
              <a:chExt cx="412297" cy="147337"/>
            </a:xfrm>
          </p:grpSpPr>
          <p:grpSp>
            <p:nvGrpSpPr>
              <p:cNvPr id="141" name="Group 140">
                <a:extLst>
                  <a:ext uri="{FF2B5EF4-FFF2-40B4-BE49-F238E27FC236}">
                    <a16:creationId xmlns:a16="http://schemas.microsoft.com/office/drawing/2014/main" id="{0E8C4DA0-B59C-3FE4-C65D-B748A0E0B501}"/>
                  </a:ext>
                </a:extLst>
              </p:cNvPr>
              <p:cNvGrpSpPr/>
              <p:nvPr/>
            </p:nvGrpSpPr>
            <p:grpSpPr>
              <a:xfrm>
                <a:off x="4645250" y="4958089"/>
                <a:ext cx="147337" cy="147337"/>
                <a:chOff x="6629453" y="4850297"/>
                <a:chExt cx="156446" cy="156446"/>
              </a:xfrm>
            </p:grpSpPr>
            <p:sp>
              <p:nvSpPr>
                <p:cNvPr id="146" name="Oval 145">
                  <a:extLst>
                    <a:ext uri="{FF2B5EF4-FFF2-40B4-BE49-F238E27FC236}">
                      <a16:creationId xmlns:a16="http://schemas.microsoft.com/office/drawing/2014/main" id="{A21D6DB7-7C23-E80D-0F53-46BD63F0D7D4}"/>
                    </a:ext>
                  </a:extLst>
                </p:cNvPr>
                <p:cNvSpPr/>
                <p:nvPr/>
              </p:nvSpPr>
              <p:spPr>
                <a:xfrm>
                  <a:off x="6629453"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ADA94A4-4A07-EB8B-C34F-AFD707B4E3F0}"/>
                    </a:ext>
                  </a:extLst>
                </p:cNvPr>
                <p:cNvSpPr/>
                <p:nvPr/>
              </p:nvSpPr>
              <p:spPr>
                <a:xfrm>
                  <a:off x="6663497" y="4884341"/>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2" name="Straight Connector 141">
                <a:extLst>
                  <a:ext uri="{FF2B5EF4-FFF2-40B4-BE49-F238E27FC236}">
                    <a16:creationId xmlns:a16="http://schemas.microsoft.com/office/drawing/2014/main" id="{2606B824-AD39-20C4-A799-68C52C79E3B4}"/>
                  </a:ext>
                </a:extLst>
              </p:cNvPr>
              <p:cNvCxnSpPr>
                <a:cxnSpLocks/>
                <a:stCxn id="145" idx="6"/>
                <a:endCxn id="146" idx="6"/>
              </p:cNvCxnSpPr>
              <p:nvPr/>
            </p:nvCxnSpPr>
            <p:spPr>
              <a:xfrm flipH="1">
                <a:off x="4792587" y="5031203"/>
                <a:ext cx="232897" cy="555"/>
              </a:xfrm>
              <a:prstGeom prst="line">
                <a:avLst/>
              </a:prstGeom>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2DC45CEE-68A5-8C92-8B94-A458125D59B1}"/>
                  </a:ext>
                </a:extLst>
              </p:cNvPr>
              <p:cNvGrpSpPr/>
              <p:nvPr/>
            </p:nvGrpSpPr>
            <p:grpSpPr>
              <a:xfrm>
                <a:off x="4910210" y="4958089"/>
                <a:ext cx="147337" cy="147337"/>
                <a:chOff x="6375109" y="4850297"/>
                <a:chExt cx="156446" cy="156446"/>
              </a:xfrm>
            </p:grpSpPr>
            <p:sp>
              <p:nvSpPr>
                <p:cNvPr id="144" name="Oval 143">
                  <a:extLst>
                    <a:ext uri="{FF2B5EF4-FFF2-40B4-BE49-F238E27FC236}">
                      <a16:creationId xmlns:a16="http://schemas.microsoft.com/office/drawing/2014/main" id="{2DA91C41-0B8F-7170-FF72-3B6CF245C721}"/>
                    </a:ext>
                  </a:extLst>
                </p:cNvPr>
                <p:cNvSpPr/>
                <p:nvPr/>
              </p:nvSpPr>
              <p:spPr>
                <a:xfrm>
                  <a:off x="6375109" y="4850297"/>
                  <a:ext cx="156446" cy="156446"/>
                </a:xfrm>
                <a:prstGeom prst="ellipse">
                  <a:avLst/>
                </a:prstGeom>
                <a:solidFill>
                  <a:schemeClr val="bg1"/>
                </a:solidFill>
                <a:ln w="3175">
                  <a:solidFill>
                    <a:srgbClr val="007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79B893B-8019-376E-E7A8-3D7CEEA75027}"/>
                    </a:ext>
                  </a:extLst>
                </p:cNvPr>
                <p:cNvSpPr/>
                <p:nvPr/>
              </p:nvSpPr>
              <p:spPr>
                <a:xfrm>
                  <a:off x="6409153" y="4883753"/>
                  <a:ext cx="88357" cy="883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extBox 2">
            <a:extLst>
              <a:ext uri="{FF2B5EF4-FFF2-40B4-BE49-F238E27FC236}">
                <a16:creationId xmlns:a16="http://schemas.microsoft.com/office/drawing/2014/main" id="{11F54A75-B334-C3C4-B53C-3A38CEA7C87C}"/>
              </a:ext>
            </a:extLst>
          </p:cNvPr>
          <p:cNvSpPr txBox="1"/>
          <p:nvPr/>
        </p:nvSpPr>
        <p:spPr>
          <a:xfrm>
            <a:off x="759957" y="5884815"/>
            <a:ext cx="2751074" cy="215444"/>
          </a:xfrm>
          <a:prstGeom prst="rect">
            <a:avLst/>
          </a:prstGeom>
          <a:noFill/>
        </p:spPr>
        <p:txBody>
          <a:bodyPr wrap="none" rtlCol="0">
            <a:spAutoFit/>
          </a:bodyPr>
          <a:lstStyle/>
          <a:p>
            <a:r>
              <a:rPr lang="en-US" sz="800">
                <a:solidFill>
                  <a:schemeClr val="bg1">
                    <a:lumMod val="65000"/>
                  </a:schemeClr>
                </a:solidFill>
              </a:rPr>
              <a:t>Source: Zebra’s Outcome Based Messaging Framework</a:t>
            </a:r>
          </a:p>
        </p:txBody>
      </p:sp>
    </p:spTree>
    <p:extLst>
      <p:ext uri="{BB962C8B-B14F-4D97-AF65-F5344CB8AC3E}">
        <p14:creationId xmlns:p14="http://schemas.microsoft.com/office/powerpoint/2010/main" val="176001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a:extLst>
              <a:ext uri="{FF2B5EF4-FFF2-40B4-BE49-F238E27FC236}">
                <a16:creationId xmlns:a16="http://schemas.microsoft.com/office/drawing/2014/main" id="{F18CB1D1-0AD5-8212-F273-C9434A5969D5}"/>
              </a:ext>
            </a:extLst>
          </p:cNvPr>
          <p:cNvSpPr txBox="1">
            <a:spLocks/>
          </p:cNvSpPr>
          <p:nvPr/>
        </p:nvSpPr>
        <p:spPr>
          <a:xfrm>
            <a:off x="544973" y="3039006"/>
            <a:ext cx="6457862" cy="2799982"/>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3953" rtl="0" eaLnBrk="1" fontAlgn="auto" latinLnBrk="0" hangingPunct="1">
              <a:lnSpc>
                <a:spcPct val="100000"/>
              </a:lnSpc>
              <a:spcBef>
                <a:spcPts val="0"/>
              </a:spcBef>
              <a:spcAft>
                <a:spcPts val="2000"/>
              </a:spcAft>
              <a:buClr>
                <a:schemeClr val="accent6">
                  <a:lumMod val="50000"/>
                </a:schemeClr>
              </a:buClr>
              <a:buSzTx/>
              <a:buNone/>
              <a:defRPr/>
            </a:pP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Difficulty identifying, locating and communicating with on-the-go care teams</a:t>
            </a:r>
          </a:p>
          <a:p>
            <a:pPr marL="0" indent="0" defTabSz="913953" fontAlgn="auto">
              <a:spcBef>
                <a:spcPts val="0"/>
              </a:spcBef>
              <a:spcAft>
                <a:spcPts val="2000"/>
              </a:spcAft>
              <a:buClr>
                <a:schemeClr val="accent6">
                  <a:lumMod val="50000"/>
                </a:schemeClr>
              </a:buClr>
              <a:buNone/>
              <a:defRPr/>
            </a:pP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Information delays and gaps cause care delays</a:t>
            </a:r>
          </a:p>
          <a:p>
            <a:pPr marL="0" indent="0" defTabSz="913953" fontAlgn="auto">
              <a:spcBef>
                <a:spcPts val="0"/>
              </a:spcBef>
              <a:spcAft>
                <a:spcPts val="2000"/>
              </a:spcAft>
              <a:buClr>
                <a:schemeClr val="accent6">
                  <a:lumMod val="50000"/>
                </a:schemeClr>
              </a:buClr>
              <a:buNone/>
              <a:defRPr/>
            </a:pP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Ad-hoc communication methods create frustration and can </a:t>
            </a:r>
            <a:b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lead to misinformation, confusion and alarm fatigue</a:t>
            </a:r>
          </a:p>
          <a:p>
            <a:pPr marL="0" indent="0" defTabSz="913953" fontAlgn="auto">
              <a:spcBef>
                <a:spcPts val="0"/>
              </a:spcBef>
              <a:spcAft>
                <a:spcPts val="2000"/>
              </a:spcAft>
              <a:buClr>
                <a:schemeClr val="accent6">
                  <a:lumMod val="50000"/>
                </a:schemeClr>
              </a:buClr>
              <a:buNone/>
              <a:defRPr/>
            </a:pP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Wasted steps and delayed care due to </a:t>
            </a:r>
            <a:b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manual searches for colleagues, </a:t>
            </a:r>
            <a:b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help and information</a:t>
            </a:r>
          </a:p>
          <a:p>
            <a:pPr marL="0" indent="0">
              <a:spcBef>
                <a:spcPts val="0"/>
              </a:spcBef>
              <a:spcAft>
                <a:spcPts val="2000"/>
              </a:spcAft>
              <a:buClr>
                <a:schemeClr val="accent6">
                  <a:lumMod val="50000"/>
                </a:schemeClr>
              </a:buClr>
              <a:buNone/>
              <a:defRPr/>
            </a:pPr>
            <a:r>
              <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Heavy administrative </a:t>
            </a:r>
            <a:r>
              <a:rPr lang="en-US" sz="1500">
                <a:solidFill>
                  <a:schemeClr val="accent6">
                    <a:lumMod val="50000"/>
                  </a:schemeClr>
                </a:solidFill>
                <a:effectLst/>
                <a:latin typeface="Arial" panose="020B0604020202020204" pitchFamily="34" charset="0"/>
                <a:cs typeface="Arial" panose="020B0604020202020204" pitchFamily="34" charset="0"/>
              </a:rPr>
              <a:t>burden and</a:t>
            </a:r>
            <a:r>
              <a:rPr lang="en-US" sz="1500">
                <a:solidFill>
                  <a:schemeClr val="accent6">
                    <a:lumMod val="50000"/>
                  </a:schemeClr>
                </a:solidFill>
                <a:latin typeface="Arial" panose="020B0604020202020204" pitchFamily="34" charset="0"/>
                <a:cs typeface="Arial" panose="020B0604020202020204" pitchFamily="34" charset="0"/>
              </a:rPr>
              <a:t> </a:t>
            </a:r>
            <a:br>
              <a:rPr lang="en-US" sz="1500">
                <a:solidFill>
                  <a:schemeClr val="accent6">
                    <a:lumMod val="50000"/>
                  </a:schemeClr>
                </a:solidFill>
                <a:latin typeface="Arial" panose="020B0604020202020204" pitchFamily="34" charset="0"/>
                <a:cs typeface="Arial" panose="020B0604020202020204" pitchFamily="34" charset="0"/>
              </a:rPr>
            </a:br>
            <a:r>
              <a:rPr lang="en-US" sz="1500">
                <a:solidFill>
                  <a:schemeClr val="accent6">
                    <a:lumMod val="50000"/>
                  </a:schemeClr>
                </a:solidFill>
                <a:effectLst/>
                <a:latin typeface="Arial" panose="020B0604020202020204" pitchFamily="34" charset="0"/>
                <a:cs typeface="Arial" panose="020B0604020202020204" pitchFamily="34" charset="0"/>
              </a:rPr>
              <a:t>non-patient-care related tasks</a:t>
            </a:r>
            <a:endParaRPr kumimoji="0" lang="en-US" sz="15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90DD7420-3D86-7882-E19A-01928B1AD2C6}"/>
              </a:ext>
            </a:extLst>
          </p:cNvPr>
          <p:cNvGrpSpPr/>
          <p:nvPr/>
        </p:nvGrpSpPr>
        <p:grpSpPr>
          <a:xfrm>
            <a:off x="377459" y="3896299"/>
            <a:ext cx="5512930" cy="327695"/>
            <a:chOff x="497579" y="2675257"/>
            <a:chExt cx="4499557" cy="327695"/>
          </a:xfrm>
        </p:grpSpPr>
        <p:pic>
          <p:nvPicPr>
            <p:cNvPr id="30" name="Picture 29" descr="Shape&#10;&#10;Description automatically generated with low confidence">
              <a:extLst>
                <a:ext uri="{FF2B5EF4-FFF2-40B4-BE49-F238E27FC236}">
                  <a16:creationId xmlns:a16="http://schemas.microsoft.com/office/drawing/2014/main" id="{A6F1D04A-4552-E01B-0FB7-B400927683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31" name="Straight Connector 30">
              <a:extLst>
                <a:ext uri="{FF2B5EF4-FFF2-40B4-BE49-F238E27FC236}">
                  <a16:creationId xmlns:a16="http://schemas.microsoft.com/office/drawing/2014/main" id="{B9EE52C2-EE40-ECE6-A949-93830A4DB826}"/>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5C085D-8BC5-E9A8-8C09-FCB03B87496B}"/>
              </a:ext>
            </a:extLst>
          </p:cNvPr>
          <p:cNvGrpSpPr/>
          <p:nvPr/>
        </p:nvGrpSpPr>
        <p:grpSpPr>
          <a:xfrm>
            <a:off x="377460" y="4614893"/>
            <a:ext cx="4574786" cy="327695"/>
            <a:chOff x="497579" y="2690125"/>
            <a:chExt cx="4499557" cy="327695"/>
          </a:xfrm>
        </p:grpSpPr>
        <p:pic>
          <p:nvPicPr>
            <p:cNvPr id="33" name="Picture 32" descr="Shape&#10;&#10;Description automatically generated with low confidence">
              <a:extLst>
                <a:ext uri="{FF2B5EF4-FFF2-40B4-BE49-F238E27FC236}">
                  <a16:creationId xmlns:a16="http://schemas.microsoft.com/office/drawing/2014/main" id="{9DE539BA-568A-EF71-12AB-8310F36EBA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3" y="928842"/>
              <a:ext cx="327694" cy="3850262"/>
            </a:xfrm>
            <a:prstGeom prst="rect">
              <a:avLst/>
            </a:prstGeom>
          </p:spPr>
        </p:pic>
        <p:cxnSp>
          <p:nvCxnSpPr>
            <p:cNvPr id="34" name="Straight Connector 33">
              <a:extLst>
                <a:ext uri="{FF2B5EF4-FFF2-40B4-BE49-F238E27FC236}">
                  <a16:creationId xmlns:a16="http://schemas.microsoft.com/office/drawing/2014/main" id="{D327B478-ADF5-C92B-4FC6-2335D52B2AFA}"/>
                </a:ext>
              </a:extLst>
            </p:cNvPr>
            <p:cNvCxnSpPr>
              <a:cxnSpLocks/>
            </p:cNvCxnSpPr>
            <p:nvPr/>
          </p:nvCxnSpPr>
          <p:spPr>
            <a:xfrm>
              <a:off x="613317" y="2690125"/>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329623D6-A2E7-4771-05E6-40C32A91AF35}"/>
              </a:ext>
            </a:extLst>
          </p:cNvPr>
          <p:cNvGrpSpPr/>
          <p:nvPr/>
        </p:nvGrpSpPr>
        <p:grpSpPr>
          <a:xfrm>
            <a:off x="377461" y="5509572"/>
            <a:ext cx="3234871" cy="575911"/>
            <a:chOff x="497580" y="2697237"/>
            <a:chExt cx="4499556" cy="575911"/>
          </a:xfrm>
        </p:grpSpPr>
        <p:pic>
          <p:nvPicPr>
            <p:cNvPr id="36" name="Picture 35" descr="Shape&#10;&#10;Description automatically generated with low confidence">
              <a:extLst>
                <a:ext uri="{FF2B5EF4-FFF2-40B4-BE49-F238E27FC236}">
                  <a16:creationId xmlns:a16="http://schemas.microsoft.com/office/drawing/2014/main" id="{1659434E-B6A9-D4C9-0D7A-2E8E234266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flipH="1">
              <a:off x="2268680" y="926137"/>
              <a:ext cx="575911" cy="4118112"/>
            </a:xfrm>
            <a:prstGeom prst="rect">
              <a:avLst/>
            </a:prstGeom>
          </p:spPr>
        </p:pic>
        <p:cxnSp>
          <p:nvCxnSpPr>
            <p:cNvPr id="37" name="Straight Connector 36">
              <a:extLst>
                <a:ext uri="{FF2B5EF4-FFF2-40B4-BE49-F238E27FC236}">
                  <a16:creationId xmlns:a16="http://schemas.microsoft.com/office/drawing/2014/main" id="{E03070CA-7041-2ED5-19EA-600CD492162F}"/>
                </a:ext>
              </a:extLst>
            </p:cNvPr>
            <p:cNvCxnSpPr>
              <a:cxnSpLocks/>
            </p:cNvCxnSpPr>
            <p:nvPr/>
          </p:nvCxnSpPr>
          <p:spPr>
            <a:xfrm>
              <a:off x="613317" y="2697559"/>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68D77D8-E1EF-FE57-8B18-3AF3E2F0C613}"/>
              </a:ext>
            </a:extLst>
          </p:cNvPr>
          <p:cNvGrpSpPr/>
          <p:nvPr/>
        </p:nvGrpSpPr>
        <p:grpSpPr>
          <a:xfrm>
            <a:off x="377459" y="3429000"/>
            <a:ext cx="6702350" cy="327695"/>
            <a:chOff x="497579" y="2675257"/>
            <a:chExt cx="4499557" cy="327695"/>
          </a:xfrm>
        </p:grpSpPr>
        <p:pic>
          <p:nvPicPr>
            <p:cNvPr id="18" name="Picture 17" descr="Shape&#10;&#10;Description automatically generated with low confidence">
              <a:extLst>
                <a:ext uri="{FF2B5EF4-FFF2-40B4-BE49-F238E27FC236}">
                  <a16:creationId xmlns:a16="http://schemas.microsoft.com/office/drawing/2014/main" id="{CC96141F-5480-DCDF-91D1-7A9F08EAB3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3" y="913974"/>
              <a:ext cx="327694" cy="3850262"/>
            </a:xfrm>
            <a:prstGeom prst="rect">
              <a:avLst/>
            </a:prstGeom>
          </p:spPr>
        </p:pic>
        <p:cxnSp>
          <p:nvCxnSpPr>
            <p:cNvPr id="19" name="Straight Connector 18">
              <a:extLst>
                <a:ext uri="{FF2B5EF4-FFF2-40B4-BE49-F238E27FC236}">
                  <a16:creationId xmlns:a16="http://schemas.microsoft.com/office/drawing/2014/main" id="{DC72235B-09BD-486D-E5A1-C64F64FCB070}"/>
                </a:ext>
              </a:extLst>
            </p:cNvPr>
            <p:cNvCxnSpPr>
              <a:cxnSpLocks/>
            </p:cNvCxnSpPr>
            <p:nvPr/>
          </p:nvCxnSpPr>
          <p:spPr>
            <a:xfrm>
              <a:off x="613317" y="2675257"/>
              <a:ext cx="438381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29" name="Text Placeholder 3">
            <a:extLst>
              <a:ext uri="{FF2B5EF4-FFF2-40B4-BE49-F238E27FC236}">
                <a16:creationId xmlns:a16="http://schemas.microsoft.com/office/drawing/2014/main" id="{898A147C-FA07-E4B9-8F03-5B23935B2E37}"/>
              </a:ext>
            </a:extLst>
          </p:cNvPr>
          <p:cNvSpPr txBox="1">
            <a:spLocks/>
          </p:cNvSpPr>
          <p:nvPr/>
        </p:nvSpPr>
        <p:spPr>
          <a:xfrm>
            <a:off x="706091" y="11459069"/>
            <a:ext cx="7345405" cy="2019517"/>
          </a:xfrm>
          <a:prstGeom prst="rect">
            <a:avLst/>
          </a:prstGeom>
          <a:solidFill>
            <a:schemeClr val="accent6"/>
          </a:solidFill>
          <a:ln>
            <a:solidFill>
              <a:schemeClr val="tx1"/>
            </a:solidFill>
          </a:ln>
        </p:spPr>
        <p:txBody>
          <a:bodyPr vert="horz" lIns="49078" tIns="49078" rIns="49078" bIns="49078"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798"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Elevator Pitch:</a:t>
            </a:r>
          </a:p>
          <a:p>
            <a:pPr marL="0" marR="0" lvl="0"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126" rtl="0" eaLnBrk="1" fontAlgn="base" latinLnBrk="0" hangingPunct="1">
              <a:lnSpc>
                <a:spcPct val="100000"/>
              </a:lnSpc>
              <a:spcBef>
                <a:spcPts val="1000"/>
              </a:spcBef>
              <a:spcAft>
                <a:spcPct val="0"/>
              </a:spcAft>
              <a:buClr>
                <a:srgbClr val="00A7FF"/>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With 75% of hospital workers working on-the-go, instant, integrated and secure communication is critical. Now you can put the data and tools care teams need at their fingertips. Connect instantly – talk, text, access data and share images securely  – for enhanced clinical effectiveness. Streamline workflows and consolidate tools on a single mobile device so your teams can spend more time with patients and less time hunting for colleagues and information. </a:t>
            </a:r>
            <a:endParaRPr kumimoji="0" lang="en-US" sz="12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818F97C6-826A-6A3D-2A05-6CEFF17A7BD1}"/>
              </a:ext>
            </a:extLst>
          </p:cNvPr>
          <p:cNvSpPr txBox="1">
            <a:spLocks/>
          </p:cNvSpPr>
          <p:nvPr/>
        </p:nvSpPr>
        <p:spPr>
          <a:xfrm>
            <a:off x="682232" y="1747195"/>
            <a:ext cx="7959313" cy="818215"/>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1000"/>
              </a:spcBef>
              <a:spcAft>
                <a:spcPct val="0"/>
              </a:spcAft>
              <a:buClr>
                <a:srgbClr val="0272E7"/>
              </a:buClr>
              <a:buSzTx/>
              <a:buFont typeface="Arial" panose="020B0604020202020204" pitchFamily="34" charset="0"/>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126" rtl="0" eaLnBrk="1" fontAlgn="base" latinLnBrk="0" hangingPunct="1">
              <a:lnSpc>
                <a:spcPct val="100000"/>
              </a:lnSpc>
              <a:spcBef>
                <a:spcPts val="1000"/>
              </a:spcBef>
              <a:spcAft>
                <a:spcPct val="0"/>
              </a:spcAft>
              <a:buClr>
                <a:srgbClr val="0272E7"/>
              </a:buClr>
              <a:buSzTx/>
              <a:buFont typeface="Arial" panose="020B0604020202020204" pitchFamily="34" charset="0"/>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F24E268-1DC0-4A4D-43BC-7F927BF375EA}"/>
              </a:ext>
            </a:extLst>
          </p:cNvPr>
          <p:cNvSpPr txBox="1"/>
          <p:nvPr/>
        </p:nvSpPr>
        <p:spPr>
          <a:xfrm>
            <a:off x="902970" y="1531620"/>
            <a:ext cx="0" cy="0"/>
          </a:xfrm>
          <a:prstGeom prst="rect">
            <a:avLst/>
          </a:prstGeom>
          <a:noFill/>
        </p:spPr>
        <p:txBody>
          <a:bodyPr wrap="none" lIns="0" tIns="0" rIns="0" bIns="0" rtlCol="0">
            <a:noAutofit/>
          </a:bodyPr>
          <a:lstStyle/>
          <a:p>
            <a:pPr algn="l"/>
            <a:endParaRPr lang="en-US"/>
          </a:p>
        </p:txBody>
      </p:sp>
      <p:sp>
        <p:nvSpPr>
          <p:cNvPr id="8" name="TextBox 7">
            <a:extLst>
              <a:ext uri="{FF2B5EF4-FFF2-40B4-BE49-F238E27FC236}">
                <a16:creationId xmlns:a16="http://schemas.microsoft.com/office/drawing/2014/main" id="{50AF820B-22A2-6D21-BAF5-4F0FF9CE48CC}"/>
              </a:ext>
            </a:extLst>
          </p:cNvPr>
          <p:cNvSpPr txBox="1"/>
          <p:nvPr/>
        </p:nvSpPr>
        <p:spPr>
          <a:xfrm>
            <a:off x="545211" y="1742263"/>
            <a:ext cx="7671689" cy="818216"/>
          </a:xfrm>
          <a:prstGeom prst="rect">
            <a:avLst/>
          </a:prstGeom>
          <a:noFill/>
        </p:spPr>
        <p:txBody>
          <a:bodyPr wrap="square" lIns="0" tIns="0" rIns="0" bIns="0" rtlCol="0">
            <a:noAutofit/>
          </a:bodyPr>
          <a:lstStyle/>
          <a:p>
            <a:pPr marL="0" marR="0" lvl="0" indent="0" algn="l" defTabSz="913953"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lang="en-US" sz="2500" b="1" kern="100">
                <a:solidFill>
                  <a:schemeClr val="bg1"/>
                </a:solidFill>
                <a:cs typeface="Times New Roman" panose="02020603050405020304" pitchFamily="18" charset="0"/>
              </a:rPr>
              <a:t>Clinicians struggle to unify and connect with their care teams in real time, increasing frustrations.</a:t>
            </a:r>
          </a:p>
        </p:txBody>
      </p:sp>
      <p:sp>
        <p:nvSpPr>
          <p:cNvPr id="2" name="Title 1">
            <a:extLst>
              <a:ext uri="{FF2B5EF4-FFF2-40B4-BE49-F238E27FC236}">
                <a16:creationId xmlns:a16="http://schemas.microsoft.com/office/drawing/2014/main" id="{D7981826-79B8-9957-2D39-DCB81A3B18A9}"/>
              </a:ext>
            </a:extLst>
          </p:cNvPr>
          <p:cNvSpPr txBox="1">
            <a:spLocks/>
          </p:cNvSpPr>
          <p:nvPr/>
        </p:nvSpPr>
        <p:spPr>
          <a:xfrm>
            <a:off x="440831" y="469676"/>
            <a:ext cx="9593314" cy="894246"/>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90000"/>
              </a:lnSpc>
              <a:spcAft>
                <a:spcPts val="0"/>
              </a:spcAft>
            </a:pPr>
            <a:r>
              <a:rPr lang="en-US" sz="3000"/>
              <a:t>Challenges Persist</a:t>
            </a:r>
            <a:br>
              <a:rPr lang="en-US" sz="2800" b="1"/>
            </a:br>
            <a:r>
              <a:rPr lang="en-US" sz="3000" b="1">
                <a:solidFill>
                  <a:srgbClr val="0073E6"/>
                </a:solidFill>
              </a:rPr>
              <a:t>Real-time clinical mobility gaps </a:t>
            </a:r>
          </a:p>
        </p:txBody>
      </p:sp>
      <p:sp>
        <p:nvSpPr>
          <p:cNvPr id="22" name="Text Placeholder 22">
            <a:extLst>
              <a:ext uri="{FF2B5EF4-FFF2-40B4-BE49-F238E27FC236}">
                <a16:creationId xmlns:a16="http://schemas.microsoft.com/office/drawing/2014/main" id="{4A330F7A-AA30-ED10-2732-90CF3A7E3D27}"/>
              </a:ext>
            </a:extLst>
          </p:cNvPr>
          <p:cNvSpPr txBox="1">
            <a:spLocks/>
          </p:cNvSpPr>
          <p:nvPr/>
        </p:nvSpPr>
        <p:spPr>
          <a:xfrm>
            <a:off x="545210" y="8253869"/>
            <a:ext cx="4290138" cy="282094"/>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400"/>
              </a:spcAft>
              <a:buClr>
                <a:schemeClr val="accent6">
                  <a:lumMod val="50000"/>
                </a:schemeClr>
              </a:buClr>
              <a:buSzTx/>
              <a:buNone/>
              <a:defRPr/>
            </a:pPr>
            <a:r>
              <a:rPr kumimoji="0" lang="en-US" sz="14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Information delays and gaps cause care delays</a:t>
            </a:r>
          </a:p>
        </p:txBody>
      </p:sp>
      <p:sp>
        <p:nvSpPr>
          <p:cNvPr id="23" name="Text Placeholder 22">
            <a:extLst>
              <a:ext uri="{FF2B5EF4-FFF2-40B4-BE49-F238E27FC236}">
                <a16:creationId xmlns:a16="http://schemas.microsoft.com/office/drawing/2014/main" id="{FFCFAF19-F118-20B8-B749-A4118716BC5F}"/>
              </a:ext>
            </a:extLst>
          </p:cNvPr>
          <p:cNvSpPr txBox="1">
            <a:spLocks/>
          </p:cNvSpPr>
          <p:nvPr/>
        </p:nvSpPr>
        <p:spPr>
          <a:xfrm>
            <a:off x="545210" y="8653835"/>
            <a:ext cx="4048736" cy="658088"/>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400"/>
              </a:spcAft>
              <a:buClr>
                <a:schemeClr val="accent6">
                  <a:lumMod val="50000"/>
                </a:schemeClr>
              </a:buClr>
              <a:buSzTx/>
              <a:buNone/>
              <a:defRPr/>
            </a:pPr>
            <a:r>
              <a:rPr kumimoji="0" lang="en-US" sz="14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Ad-hoc communication methods create frustration and can lead to misinformation, confusion and alarm fatigue </a:t>
            </a:r>
          </a:p>
        </p:txBody>
      </p:sp>
      <p:sp>
        <p:nvSpPr>
          <p:cNvPr id="25" name="Text Placeholder 22">
            <a:extLst>
              <a:ext uri="{FF2B5EF4-FFF2-40B4-BE49-F238E27FC236}">
                <a16:creationId xmlns:a16="http://schemas.microsoft.com/office/drawing/2014/main" id="{6681AB4C-7C84-3B94-3D2F-853589599E28}"/>
              </a:ext>
            </a:extLst>
          </p:cNvPr>
          <p:cNvSpPr txBox="1">
            <a:spLocks/>
          </p:cNvSpPr>
          <p:nvPr/>
        </p:nvSpPr>
        <p:spPr>
          <a:xfrm>
            <a:off x="545210" y="9467549"/>
            <a:ext cx="4048736" cy="42661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400"/>
              </a:spcAft>
              <a:buClr>
                <a:schemeClr val="accent6">
                  <a:lumMod val="50000"/>
                </a:schemeClr>
              </a:buClr>
              <a:buSzTx/>
              <a:buNone/>
              <a:defRPr/>
            </a:pPr>
            <a:r>
              <a:rPr kumimoji="0" lang="en-US" sz="14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Wasted steps and delayed care due to manual searches for colleagues, help and information</a:t>
            </a:r>
          </a:p>
        </p:txBody>
      </p:sp>
      <p:sp>
        <p:nvSpPr>
          <p:cNvPr id="26" name="Text Placeholder 22">
            <a:extLst>
              <a:ext uri="{FF2B5EF4-FFF2-40B4-BE49-F238E27FC236}">
                <a16:creationId xmlns:a16="http://schemas.microsoft.com/office/drawing/2014/main" id="{6707C171-7126-F88B-9087-FB545B05FA92}"/>
              </a:ext>
            </a:extLst>
          </p:cNvPr>
          <p:cNvSpPr txBox="1">
            <a:spLocks/>
          </p:cNvSpPr>
          <p:nvPr/>
        </p:nvSpPr>
        <p:spPr>
          <a:xfrm>
            <a:off x="545210" y="10077470"/>
            <a:ext cx="2890140" cy="508387"/>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ts val="0"/>
              </a:spcBef>
              <a:spcAft>
                <a:spcPts val="400"/>
              </a:spcAft>
              <a:buClr>
                <a:schemeClr val="accent6">
                  <a:lumMod val="50000"/>
                </a:schemeClr>
              </a:buClr>
              <a:buNone/>
              <a:defRPr/>
            </a:pPr>
            <a:r>
              <a:rPr kumimoji="0" lang="en-US" sz="14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Heavy administrative </a:t>
            </a:r>
            <a:r>
              <a:rPr lang="en-US" sz="1400">
                <a:solidFill>
                  <a:schemeClr val="accent6">
                    <a:lumMod val="50000"/>
                  </a:schemeClr>
                </a:solidFill>
                <a:effectLst/>
                <a:latin typeface="Arial" panose="020B0604020202020204" pitchFamily="34" charset="0"/>
                <a:cs typeface="Arial" panose="020B0604020202020204" pitchFamily="34" charset="0"/>
              </a:rPr>
              <a:t>burden and non-patient-care related tasks</a:t>
            </a:r>
          </a:p>
          <a:p>
            <a:pPr marL="0" marR="0" lvl="0" indent="0" algn="l" defTabSz="914126" rtl="0" eaLnBrk="1" fontAlgn="base" latinLnBrk="0" hangingPunct="1">
              <a:lnSpc>
                <a:spcPct val="100000"/>
              </a:lnSpc>
              <a:spcBef>
                <a:spcPts val="0"/>
              </a:spcBef>
              <a:spcAft>
                <a:spcPts val="400"/>
              </a:spcAft>
              <a:buClr>
                <a:schemeClr val="accent6">
                  <a:lumMod val="50000"/>
                </a:schemeClr>
              </a:buClr>
              <a:buSzTx/>
              <a:buNone/>
              <a:defRPr/>
            </a:pPr>
            <a:endParaRPr kumimoji="0" lang="en-US" sz="1400" b="0"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7ADF179B-66A7-A0C8-A5AB-662EFB4486A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0" y="4530148"/>
            <a:ext cx="816120" cy="783475"/>
          </a:xfrm>
          <a:prstGeom prst="rect">
            <a:avLst/>
          </a:prstGeom>
          <a:effectLst>
            <a:glow rad="127000">
              <a:srgbClr val="81BAF3">
                <a:alpha val="49000"/>
              </a:srgbClr>
            </a:glow>
          </a:effectLst>
        </p:spPr>
      </p:pic>
      <p:pic>
        <p:nvPicPr>
          <p:cNvPr id="11" name="Graphic 10">
            <a:extLst>
              <a:ext uri="{FF2B5EF4-FFF2-40B4-BE49-F238E27FC236}">
                <a16:creationId xmlns:a16="http://schemas.microsoft.com/office/drawing/2014/main" id="{3B0731B3-4A65-2C4D-CDF2-4A6F52B1D94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03974" y="5158097"/>
            <a:ext cx="816120" cy="783475"/>
          </a:xfrm>
          <a:prstGeom prst="rect">
            <a:avLst/>
          </a:prstGeom>
          <a:effectLst>
            <a:glow rad="127000">
              <a:srgbClr val="81BAF3">
                <a:alpha val="49000"/>
              </a:srgbClr>
            </a:glow>
          </a:effectLst>
        </p:spPr>
      </p:pic>
      <p:pic>
        <p:nvPicPr>
          <p:cNvPr id="12" name="Graphic 11">
            <a:extLst>
              <a:ext uri="{FF2B5EF4-FFF2-40B4-BE49-F238E27FC236}">
                <a16:creationId xmlns:a16="http://schemas.microsoft.com/office/drawing/2014/main" id="{7A7FBC85-480D-C7EE-BD4C-51DCB8DD67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34716" y="3019049"/>
            <a:ext cx="732503" cy="703203"/>
          </a:xfrm>
          <a:prstGeom prst="rect">
            <a:avLst/>
          </a:prstGeom>
          <a:effectLst>
            <a:glow rad="127000">
              <a:srgbClr val="81BAF3">
                <a:alpha val="49000"/>
              </a:srgbClr>
            </a:glow>
          </a:effectLst>
        </p:spPr>
      </p:pic>
      <p:sp>
        <p:nvSpPr>
          <p:cNvPr id="3" name="Freeform 2">
            <a:extLst>
              <a:ext uri="{FF2B5EF4-FFF2-40B4-BE49-F238E27FC236}">
                <a16:creationId xmlns:a16="http://schemas.microsoft.com/office/drawing/2014/main" id="{FC051DD7-7194-E603-0920-FE4089F992D2}"/>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r>
              <a:rPr lang="en-US" sz="1600">
                <a:solidFill>
                  <a:schemeClr val="bg1"/>
                </a:solidFill>
                <a:latin typeface="Arial" panose="020B0604020202020204" pitchFamily="34" charset="0"/>
                <a:cs typeface="Arial" panose="020B0604020202020204" pitchFamily="34" charset="0"/>
              </a:rPr>
              <a:t>Unified Staff Collaboration</a:t>
            </a:r>
            <a:endParaRPr lang="en-US" sz="1600" b="0" i="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6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2921B-C00E-C3D9-D678-115CB0E33F2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D87C7220-C5FD-127D-BA37-422C72B12F85}"/>
              </a:ext>
            </a:extLst>
          </p:cNvPr>
          <p:cNvSpPr txBox="1">
            <a:spLocks/>
          </p:cNvSpPr>
          <p:nvPr/>
        </p:nvSpPr>
        <p:spPr>
          <a:xfrm>
            <a:off x="706091" y="11459069"/>
            <a:ext cx="7345405" cy="2019517"/>
          </a:xfrm>
          <a:prstGeom prst="rect">
            <a:avLst/>
          </a:prstGeom>
          <a:solidFill>
            <a:schemeClr val="accent6"/>
          </a:solidFill>
          <a:ln>
            <a:solidFill>
              <a:schemeClr val="tx1"/>
            </a:solidFill>
          </a:ln>
        </p:spPr>
        <p:txBody>
          <a:bodyPr vert="horz" lIns="49078" tIns="49078" rIns="49078" bIns="49078"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798"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Elevator Pitch:</a:t>
            </a:r>
          </a:p>
          <a:p>
            <a:pPr marL="0" marR="0" lvl="0"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126" rtl="0" eaLnBrk="1" fontAlgn="base" latinLnBrk="0" hangingPunct="1">
              <a:lnSpc>
                <a:spcPct val="100000"/>
              </a:lnSpc>
              <a:spcBef>
                <a:spcPts val="1000"/>
              </a:spcBef>
              <a:spcAft>
                <a:spcPct val="0"/>
              </a:spcAft>
              <a:buClr>
                <a:srgbClr val="00A7FF"/>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With 75% of hospital workers working on-the-go, instant, integrated and secure communication is critical. Now you can put the data and tools care teams need at their fingertips. Connect instantly – talk, text, access data and share images securely  – for enhanced clinical effectiveness. Streamline workflows and consolidate tools on a single mobile device so your teams can spend more time with patients and less time hunting for colleagues and information. </a:t>
            </a:r>
            <a:endParaRPr kumimoji="0" lang="en-US" sz="12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FCA3109B-688A-F2E6-69A1-19928AEEBEB7}"/>
              </a:ext>
            </a:extLst>
          </p:cNvPr>
          <p:cNvSpPr txBox="1">
            <a:spLocks/>
          </p:cNvSpPr>
          <p:nvPr/>
        </p:nvSpPr>
        <p:spPr>
          <a:xfrm>
            <a:off x="682232" y="1747195"/>
            <a:ext cx="7959313" cy="818215"/>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1000"/>
              </a:spcBef>
              <a:spcAft>
                <a:spcPct val="0"/>
              </a:spcAft>
              <a:buClr>
                <a:srgbClr val="0272E7"/>
              </a:buClr>
              <a:buSzTx/>
              <a:buFont typeface="Arial" panose="020B0604020202020204" pitchFamily="34" charset="0"/>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126" rtl="0" eaLnBrk="1" fontAlgn="base" latinLnBrk="0" hangingPunct="1">
              <a:lnSpc>
                <a:spcPct val="100000"/>
              </a:lnSpc>
              <a:spcBef>
                <a:spcPts val="1000"/>
              </a:spcBef>
              <a:spcAft>
                <a:spcPct val="0"/>
              </a:spcAft>
              <a:buClr>
                <a:srgbClr val="0272E7"/>
              </a:buClr>
              <a:buSzTx/>
              <a:buFont typeface="Arial" panose="020B0604020202020204" pitchFamily="34" charset="0"/>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0010E7C3-7775-6E4D-9AB0-7403A86AF4E4}"/>
              </a:ext>
            </a:extLst>
          </p:cNvPr>
          <p:cNvSpPr txBox="1"/>
          <p:nvPr/>
        </p:nvSpPr>
        <p:spPr>
          <a:xfrm>
            <a:off x="902970" y="1531620"/>
            <a:ext cx="0" cy="0"/>
          </a:xfrm>
          <a:prstGeom prst="rect">
            <a:avLst/>
          </a:prstGeom>
          <a:noFill/>
        </p:spPr>
        <p:txBody>
          <a:bodyPr wrap="none" lIns="0" tIns="0" rIns="0" bIns="0" rtlCol="0">
            <a:noAutofit/>
          </a:bodyPr>
          <a:lstStyle/>
          <a:p>
            <a:pPr algn="l"/>
            <a:endParaRPr lang="en-US"/>
          </a:p>
        </p:txBody>
      </p:sp>
      <p:sp>
        <p:nvSpPr>
          <p:cNvPr id="8" name="TextBox 7">
            <a:extLst>
              <a:ext uri="{FF2B5EF4-FFF2-40B4-BE49-F238E27FC236}">
                <a16:creationId xmlns:a16="http://schemas.microsoft.com/office/drawing/2014/main" id="{4847F6E3-6E04-36DA-6E4F-0FAB5CAA29A8}"/>
              </a:ext>
            </a:extLst>
          </p:cNvPr>
          <p:cNvSpPr txBox="1"/>
          <p:nvPr/>
        </p:nvSpPr>
        <p:spPr>
          <a:xfrm>
            <a:off x="545209" y="1636534"/>
            <a:ext cx="7297892" cy="982980"/>
          </a:xfrm>
          <a:prstGeom prst="rect">
            <a:avLst/>
          </a:prstGeom>
          <a:noFill/>
        </p:spPr>
        <p:txBody>
          <a:bodyPr wrap="square" lIns="0" tIns="0" rIns="0" bIns="0" rtlCol="0">
            <a:noAutofit/>
          </a:bodyPr>
          <a:lstStyle/>
          <a:p>
            <a:pPr algn="l"/>
            <a:r>
              <a:rPr lang="en-US" sz="2500" b="1">
                <a:solidFill>
                  <a:schemeClr val="bg1"/>
                </a:solidFill>
              </a:rPr>
              <a:t>Results You Can Expect </a:t>
            </a:r>
          </a:p>
          <a:p>
            <a:pPr>
              <a:spcBef>
                <a:spcPts val="0"/>
              </a:spcBef>
              <a:spcAft>
                <a:spcPts val="0"/>
              </a:spcAft>
            </a:pPr>
            <a:r>
              <a:rPr lang="en-US" sz="1800" kern="100">
                <a:solidFill>
                  <a:schemeClr val="bg1"/>
                </a:solidFill>
                <a:latin typeface="+mn-lt"/>
                <a:ea typeface="Calibri" panose="020F0502020204030204" pitchFamily="34" charset="0"/>
                <a:cs typeface="Times New Roman" panose="02020603050405020304" pitchFamily="18" charset="0"/>
              </a:rPr>
              <a:t>Put the data and tools care teams need on a single device to streamline workflows and elevate patient care.</a:t>
            </a:r>
          </a:p>
        </p:txBody>
      </p:sp>
      <p:sp>
        <p:nvSpPr>
          <p:cNvPr id="2" name="Title 1">
            <a:extLst>
              <a:ext uri="{FF2B5EF4-FFF2-40B4-BE49-F238E27FC236}">
                <a16:creationId xmlns:a16="http://schemas.microsoft.com/office/drawing/2014/main" id="{00C343DB-145F-D140-F37E-0DB552EB2893}"/>
              </a:ext>
            </a:extLst>
          </p:cNvPr>
          <p:cNvSpPr txBox="1">
            <a:spLocks/>
          </p:cNvSpPr>
          <p:nvPr/>
        </p:nvSpPr>
        <p:spPr>
          <a:xfrm>
            <a:off x="455461" y="479002"/>
            <a:ext cx="9593314" cy="894246"/>
          </a:xfrm>
          <a:prstGeom prst="rect">
            <a:avLst/>
          </a:prstGeom>
        </p:spPr>
        <p:txBody>
          <a:bodyPr lIns="91440" tIns="45720" rIns="91440" bIns="45720" anchor="t"/>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lnSpc>
                <a:spcPct val="90000"/>
              </a:lnSpc>
              <a:spcAft>
                <a:spcPts val="0"/>
              </a:spcAft>
            </a:pPr>
            <a:r>
              <a:rPr lang="en-US" sz="3000"/>
              <a:t>Clinical Mobility for Enhanced Communication</a:t>
            </a:r>
            <a:br>
              <a:rPr lang="en-US" sz="2800" b="1"/>
            </a:br>
            <a:r>
              <a:rPr lang="en-US" sz="3000" b="1">
                <a:solidFill>
                  <a:srgbClr val="0073E6"/>
                </a:solidFill>
              </a:rPr>
              <a:t>A proven solution</a:t>
            </a:r>
            <a:endParaRPr lang="en-US" sz="3000"/>
          </a:p>
        </p:txBody>
      </p:sp>
      <p:sp>
        <p:nvSpPr>
          <p:cNvPr id="3" name="Freeform 2">
            <a:extLst>
              <a:ext uri="{FF2B5EF4-FFF2-40B4-BE49-F238E27FC236}">
                <a16:creationId xmlns:a16="http://schemas.microsoft.com/office/drawing/2014/main" id="{14E13E6C-96F7-F810-BF9C-3BF5BE8201F6}"/>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r>
              <a:rPr lang="en-US" sz="1600">
                <a:solidFill>
                  <a:schemeClr val="bg1"/>
                </a:solidFill>
                <a:latin typeface="Arial" panose="020B0604020202020204" pitchFamily="34" charset="0"/>
                <a:cs typeface="Arial" panose="020B0604020202020204" pitchFamily="34" charset="0"/>
              </a:rPr>
              <a:t>Unified Staff Collaboration</a:t>
            </a:r>
            <a:endParaRPr lang="en-US" sz="1600" b="0" i="0">
              <a:solidFill>
                <a:schemeClr val="bg1"/>
              </a:solidFill>
              <a:effectLst/>
              <a:latin typeface="Arial" panose="020B0604020202020204" pitchFamily="34" charset="0"/>
              <a:cs typeface="Arial" panose="020B0604020202020204" pitchFamily="34" charset="0"/>
            </a:endParaRPr>
          </a:p>
        </p:txBody>
      </p:sp>
      <p:sp>
        <p:nvSpPr>
          <p:cNvPr id="4" name="Text Placeholder 22">
            <a:extLst>
              <a:ext uri="{FF2B5EF4-FFF2-40B4-BE49-F238E27FC236}">
                <a16:creationId xmlns:a16="http://schemas.microsoft.com/office/drawing/2014/main" id="{874084F2-B39C-78EE-6F5B-AACA6DE5BB90}"/>
              </a:ext>
            </a:extLst>
          </p:cNvPr>
          <p:cNvSpPr txBox="1">
            <a:spLocks/>
          </p:cNvSpPr>
          <p:nvPr/>
        </p:nvSpPr>
        <p:spPr>
          <a:xfrm>
            <a:off x="534059" y="2993158"/>
            <a:ext cx="5856335" cy="3193748"/>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1600"/>
              </a:spcAft>
              <a:buClr>
                <a:srgbClr val="0372E5"/>
              </a:buClr>
              <a:buSz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Instantly and securely talk, text and share images</a:t>
            </a:r>
          </a:p>
          <a:p>
            <a:pPr marL="0" indent="0">
              <a:spcBef>
                <a:spcPts val="0"/>
              </a:spcBef>
              <a:spcAft>
                <a:spcPts val="1600"/>
              </a:spcAft>
              <a:buClr>
                <a:srgbClr val="0372E5"/>
              </a:buClr>
              <a:buNone/>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Cut patient wait by 50% with faster processes and communication*</a:t>
            </a:r>
          </a:p>
          <a:p>
            <a:pPr marL="0" indent="0">
              <a:spcBef>
                <a:spcPts val="0"/>
              </a:spcBef>
              <a:spcAft>
                <a:spcPts val="1600"/>
              </a:spcAft>
              <a:buClr>
                <a:srgbClr val="0372E5"/>
              </a:buClr>
              <a:buNone/>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Cut </a:t>
            </a:r>
            <a:r>
              <a:rPr lang="en-US" sz="1400">
                <a:solidFill>
                  <a:srgbClr val="000000"/>
                </a:solidFill>
                <a:latin typeface="Arial" panose="020B0604020202020204" pitchFamily="34" charset="0"/>
                <a:cs typeface="Arial" panose="020B0604020202020204" pitchFamily="34" charset="0"/>
              </a:rPr>
              <a:t>medical test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response time by 50% with results on </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mobile devices</a:t>
            </a:r>
          </a:p>
          <a:p>
            <a:pPr marL="0" indent="0">
              <a:spcBef>
                <a:spcPts val="0"/>
              </a:spcBef>
              <a:spcAft>
                <a:spcPts val="1600"/>
              </a:spcAft>
              <a:buClr>
                <a:srgbClr val="0372E5"/>
              </a:buClr>
              <a:buNone/>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Increase barcode medication administration </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(BCMA) compliance rates</a:t>
            </a:r>
          </a:p>
          <a:p>
            <a:pPr marL="0" indent="0">
              <a:spcBef>
                <a:spcPts val="0"/>
              </a:spcBef>
              <a:spcAft>
                <a:spcPts val="1600"/>
              </a:spcAft>
              <a:buClr>
                <a:srgbClr val="0372E5"/>
              </a:buClr>
              <a:buNone/>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Automatically notify nurses on </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mobile devices</a:t>
            </a:r>
          </a:p>
          <a:p>
            <a:pPr marL="0" indent="0">
              <a:spcBef>
                <a:spcPts val="0"/>
              </a:spcBef>
              <a:spcAft>
                <a:spcPts val="1600"/>
              </a:spcAft>
              <a:buClr>
                <a:srgbClr val="0372E5"/>
              </a:buClr>
              <a:buNone/>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Streamline workflows for more </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time with patients</a:t>
            </a:r>
          </a:p>
        </p:txBody>
      </p:sp>
      <p:grpSp>
        <p:nvGrpSpPr>
          <p:cNvPr id="44" name="Group 43">
            <a:extLst>
              <a:ext uri="{FF2B5EF4-FFF2-40B4-BE49-F238E27FC236}">
                <a16:creationId xmlns:a16="http://schemas.microsoft.com/office/drawing/2014/main" id="{F7BE08BF-AB31-A604-16DB-ABCCC14339C9}"/>
              </a:ext>
            </a:extLst>
          </p:cNvPr>
          <p:cNvGrpSpPr/>
          <p:nvPr/>
        </p:nvGrpSpPr>
        <p:grpSpPr>
          <a:xfrm>
            <a:off x="330363" y="3314850"/>
            <a:ext cx="6948718" cy="327694"/>
            <a:chOff x="680635" y="2563493"/>
            <a:chExt cx="3850262" cy="327694"/>
          </a:xfrm>
        </p:grpSpPr>
        <p:pic>
          <p:nvPicPr>
            <p:cNvPr id="45" name="Picture 44" descr="Shape&#10;&#10;Description automatically generated with low confidence">
              <a:extLst>
                <a:ext uri="{FF2B5EF4-FFF2-40B4-BE49-F238E27FC236}">
                  <a16:creationId xmlns:a16="http://schemas.microsoft.com/office/drawing/2014/main" id="{07F8797D-F65F-794D-B3BC-4B692E496E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441919" y="802209"/>
              <a:ext cx="327694" cy="3850262"/>
            </a:xfrm>
            <a:prstGeom prst="rect">
              <a:avLst/>
            </a:prstGeom>
          </p:spPr>
        </p:pic>
        <p:cxnSp>
          <p:nvCxnSpPr>
            <p:cNvPr id="47" name="Straight Connector 46">
              <a:extLst>
                <a:ext uri="{FF2B5EF4-FFF2-40B4-BE49-F238E27FC236}">
                  <a16:creationId xmlns:a16="http://schemas.microsoft.com/office/drawing/2014/main" id="{030151C1-06C0-A0CD-78EB-68C181DD75FF}"/>
                </a:ext>
              </a:extLst>
            </p:cNvPr>
            <p:cNvCxnSpPr>
              <a:cxnSpLocks/>
            </p:cNvCxnSpPr>
            <p:nvPr/>
          </p:nvCxnSpPr>
          <p:spPr>
            <a:xfrm>
              <a:off x="796371" y="2565012"/>
              <a:ext cx="36603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C03CAE64-4D57-7227-4EA7-84428189FE7F}"/>
              </a:ext>
            </a:extLst>
          </p:cNvPr>
          <p:cNvGrpSpPr/>
          <p:nvPr/>
        </p:nvGrpSpPr>
        <p:grpSpPr>
          <a:xfrm>
            <a:off x="330364" y="3733704"/>
            <a:ext cx="6394179" cy="327694"/>
            <a:chOff x="696511" y="2563493"/>
            <a:chExt cx="3850262" cy="327694"/>
          </a:xfrm>
        </p:grpSpPr>
        <p:pic>
          <p:nvPicPr>
            <p:cNvPr id="9" name="Picture 8" descr="Shape&#10;&#10;Description automatically generated with low confidence">
              <a:extLst>
                <a:ext uri="{FF2B5EF4-FFF2-40B4-BE49-F238E27FC236}">
                  <a16:creationId xmlns:a16="http://schemas.microsoft.com/office/drawing/2014/main" id="{7294B8CF-541A-AA23-37FC-503D344BF9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457795" y="802209"/>
              <a:ext cx="327694" cy="3850262"/>
            </a:xfrm>
            <a:prstGeom prst="rect">
              <a:avLst/>
            </a:prstGeom>
          </p:spPr>
        </p:pic>
        <p:cxnSp>
          <p:nvCxnSpPr>
            <p:cNvPr id="11" name="Straight Connector 10">
              <a:extLst>
                <a:ext uri="{FF2B5EF4-FFF2-40B4-BE49-F238E27FC236}">
                  <a16:creationId xmlns:a16="http://schemas.microsoft.com/office/drawing/2014/main" id="{3D4B5D07-E092-F19F-AD8A-FA947A0B8549}"/>
                </a:ext>
              </a:extLst>
            </p:cNvPr>
            <p:cNvCxnSpPr>
              <a:cxnSpLocks/>
            </p:cNvCxnSpPr>
            <p:nvPr/>
          </p:nvCxnSpPr>
          <p:spPr>
            <a:xfrm>
              <a:off x="827184" y="2565012"/>
              <a:ext cx="36603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B4A91B8-03AA-D9E0-9C46-4DD561FD5998}"/>
              </a:ext>
            </a:extLst>
          </p:cNvPr>
          <p:cNvGrpSpPr/>
          <p:nvPr/>
        </p:nvGrpSpPr>
        <p:grpSpPr>
          <a:xfrm>
            <a:off x="397845" y="4383272"/>
            <a:ext cx="5173013" cy="327694"/>
            <a:chOff x="497582" y="2563493"/>
            <a:chExt cx="3850262" cy="327694"/>
          </a:xfrm>
        </p:grpSpPr>
        <p:pic>
          <p:nvPicPr>
            <p:cNvPr id="13" name="Picture 12" descr="Shape&#10;&#10;Description automatically generated with low confidence">
              <a:extLst>
                <a:ext uri="{FF2B5EF4-FFF2-40B4-BE49-F238E27FC236}">
                  <a16:creationId xmlns:a16="http://schemas.microsoft.com/office/drawing/2014/main" id="{D4F18FC2-8454-D481-5A94-CEB1B3D8EB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6" y="802209"/>
              <a:ext cx="327694" cy="3850262"/>
            </a:xfrm>
            <a:prstGeom prst="rect">
              <a:avLst/>
            </a:prstGeom>
          </p:spPr>
        </p:pic>
        <p:cxnSp>
          <p:nvCxnSpPr>
            <p:cNvPr id="14" name="Straight Connector 13">
              <a:extLst>
                <a:ext uri="{FF2B5EF4-FFF2-40B4-BE49-F238E27FC236}">
                  <a16:creationId xmlns:a16="http://schemas.microsoft.com/office/drawing/2014/main" id="{69718434-738A-1155-D663-5D94DEDE3E2D}"/>
                </a:ext>
              </a:extLst>
            </p:cNvPr>
            <p:cNvCxnSpPr>
              <a:cxnSpLocks/>
            </p:cNvCxnSpPr>
            <p:nvPr/>
          </p:nvCxnSpPr>
          <p:spPr>
            <a:xfrm>
              <a:off x="613318" y="2565012"/>
              <a:ext cx="36603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9056B63-F6F4-09F4-BC43-107731743AD0}"/>
              </a:ext>
            </a:extLst>
          </p:cNvPr>
          <p:cNvGrpSpPr/>
          <p:nvPr/>
        </p:nvGrpSpPr>
        <p:grpSpPr>
          <a:xfrm>
            <a:off x="428326" y="5013864"/>
            <a:ext cx="4112512" cy="327694"/>
            <a:chOff x="497582" y="2563493"/>
            <a:chExt cx="3850262" cy="327694"/>
          </a:xfrm>
        </p:grpSpPr>
        <p:pic>
          <p:nvPicPr>
            <p:cNvPr id="16" name="Picture 15" descr="Shape&#10;&#10;Description automatically generated with low confidence">
              <a:extLst>
                <a:ext uri="{FF2B5EF4-FFF2-40B4-BE49-F238E27FC236}">
                  <a16:creationId xmlns:a16="http://schemas.microsoft.com/office/drawing/2014/main" id="{63E43C68-5091-FEB4-7F99-9717C6A027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6" y="802209"/>
              <a:ext cx="327694" cy="3850262"/>
            </a:xfrm>
            <a:prstGeom prst="rect">
              <a:avLst/>
            </a:prstGeom>
          </p:spPr>
        </p:pic>
        <p:cxnSp>
          <p:nvCxnSpPr>
            <p:cNvPr id="17" name="Straight Connector 16">
              <a:extLst>
                <a:ext uri="{FF2B5EF4-FFF2-40B4-BE49-F238E27FC236}">
                  <a16:creationId xmlns:a16="http://schemas.microsoft.com/office/drawing/2014/main" id="{E7B22E03-B569-8350-A0A2-700A1A63C290}"/>
                </a:ext>
              </a:extLst>
            </p:cNvPr>
            <p:cNvCxnSpPr>
              <a:cxnSpLocks/>
            </p:cNvCxnSpPr>
            <p:nvPr/>
          </p:nvCxnSpPr>
          <p:spPr>
            <a:xfrm>
              <a:off x="613318" y="2565012"/>
              <a:ext cx="36603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0532F79-2573-152B-2085-A8BDF372671D}"/>
              </a:ext>
            </a:extLst>
          </p:cNvPr>
          <p:cNvGrpSpPr/>
          <p:nvPr/>
        </p:nvGrpSpPr>
        <p:grpSpPr>
          <a:xfrm>
            <a:off x="469848" y="5621724"/>
            <a:ext cx="2984351" cy="327694"/>
            <a:chOff x="497582" y="2563493"/>
            <a:chExt cx="3850262" cy="327694"/>
          </a:xfrm>
        </p:grpSpPr>
        <p:pic>
          <p:nvPicPr>
            <p:cNvPr id="27" name="Picture 26" descr="Shape&#10;&#10;Description automatically generated with low confidence">
              <a:extLst>
                <a:ext uri="{FF2B5EF4-FFF2-40B4-BE49-F238E27FC236}">
                  <a16:creationId xmlns:a16="http://schemas.microsoft.com/office/drawing/2014/main" id="{7CDA2879-59B3-5692-1484-700F3A2E54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2258866" y="802209"/>
              <a:ext cx="327694" cy="3850262"/>
            </a:xfrm>
            <a:prstGeom prst="rect">
              <a:avLst/>
            </a:prstGeom>
          </p:spPr>
        </p:pic>
        <p:cxnSp>
          <p:nvCxnSpPr>
            <p:cNvPr id="28" name="Straight Connector 27">
              <a:extLst>
                <a:ext uri="{FF2B5EF4-FFF2-40B4-BE49-F238E27FC236}">
                  <a16:creationId xmlns:a16="http://schemas.microsoft.com/office/drawing/2014/main" id="{93C0BEE5-8B58-E475-F9DD-51265E939B1C}"/>
                </a:ext>
              </a:extLst>
            </p:cNvPr>
            <p:cNvCxnSpPr>
              <a:cxnSpLocks/>
            </p:cNvCxnSpPr>
            <p:nvPr/>
          </p:nvCxnSpPr>
          <p:spPr>
            <a:xfrm>
              <a:off x="613318" y="2565012"/>
              <a:ext cx="3660309"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711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8AA3-5780-594C-5845-32A4F7EE482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0D9E55B-809B-8224-6101-B5C255D6ACC4}"/>
              </a:ext>
            </a:extLst>
          </p:cNvPr>
          <p:cNvSpPr/>
          <p:nvPr/>
        </p:nvSpPr>
        <p:spPr>
          <a:xfrm>
            <a:off x="6705198" y="4186407"/>
            <a:ext cx="5483627" cy="2671593"/>
          </a:xfrm>
          <a:prstGeom prst="rect">
            <a:avLst/>
          </a:prstGeom>
          <a:solidFill>
            <a:schemeClr val="bg1"/>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C624A80-60D0-7E09-D36E-92D259D12660}"/>
              </a:ext>
            </a:extLst>
          </p:cNvPr>
          <p:cNvSpPr/>
          <p:nvPr/>
        </p:nvSpPr>
        <p:spPr>
          <a:xfrm>
            <a:off x="8121830" y="474168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7A195EF-35DD-821E-D1DC-3DDE9658D847}"/>
              </a:ext>
            </a:extLst>
          </p:cNvPr>
          <p:cNvSpPr/>
          <p:nvPr/>
        </p:nvSpPr>
        <p:spPr>
          <a:xfrm>
            <a:off x="10128015" y="474168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D2843E-C20E-7E31-42D8-7374B7054005}"/>
              </a:ext>
            </a:extLst>
          </p:cNvPr>
          <p:cNvSpPr/>
          <p:nvPr/>
        </p:nvSpPr>
        <p:spPr>
          <a:xfrm>
            <a:off x="6705198" y="4186408"/>
            <a:ext cx="5483627" cy="477791"/>
          </a:xfrm>
          <a:prstGeom prst="rect">
            <a:avLst/>
          </a:prstGeom>
          <a:solidFill>
            <a:srgbClr val="0073E6"/>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E88B454-8536-9B27-47F4-45676108D334}"/>
              </a:ext>
            </a:extLst>
          </p:cNvPr>
          <p:cNvSpPr txBox="1">
            <a:spLocks/>
          </p:cNvSpPr>
          <p:nvPr/>
        </p:nvSpPr>
        <p:spPr>
          <a:xfrm>
            <a:off x="432182" y="467252"/>
            <a:ext cx="6531893" cy="1383849"/>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b="1">
                <a:solidFill>
                  <a:srgbClr val="0073E6"/>
                </a:solidFill>
                <a:latin typeface="Arial" panose="020B0604020202020204"/>
              </a:rPr>
              <a:t>Solution at Work</a:t>
            </a:r>
          </a:p>
          <a:p>
            <a:r>
              <a:rPr lang="en-US" sz="3000"/>
              <a:t>Centralized employee communication</a:t>
            </a:r>
          </a:p>
        </p:txBody>
      </p:sp>
      <p:sp>
        <p:nvSpPr>
          <p:cNvPr id="4" name="TextBox 3">
            <a:extLst>
              <a:ext uri="{FF2B5EF4-FFF2-40B4-BE49-F238E27FC236}">
                <a16:creationId xmlns:a16="http://schemas.microsoft.com/office/drawing/2014/main" id="{C941B450-BBA7-0680-FC6C-2AF06E276F55}"/>
              </a:ext>
            </a:extLst>
          </p:cNvPr>
          <p:cNvSpPr txBox="1"/>
          <p:nvPr/>
        </p:nvSpPr>
        <p:spPr>
          <a:xfrm>
            <a:off x="-993422" y="1422400"/>
            <a:ext cx="0" cy="0"/>
          </a:xfrm>
          <a:prstGeom prst="rect">
            <a:avLst/>
          </a:prstGeom>
          <a:noFill/>
        </p:spPr>
        <p:txBody>
          <a:bodyPr wrap="none" lIns="0" tIns="0" rIns="0" bIns="0" rtlCol="0">
            <a:noAutofit/>
          </a:bodyPr>
          <a:lstStyle/>
          <a:p>
            <a:pPr algn="l"/>
            <a:endParaRPr lang="en-US" err="1"/>
          </a:p>
        </p:txBody>
      </p:sp>
      <p:sp>
        <p:nvSpPr>
          <p:cNvPr id="9" name="TextBox 8">
            <a:extLst>
              <a:ext uri="{FF2B5EF4-FFF2-40B4-BE49-F238E27FC236}">
                <a16:creationId xmlns:a16="http://schemas.microsoft.com/office/drawing/2014/main" id="{8A308C1B-4DFD-EC8A-5DCC-CBB967A9B05A}"/>
              </a:ext>
            </a:extLst>
          </p:cNvPr>
          <p:cNvSpPr txBox="1"/>
          <p:nvPr/>
        </p:nvSpPr>
        <p:spPr>
          <a:xfrm>
            <a:off x="9509760" y="630936"/>
            <a:ext cx="0" cy="0"/>
          </a:xfrm>
          <a:prstGeom prst="rect">
            <a:avLst/>
          </a:prstGeom>
          <a:noFill/>
        </p:spPr>
        <p:txBody>
          <a:bodyPr wrap="none" lIns="0" tIns="0" rIns="0" bIns="0" rtlCol="0">
            <a:noAutofit/>
          </a:bodyPr>
          <a:lstStyle/>
          <a:p>
            <a:pPr algn="l"/>
            <a:endParaRPr lang="en-US" err="1"/>
          </a:p>
        </p:txBody>
      </p:sp>
      <p:grpSp>
        <p:nvGrpSpPr>
          <p:cNvPr id="27" name="Group 26">
            <a:extLst>
              <a:ext uri="{FF2B5EF4-FFF2-40B4-BE49-F238E27FC236}">
                <a16:creationId xmlns:a16="http://schemas.microsoft.com/office/drawing/2014/main" id="{242BBCB9-C5BC-79A0-E12B-9F7DBD1F7FEF}"/>
              </a:ext>
            </a:extLst>
          </p:cNvPr>
          <p:cNvGrpSpPr/>
          <p:nvPr/>
        </p:nvGrpSpPr>
        <p:grpSpPr>
          <a:xfrm>
            <a:off x="8249552" y="4872841"/>
            <a:ext cx="1694825" cy="1533526"/>
            <a:chOff x="8409618" y="4889500"/>
            <a:chExt cx="1694825" cy="1533526"/>
          </a:xfrm>
          <a:effectLst>
            <a:outerShdw blurRad="128909" dist="38100" dir="5400000" algn="t" rotWithShape="0">
              <a:prstClr val="black">
                <a:alpha val="31721"/>
              </a:prstClr>
            </a:outerShdw>
          </a:effectLst>
        </p:grpSpPr>
        <p:sp>
          <p:nvSpPr>
            <p:cNvPr id="8" name="Oval 7">
              <a:extLst>
                <a:ext uri="{FF2B5EF4-FFF2-40B4-BE49-F238E27FC236}">
                  <a16:creationId xmlns:a16="http://schemas.microsoft.com/office/drawing/2014/main" id="{B7FFE245-2630-DFB1-CE4C-94A8D1EB01AC}"/>
                </a:ext>
              </a:extLst>
            </p:cNvPr>
            <p:cNvSpPr/>
            <p:nvPr/>
          </p:nvSpPr>
          <p:spPr>
            <a:xfrm>
              <a:off x="8409618"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C908F3D-440A-A5C4-5E83-82092A36BD04}"/>
                </a:ext>
              </a:extLst>
            </p:cNvPr>
            <p:cNvGrpSpPr/>
            <p:nvPr/>
          </p:nvGrpSpPr>
          <p:grpSpPr>
            <a:xfrm>
              <a:off x="8647878" y="5042761"/>
              <a:ext cx="1456565" cy="1149082"/>
              <a:chOff x="10524071" y="2266119"/>
              <a:chExt cx="1456565" cy="1149082"/>
            </a:xfrm>
          </p:grpSpPr>
          <p:sp>
            <p:nvSpPr>
              <p:cNvPr id="83" name="Title 1">
                <a:extLst>
                  <a:ext uri="{FF2B5EF4-FFF2-40B4-BE49-F238E27FC236}">
                    <a16:creationId xmlns:a16="http://schemas.microsoft.com/office/drawing/2014/main" id="{AE08BC38-918C-01E1-3F30-8D537B2D6007}"/>
                  </a:ext>
                </a:extLst>
              </p:cNvPr>
              <p:cNvSpPr txBox="1">
                <a:spLocks/>
              </p:cNvSpPr>
              <p:nvPr/>
            </p:nvSpPr>
            <p:spPr>
              <a:xfrm>
                <a:off x="10524071" y="2266119"/>
                <a:ext cx="1456565"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rgbClr val="0073E6"/>
                    </a:solidFill>
                    <a:sym typeface="Arial"/>
                  </a:rPr>
                  <a:t>50</a:t>
                </a:r>
                <a:r>
                  <a:rPr lang="en-US" sz="2400" b="1">
                    <a:solidFill>
                      <a:srgbClr val="0073E6"/>
                    </a:solidFill>
                    <a:sym typeface="Arial"/>
                  </a:rPr>
                  <a:t>%</a:t>
                </a:r>
                <a:endParaRPr lang="en-US" sz="2400" b="1">
                  <a:solidFill>
                    <a:srgbClr val="0073E6"/>
                  </a:solidFill>
                </a:endParaRPr>
              </a:p>
            </p:txBody>
          </p:sp>
          <p:sp>
            <p:nvSpPr>
              <p:cNvPr id="84" name="Title 1">
                <a:extLst>
                  <a:ext uri="{FF2B5EF4-FFF2-40B4-BE49-F238E27FC236}">
                    <a16:creationId xmlns:a16="http://schemas.microsoft.com/office/drawing/2014/main" id="{53F8E94F-D976-13B8-A99B-6097363DCF8D}"/>
                  </a:ext>
                </a:extLst>
              </p:cNvPr>
              <p:cNvSpPr txBox="1">
                <a:spLocks/>
              </p:cNvSpPr>
              <p:nvPr/>
            </p:nvSpPr>
            <p:spPr>
              <a:xfrm>
                <a:off x="10529614" y="2884900"/>
                <a:ext cx="1372670" cy="53030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ct val="90000"/>
                  </a:lnSpc>
                </a:pPr>
                <a:r>
                  <a:rPr lang="en-US" sz="1200" b="1">
                    <a:solidFill>
                      <a:srgbClr val="0073E6"/>
                    </a:solidFill>
                    <a:effectLst/>
                    <a:latin typeface="Arial" panose="020B0604020202020204" pitchFamily="34" charset="0"/>
                    <a:cs typeface="Arial" panose="020B0604020202020204" pitchFamily="34" charset="0"/>
                  </a:rPr>
                  <a:t>Identification of idle devices</a:t>
                </a:r>
              </a:p>
            </p:txBody>
          </p:sp>
        </p:grpSp>
      </p:grpSp>
      <p:sp>
        <p:nvSpPr>
          <p:cNvPr id="85" name="TextBox 84">
            <a:extLst>
              <a:ext uri="{FF2B5EF4-FFF2-40B4-BE49-F238E27FC236}">
                <a16:creationId xmlns:a16="http://schemas.microsoft.com/office/drawing/2014/main" id="{28C77E0F-7100-918F-465A-702970CDA488}"/>
              </a:ext>
            </a:extLst>
          </p:cNvPr>
          <p:cNvSpPr txBox="1"/>
          <p:nvPr/>
        </p:nvSpPr>
        <p:spPr>
          <a:xfrm>
            <a:off x="6881280" y="4246814"/>
            <a:ext cx="4329352" cy="391131"/>
          </a:xfrm>
          <a:prstGeom prst="rect">
            <a:avLst/>
          </a:prstGeom>
          <a:noFill/>
        </p:spPr>
        <p:txBody>
          <a:bodyPr wrap="none" lIns="0" tIns="0" rIns="0" bIns="0" rtlCol="0">
            <a:noAutofit/>
          </a:bodyPr>
          <a:lstStyle/>
          <a:p>
            <a:pPr algn="l"/>
            <a:r>
              <a:rPr lang="en-US" sz="2000" b="1">
                <a:solidFill>
                  <a:schemeClr val="bg1"/>
                </a:solidFill>
              </a:rPr>
              <a:t>Real Results Achieved with Device Tracker </a:t>
            </a:r>
          </a:p>
        </p:txBody>
      </p:sp>
      <p:grpSp>
        <p:nvGrpSpPr>
          <p:cNvPr id="92" name="Group 91">
            <a:extLst>
              <a:ext uri="{FF2B5EF4-FFF2-40B4-BE49-F238E27FC236}">
                <a16:creationId xmlns:a16="http://schemas.microsoft.com/office/drawing/2014/main" id="{843DA160-B726-0783-CFA3-08278F05229C}"/>
              </a:ext>
            </a:extLst>
          </p:cNvPr>
          <p:cNvGrpSpPr/>
          <p:nvPr/>
        </p:nvGrpSpPr>
        <p:grpSpPr>
          <a:xfrm>
            <a:off x="651511" y="1797871"/>
            <a:ext cx="2456905" cy="1197225"/>
            <a:chOff x="734257" y="3188173"/>
            <a:chExt cx="2456905" cy="1197225"/>
          </a:xfrm>
        </p:grpSpPr>
        <p:sp>
          <p:nvSpPr>
            <p:cNvPr id="12" name="Rounded Rectangle 11">
              <a:extLst>
                <a:ext uri="{FF2B5EF4-FFF2-40B4-BE49-F238E27FC236}">
                  <a16:creationId xmlns:a16="http://schemas.microsoft.com/office/drawing/2014/main" id="{175C801D-0C06-6FB9-AC42-9FE312BBD948}"/>
                </a:ext>
              </a:extLst>
            </p:cNvPr>
            <p:cNvSpPr/>
            <p:nvPr/>
          </p:nvSpPr>
          <p:spPr>
            <a:xfrm>
              <a:off x="1026244" y="3212573"/>
              <a:ext cx="2164918" cy="1172825"/>
            </a:xfrm>
            <a:prstGeom prst="roundRect">
              <a:avLst>
                <a:gd name="adj" fmla="val 24189"/>
              </a:avLst>
            </a:prstGeom>
            <a:solidFill>
              <a:schemeClr val="bg1">
                <a:alpha val="20150"/>
              </a:schemeClr>
            </a:solidFill>
          </p:spPr>
          <p:txBody>
            <a:bodyPr wrap="square" lIns="91440" tIns="45720" rIns="365760" bIns="45720" anchor="t">
              <a:spAutoFit/>
            </a:bodyPr>
            <a:lstStyle/>
            <a:p>
              <a:r>
                <a:rPr lang="en-US" sz="1200">
                  <a:ea typeface="Times New Roman" panose="02020603050405020304" pitchFamily="18" charset="0"/>
                  <a:cs typeface="Arial" panose="020B0604020202020204" pitchFamily="34" charset="0"/>
                </a:rPr>
                <a:t>Staff securely access their designated mobile computer and secure designated profile at start of shift </a:t>
              </a:r>
              <a:endParaRPr lang="en-US" sz="120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4B94B89-A24D-CA4C-CB14-60D9BED24425}"/>
                </a:ext>
              </a:extLst>
            </p:cNvPr>
            <p:cNvSpPr/>
            <p:nvPr/>
          </p:nvSpPr>
          <p:spPr>
            <a:xfrm>
              <a:off x="734257" y="3188173"/>
              <a:ext cx="532131" cy="707886"/>
            </a:xfrm>
            <a:prstGeom prst="rect">
              <a:avLst/>
            </a:prstGeom>
          </p:spPr>
          <p:txBody>
            <a:bodyPr wrap="square">
              <a:spAutoFit/>
            </a:bodyPr>
            <a:lstStyle/>
            <a:p>
              <a:r>
                <a:rPr lang="en-US" sz="4000" b="1">
                  <a:solidFill>
                    <a:srgbClr val="0073E6"/>
                  </a:solidFill>
                </a:rPr>
                <a:t>1</a:t>
              </a:r>
              <a:endParaRPr lang="en-US" sz="4000">
                <a:solidFill>
                  <a:srgbClr val="0073E6"/>
                </a:solidFill>
              </a:endParaRPr>
            </a:p>
          </p:txBody>
        </p:sp>
      </p:grpSp>
      <p:grpSp>
        <p:nvGrpSpPr>
          <p:cNvPr id="91" name="Group 90">
            <a:extLst>
              <a:ext uri="{FF2B5EF4-FFF2-40B4-BE49-F238E27FC236}">
                <a16:creationId xmlns:a16="http://schemas.microsoft.com/office/drawing/2014/main" id="{4895805E-9FF5-5248-AAFF-E75C6D951D8A}"/>
              </a:ext>
            </a:extLst>
          </p:cNvPr>
          <p:cNvGrpSpPr/>
          <p:nvPr/>
        </p:nvGrpSpPr>
        <p:grpSpPr>
          <a:xfrm>
            <a:off x="1765738" y="4319610"/>
            <a:ext cx="3281561" cy="707886"/>
            <a:chOff x="806143" y="4974295"/>
            <a:chExt cx="3281561" cy="707886"/>
          </a:xfrm>
        </p:grpSpPr>
        <p:sp>
          <p:nvSpPr>
            <p:cNvPr id="10" name="Rounded Rectangle 9">
              <a:extLst>
                <a:ext uri="{FF2B5EF4-FFF2-40B4-BE49-F238E27FC236}">
                  <a16:creationId xmlns:a16="http://schemas.microsoft.com/office/drawing/2014/main" id="{CAC0ACF9-681D-6B91-0D73-033A8C8CF2F4}"/>
                </a:ext>
              </a:extLst>
            </p:cNvPr>
            <p:cNvSpPr/>
            <p:nvPr/>
          </p:nvSpPr>
          <p:spPr>
            <a:xfrm>
              <a:off x="806143" y="5059778"/>
              <a:ext cx="3213040" cy="528638"/>
            </a:xfrm>
            <a:prstGeom prst="roundRect">
              <a:avLst>
                <a:gd name="adj" fmla="val 22378"/>
              </a:avLst>
            </a:prstGeom>
            <a:solidFill>
              <a:schemeClr val="bg1">
                <a:alpha val="71000"/>
              </a:schemeClr>
            </a:solidFill>
          </p:spPr>
          <p:txBody>
            <a:bodyPr wrap="square" rIns="457200">
              <a:spAutoFit/>
            </a:bodyPr>
            <a:lstStyle/>
            <a:p>
              <a:pPr lvl="0" algn="r"/>
              <a:r>
                <a:rPr lang="en-US" sz="1200">
                  <a:ea typeface="Times New Roman" panose="02020603050405020304" pitchFamily="18" charset="0"/>
                  <a:cs typeface="Arial" panose="020B0604020202020204" pitchFamily="34" charset="0"/>
                </a:rPr>
                <a:t>IT staff remotely visualizes device use and manages uptime requirements </a:t>
              </a:r>
              <a:endParaRPr lang="en-US" sz="120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9028CF-897D-E87D-3051-6672D5B113AD}"/>
                </a:ext>
              </a:extLst>
            </p:cNvPr>
            <p:cNvSpPr/>
            <p:nvPr/>
          </p:nvSpPr>
          <p:spPr>
            <a:xfrm>
              <a:off x="3555573" y="4974295"/>
              <a:ext cx="532131" cy="707886"/>
            </a:xfrm>
            <a:prstGeom prst="rect">
              <a:avLst/>
            </a:prstGeom>
          </p:spPr>
          <p:txBody>
            <a:bodyPr wrap="square">
              <a:spAutoFit/>
            </a:bodyPr>
            <a:lstStyle/>
            <a:p>
              <a:r>
                <a:rPr lang="en-US" sz="4000" b="1">
                  <a:solidFill>
                    <a:srgbClr val="0073E6"/>
                  </a:solidFill>
                </a:rPr>
                <a:t>4</a:t>
              </a:r>
              <a:endParaRPr lang="en-US" sz="4000">
                <a:solidFill>
                  <a:srgbClr val="0073E6"/>
                </a:solidFill>
              </a:endParaRPr>
            </a:p>
          </p:txBody>
        </p:sp>
      </p:grpSp>
      <p:grpSp>
        <p:nvGrpSpPr>
          <p:cNvPr id="69" name="Group 68">
            <a:extLst>
              <a:ext uri="{FF2B5EF4-FFF2-40B4-BE49-F238E27FC236}">
                <a16:creationId xmlns:a16="http://schemas.microsoft.com/office/drawing/2014/main" id="{DD777323-1AE5-4998-8901-91C019076864}"/>
              </a:ext>
            </a:extLst>
          </p:cNvPr>
          <p:cNvGrpSpPr/>
          <p:nvPr/>
        </p:nvGrpSpPr>
        <p:grpSpPr>
          <a:xfrm>
            <a:off x="8657918" y="1103283"/>
            <a:ext cx="3131875" cy="951548"/>
            <a:chOff x="6560299" y="562284"/>
            <a:chExt cx="3791739" cy="951548"/>
          </a:xfrm>
        </p:grpSpPr>
        <p:sp>
          <p:nvSpPr>
            <p:cNvPr id="13" name="Rounded Rectangle 12">
              <a:extLst>
                <a:ext uri="{FF2B5EF4-FFF2-40B4-BE49-F238E27FC236}">
                  <a16:creationId xmlns:a16="http://schemas.microsoft.com/office/drawing/2014/main" id="{FFFC8605-1368-1E4B-512E-F0B06B72F904}"/>
                </a:ext>
              </a:extLst>
            </p:cNvPr>
            <p:cNvSpPr/>
            <p:nvPr/>
          </p:nvSpPr>
          <p:spPr>
            <a:xfrm>
              <a:off x="6560299" y="562284"/>
              <a:ext cx="3791739" cy="951548"/>
            </a:xfrm>
            <a:prstGeom prst="roundRect">
              <a:avLst>
                <a:gd name="adj" fmla="val 21929"/>
              </a:avLst>
            </a:prstGeom>
            <a:solidFill>
              <a:schemeClr val="bg1">
                <a:alpha val="51000"/>
              </a:schemeClr>
            </a:solidFill>
          </p:spPr>
          <p:txBody>
            <a:bodyPr wrap="square" lIns="457200">
              <a:spAutoFit/>
            </a:bodyPr>
            <a:lstStyle/>
            <a:p>
              <a:pPr lvl="0"/>
              <a:r>
                <a:rPr lang="en-US" sz="1200">
                  <a:ea typeface="Times New Roman" panose="02020603050405020304" pitchFamily="18" charset="0"/>
                  <a:cs typeface="Arial" panose="020B0604020202020204" pitchFamily="34" charset="0"/>
                </a:rPr>
                <a:t>Nurses complete tasks at point-of-care, documenting in real time on mobile computer or on desktop display using Workstation Connect</a:t>
              </a:r>
              <a:endParaRPr lang="en-US" sz="120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F0E41DC-710D-D5FD-302D-B39969E63E50}"/>
                </a:ext>
              </a:extLst>
            </p:cNvPr>
            <p:cNvSpPr/>
            <p:nvPr/>
          </p:nvSpPr>
          <p:spPr>
            <a:xfrm>
              <a:off x="6574498" y="704698"/>
              <a:ext cx="532131" cy="707886"/>
            </a:xfrm>
            <a:prstGeom prst="rect">
              <a:avLst/>
            </a:prstGeom>
          </p:spPr>
          <p:txBody>
            <a:bodyPr wrap="square">
              <a:spAutoFit/>
            </a:bodyPr>
            <a:lstStyle/>
            <a:p>
              <a:r>
                <a:rPr lang="en-US" sz="4000" b="1">
                  <a:solidFill>
                    <a:srgbClr val="0073E6"/>
                  </a:solidFill>
                </a:rPr>
                <a:t>2</a:t>
              </a:r>
              <a:endParaRPr lang="en-US" sz="4000">
                <a:solidFill>
                  <a:srgbClr val="0073E6"/>
                </a:solidFill>
              </a:endParaRPr>
            </a:p>
          </p:txBody>
        </p:sp>
      </p:grpSp>
      <p:grpSp>
        <p:nvGrpSpPr>
          <p:cNvPr id="28" name="Group 27">
            <a:extLst>
              <a:ext uri="{FF2B5EF4-FFF2-40B4-BE49-F238E27FC236}">
                <a16:creationId xmlns:a16="http://schemas.microsoft.com/office/drawing/2014/main" id="{DDC3283E-0580-D971-0506-16A0D307EF3D}"/>
              </a:ext>
            </a:extLst>
          </p:cNvPr>
          <p:cNvGrpSpPr/>
          <p:nvPr/>
        </p:nvGrpSpPr>
        <p:grpSpPr>
          <a:xfrm>
            <a:off x="10256266" y="4864401"/>
            <a:ext cx="1533527" cy="2113222"/>
            <a:chOff x="10521557" y="4889500"/>
            <a:chExt cx="1533527" cy="2113222"/>
          </a:xfrm>
          <a:effectLst>
            <a:outerShdw blurRad="128909" dist="38100" dir="5400000" algn="t" rotWithShape="0">
              <a:prstClr val="black">
                <a:alpha val="31721"/>
              </a:prstClr>
            </a:outerShdw>
          </a:effectLst>
        </p:grpSpPr>
        <p:sp>
          <p:nvSpPr>
            <p:cNvPr id="74" name="TextBox 73">
              <a:extLst>
                <a:ext uri="{FF2B5EF4-FFF2-40B4-BE49-F238E27FC236}">
                  <a16:creationId xmlns:a16="http://schemas.microsoft.com/office/drawing/2014/main" id="{AF50F7A8-7ABC-0C71-3745-EB1C34B44688}"/>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19" name="TextBox 18">
              <a:extLst>
                <a:ext uri="{FF2B5EF4-FFF2-40B4-BE49-F238E27FC236}">
                  <a16:creationId xmlns:a16="http://schemas.microsoft.com/office/drawing/2014/main" id="{DC704137-8B63-96AE-FE1F-1DD47DC8C4E2}"/>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23" name="Oval 22">
              <a:extLst>
                <a:ext uri="{FF2B5EF4-FFF2-40B4-BE49-F238E27FC236}">
                  <a16:creationId xmlns:a16="http://schemas.microsoft.com/office/drawing/2014/main" id="{D758040B-FBC9-B6AB-F9ED-4F903B000F1A}"/>
                </a:ext>
              </a:extLst>
            </p:cNvPr>
            <p:cNvSpPr/>
            <p:nvPr/>
          </p:nvSpPr>
          <p:spPr>
            <a:xfrm>
              <a:off x="10521557"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D0078C58-10D7-2FCC-1378-472FD7E61F10}"/>
                </a:ext>
              </a:extLst>
            </p:cNvPr>
            <p:cNvGrpSpPr/>
            <p:nvPr/>
          </p:nvGrpSpPr>
          <p:grpSpPr>
            <a:xfrm>
              <a:off x="10756329" y="5051200"/>
              <a:ext cx="1246871" cy="1317854"/>
              <a:chOff x="10490465" y="2328586"/>
              <a:chExt cx="1246871" cy="1317854"/>
            </a:xfrm>
          </p:grpSpPr>
          <p:sp>
            <p:nvSpPr>
              <p:cNvPr id="87" name="Title 1">
                <a:extLst>
                  <a:ext uri="{FF2B5EF4-FFF2-40B4-BE49-F238E27FC236}">
                    <a16:creationId xmlns:a16="http://schemas.microsoft.com/office/drawing/2014/main" id="{F5DE8893-F9A4-5734-C3FB-1E3A199631AE}"/>
                  </a:ext>
                </a:extLst>
              </p:cNvPr>
              <p:cNvSpPr txBox="1">
                <a:spLocks/>
              </p:cNvSpPr>
              <p:nvPr/>
            </p:nvSpPr>
            <p:spPr>
              <a:xfrm>
                <a:off x="10490465" y="2328586"/>
                <a:ext cx="1194173"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ctr"/>
                <a:r>
                  <a:rPr lang="en-US" sz="4400" b="1">
                    <a:solidFill>
                      <a:srgbClr val="0073E6"/>
                    </a:solidFill>
                    <a:sym typeface="Arial"/>
                  </a:rPr>
                  <a:t>2.2</a:t>
                </a:r>
                <a:r>
                  <a:rPr lang="en-US" sz="2400" b="1">
                    <a:solidFill>
                      <a:srgbClr val="0073E6"/>
                    </a:solidFill>
                    <a:sym typeface="Arial"/>
                  </a:rPr>
                  <a:t>%    </a:t>
                </a:r>
                <a:endParaRPr lang="en-US" sz="2400" b="1">
                  <a:solidFill>
                    <a:srgbClr val="0073E6"/>
                  </a:solidFill>
                </a:endParaRPr>
              </a:p>
            </p:txBody>
          </p:sp>
          <p:sp>
            <p:nvSpPr>
              <p:cNvPr id="88" name="Title 1">
                <a:extLst>
                  <a:ext uri="{FF2B5EF4-FFF2-40B4-BE49-F238E27FC236}">
                    <a16:creationId xmlns:a16="http://schemas.microsoft.com/office/drawing/2014/main" id="{4F399ED8-5DBD-9EE1-BBD9-E4B6A0F8DE7F}"/>
                  </a:ext>
                </a:extLst>
              </p:cNvPr>
              <p:cNvSpPr txBox="1">
                <a:spLocks/>
              </p:cNvSpPr>
              <p:nvPr/>
            </p:nvSpPr>
            <p:spPr>
              <a:xfrm>
                <a:off x="10580949" y="2948523"/>
                <a:ext cx="1156387" cy="69791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ct val="90000"/>
                  </a:lnSpc>
                </a:pPr>
                <a:r>
                  <a:rPr lang="en-US" sz="1100" b="1">
                    <a:solidFill>
                      <a:srgbClr val="0073E6"/>
                    </a:solidFill>
                    <a:effectLst/>
                    <a:latin typeface="Arial" panose="020B0604020202020204" pitchFamily="34" charset="0"/>
                    <a:cs typeface="Arial" panose="020B0604020202020204" pitchFamily="34" charset="0"/>
                  </a:rPr>
                  <a:t>decrease of staff time searching for lost mobile devices</a:t>
                </a:r>
              </a:p>
            </p:txBody>
          </p:sp>
        </p:grpSp>
      </p:grpSp>
      <p:grpSp>
        <p:nvGrpSpPr>
          <p:cNvPr id="56" name="Group 55">
            <a:extLst>
              <a:ext uri="{FF2B5EF4-FFF2-40B4-BE49-F238E27FC236}">
                <a16:creationId xmlns:a16="http://schemas.microsoft.com/office/drawing/2014/main" id="{F1F7A381-0E35-FAC4-5147-17F4B90EE212}"/>
              </a:ext>
            </a:extLst>
          </p:cNvPr>
          <p:cNvGrpSpPr/>
          <p:nvPr/>
        </p:nvGrpSpPr>
        <p:grpSpPr>
          <a:xfrm rot="15098501">
            <a:off x="2839310" y="1978473"/>
            <a:ext cx="928025" cy="979345"/>
            <a:chOff x="3855641" y="1744850"/>
            <a:chExt cx="928025" cy="979345"/>
          </a:xfrm>
        </p:grpSpPr>
        <p:sp>
          <p:nvSpPr>
            <p:cNvPr id="58" name="Oval 57">
              <a:extLst>
                <a:ext uri="{FF2B5EF4-FFF2-40B4-BE49-F238E27FC236}">
                  <a16:creationId xmlns:a16="http://schemas.microsoft.com/office/drawing/2014/main" id="{361802F8-99E8-EE8C-70DD-7DF5C505767D}"/>
                </a:ext>
              </a:extLst>
            </p:cNvPr>
            <p:cNvSpPr/>
            <p:nvPr/>
          </p:nvSpPr>
          <p:spPr>
            <a:xfrm>
              <a:off x="4190300" y="1744850"/>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31E66880-FD8D-5DB7-FB90-1E2C37029732}"/>
                </a:ext>
              </a:extLst>
            </p:cNvPr>
            <p:cNvCxnSpPr>
              <a:cxnSpLocks/>
              <a:endCxn id="67" idx="1"/>
            </p:cNvCxnSpPr>
            <p:nvPr/>
          </p:nvCxnSpPr>
          <p:spPr>
            <a:xfrm rot="10388053" flipV="1">
              <a:off x="3855641" y="1931982"/>
              <a:ext cx="408635" cy="576229"/>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2A5B5B-FF19-93C8-03FA-E7DBD572AAD5}"/>
                </a:ext>
              </a:extLst>
            </p:cNvPr>
            <p:cNvCxnSpPr>
              <a:cxnSpLocks/>
              <a:stCxn id="58" idx="5"/>
              <a:endCxn id="67" idx="5"/>
            </p:cNvCxnSpPr>
            <p:nvPr/>
          </p:nvCxnSpPr>
          <p:spPr>
            <a:xfrm rot="10388053" flipV="1">
              <a:off x="4027985" y="2291438"/>
              <a:ext cx="692752" cy="359418"/>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04F8F4E-1102-BA56-9810-EC42114440AF}"/>
                </a:ext>
              </a:extLst>
            </p:cNvPr>
            <p:cNvSpPr/>
            <p:nvPr/>
          </p:nvSpPr>
          <p:spPr>
            <a:xfrm>
              <a:off x="3858328" y="2497349"/>
              <a:ext cx="226846" cy="226846"/>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8" name="Oval 37">
            <a:extLst>
              <a:ext uri="{FF2B5EF4-FFF2-40B4-BE49-F238E27FC236}">
                <a16:creationId xmlns:a16="http://schemas.microsoft.com/office/drawing/2014/main" id="{755B6D0C-C454-04B9-A810-35B9C7C94F80}"/>
              </a:ext>
            </a:extLst>
          </p:cNvPr>
          <p:cNvSpPr/>
          <p:nvPr/>
        </p:nvSpPr>
        <p:spPr>
          <a:xfrm>
            <a:off x="6120984" y="474168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FC2E55D-3F3D-2DBC-1D0F-C522F436CE4D}"/>
              </a:ext>
            </a:extLst>
          </p:cNvPr>
          <p:cNvGrpSpPr/>
          <p:nvPr/>
        </p:nvGrpSpPr>
        <p:grpSpPr>
          <a:xfrm>
            <a:off x="6243854" y="4872841"/>
            <a:ext cx="1644641" cy="1533526"/>
            <a:chOff x="6302320" y="4889500"/>
            <a:chExt cx="1644641" cy="1533526"/>
          </a:xfrm>
          <a:effectLst>
            <a:outerShdw blurRad="209094" dist="53286" algn="t" rotWithShape="0">
              <a:prstClr val="black">
                <a:alpha val="31191"/>
              </a:prstClr>
            </a:outerShdw>
          </a:effectLst>
        </p:grpSpPr>
        <p:sp>
          <p:nvSpPr>
            <p:cNvPr id="6" name="Oval 5">
              <a:extLst>
                <a:ext uri="{FF2B5EF4-FFF2-40B4-BE49-F238E27FC236}">
                  <a16:creationId xmlns:a16="http://schemas.microsoft.com/office/drawing/2014/main" id="{B4611689-C314-FF10-6029-89CEAF190AED}"/>
                </a:ext>
              </a:extLst>
            </p:cNvPr>
            <p:cNvSpPr/>
            <p:nvPr/>
          </p:nvSpPr>
          <p:spPr>
            <a:xfrm>
              <a:off x="6302320"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09C3B6D-4C45-2CEC-F3C5-DFA649F51E17}"/>
                </a:ext>
              </a:extLst>
            </p:cNvPr>
            <p:cNvGrpSpPr/>
            <p:nvPr/>
          </p:nvGrpSpPr>
          <p:grpSpPr>
            <a:xfrm>
              <a:off x="6622595" y="5042761"/>
              <a:ext cx="1324366" cy="1079316"/>
              <a:chOff x="947780" y="1682837"/>
              <a:chExt cx="1324366" cy="1079316"/>
            </a:xfrm>
          </p:grpSpPr>
          <p:sp>
            <p:nvSpPr>
              <p:cNvPr id="80" name="Title 1">
                <a:extLst>
                  <a:ext uri="{FF2B5EF4-FFF2-40B4-BE49-F238E27FC236}">
                    <a16:creationId xmlns:a16="http://schemas.microsoft.com/office/drawing/2014/main" id="{68768889-DB3C-3AB4-C059-83ADCB615B36}"/>
                  </a:ext>
                </a:extLst>
              </p:cNvPr>
              <p:cNvSpPr txBox="1">
                <a:spLocks/>
              </p:cNvSpPr>
              <p:nvPr/>
            </p:nvSpPr>
            <p:spPr>
              <a:xfrm>
                <a:off x="954899" y="1682837"/>
                <a:ext cx="1317247" cy="83554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rgbClr val="0073E6"/>
                    </a:solidFill>
                    <a:sym typeface="Arial"/>
                  </a:rPr>
                  <a:t>19</a:t>
                </a:r>
                <a:r>
                  <a:rPr lang="en-US" sz="2400" b="1">
                    <a:solidFill>
                      <a:srgbClr val="0073E6"/>
                    </a:solidFill>
                    <a:sym typeface="Arial"/>
                  </a:rPr>
                  <a:t>%</a:t>
                </a:r>
                <a:endParaRPr lang="en-US" sz="2400" b="1">
                  <a:solidFill>
                    <a:srgbClr val="0073E6"/>
                  </a:solidFill>
                </a:endParaRPr>
              </a:p>
            </p:txBody>
          </p:sp>
          <p:sp>
            <p:nvSpPr>
              <p:cNvPr id="81" name="Title 1">
                <a:extLst>
                  <a:ext uri="{FF2B5EF4-FFF2-40B4-BE49-F238E27FC236}">
                    <a16:creationId xmlns:a16="http://schemas.microsoft.com/office/drawing/2014/main" id="{B77D10CA-9CD0-E4E4-46A3-54AFEBCDB850}"/>
                  </a:ext>
                </a:extLst>
              </p:cNvPr>
              <p:cNvSpPr txBox="1">
                <a:spLocks/>
              </p:cNvSpPr>
              <p:nvPr/>
            </p:nvSpPr>
            <p:spPr>
              <a:xfrm>
                <a:off x="947780" y="2301758"/>
                <a:ext cx="1105608" cy="46039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140"/>
                  </a:lnSpc>
                </a:pPr>
                <a:r>
                  <a:rPr lang="en-US" sz="1200" b="1">
                    <a:solidFill>
                      <a:srgbClr val="0073E6"/>
                    </a:solidFill>
                    <a:latin typeface="Arial" panose="020B0604020202020204" pitchFamily="34" charset="0"/>
                    <a:cs typeface="Arial" panose="020B0604020202020204" pitchFamily="34" charset="0"/>
                  </a:rPr>
                  <a:t>Reduction of lost devices</a:t>
                </a:r>
                <a:endParaRPr lang="en-US" sz="1200" b="1">
                  <a:solidFill>
                    <a:srgbClr val="0073E6"/>
                  </a:solidFill>
                  <a:effectLst/>
                  <a:latin typeface="Arial" panose="020B0604020202020204" pitchFamily="34"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F5ABF619-A2A7-C066-809F-E2EFC5370E9D}"/>
              </a:ext>
            </a:extLst>
          </p:cNvPr>
          <p:cNvGrpSpPr/>
          <p:nvPr/>
        </p:nvGrpSpPr>
        <p:grpSpPr>
          <a:xfrm rot="16966884">
            <a:off x="7693391" y="1764347"/>
            <a:ext cx="755886" cy="1071537"/>
            <a:chOff x="4077611" y="2800505"/>
            <a:chExt cx="755886" cy="1071537"/>
          </a:xfrm>
        </p:grpSpPr>
        <p:sp>
          <p:nvSpPr>
            <p:cNvPr id="25" name="Oval 24">
              <a:extLst>
                <a:ext uri="{FF2B5EF4-FFF2-40B4-BE49-F238E27FC236}">
                  <a16:creationId xmlns:a16="http://schemas.microsoft.com/office/drawing/2014/main" id="{E4725B7D-8A5F-8F1A-816C-38A74DA0A98A}"/>
                </a:ext>
              </a:extLst>
            </p:cNvPr>
            <p:cNvSpPr/>
            <p:nvPr/>
          </p:nvSpPr>
          <p:spPr>
            <a:xfrm>
              <a:off x="4077611" y="3278676"/>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64093E8F-DBEF-4694-1789-A23FE9C49119}"/>
                </a:ext>
              </a:extLst>
            </p:cNvPr>
            <p:cNvCxnSpPr>
              <a:cxnSpLocks/>
              <a:stCxn id="25" idx="1"/>
              <a:endCxn id="34" idx="2"/>
            </p:cNvCxnSpPr>
            <p:nvPr/>
          </p:nvCxnSpPr>
          <p:spPr>
            <a:xfrm rot="18499088">
              <a:off x="4069276" y="3092061"/>
              <a:ext cx="659985" cy="7687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9EBBF7-DB6C-38B0-5048-D0EF940196DA}"/>
                </a:ext>
              </a:extLst>
            </p:cNvPr>
            <p:cNvCxnSpPr>
              <a:cxnSpLocks/>
              <a:endCxn id="34" idx="5"/>
            </p:cNvCxnSpPr>
            <p:nvPr/>
          </p:nvCxnSpPr>
          <p:spPr>
            <a:xfrm rot="18499088" flipV="1">
              <a:off x="4482393" y="3109881"/>
              <a:ext cx="485778" cy="21643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0BC1A57-C6E6-C1FE-7509-CCE42273CBE3}"/>
                </a:ext>
              </a:extLst>
            </p:cNvPr>
            <p:cNvSpPr/>
            <p:nvPr/>
          </p:nvSpPr>
          <p:spPr>
            <a:xfrm>
              <a:off x="4634030" y="2803488"/>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Freeform 4">
            <a:extLst>
              <a:ext uri="{FF2B5EF4-FFF2-40B4-BE49-F238E27FC236}">
                <a16:creationId xmlns:a16="http://schemas.microsoft.com/office/drawing/2014/main" id="{8CA4C37D-81D5-3F0B-CDE1-9A4E6923BA70}"/>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r>
              <a:rPr lang="en-US" sz="1600">
                <a:solidFill>
                  <a:schemeClr val="bg1"/>
                </a:solidFill>
                <a:latin typeface="Arial" panose="020B0604020202020204" pitchFamily="34" charset="0"/>
                <a:cs typeface="Arial" panose="020B0604020202020204" pitchFamily="34" charset="0"/>
              </a:rPr>
              <a:t>Unified Staff Collaboration</a:t>
            </a:r>
            <a:endParaRPr lang="en-US" sz="1600" b="0" i="0">
              <a:solidFill>
                <a:schemeClr val="bg1"/>
              </a:solidFill>
              <a:effectLst/>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CB28685C-331C-7BFB-9312-0F4A122D6164}"/>
              </a:ext>
            </a:extLst>
          </p:cNvPr>
          <p:cNvGrpSpPr/>
          <p:nvPr/>
        </p:nvGrpSpPr>
        <p:grpSpPr>
          <a:xfrm rot="13981419">
            <a:off x="7247810" y="2881252"/>
            <a:ext cx="834794" cy="849614"/>
            <a:chOff x="4014130" y="1894156"/>
            <a:chExt cx="834794" cy="849614"/>
          </a:xfrm>
        </p:grpSpPr>
        <p:sp>
          <p:nvSpPr>
            <p:cNvPr id="77" name="Oval 76">
              <a:extLst>
                <a:ext uri="{FF2B5EF4-FFF2-40B4-BE49-F238E27FC236}">
                  <a16:creationId xmlns:a16="http://schemas.microsoft.com/office/drawing/2014/main" id="{B1C0BC3F-5023-7B92-6D7A-FF3BFD526BF3}"/>
                </a:ext>
              </a:extLst>
            </p:cNvPr>
            <p:cNvSpPr/>
            <p:nvPr/>
          </p:nvSpPr>
          <p:spPr>
            <a:xfrm>
              <a:off x="4014130" y="2150404"/>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Straight Connector 77">
              <a:extLst>
                <a:ext uri="{FF2B5EF4-FFF2-40B4-BE49-F238E27FC236}">
                  <a16:creationId xmlns:a16="http://schemas.microsoft.com/office/drawing/2014/main" id="{D19F7087-3E04-7CDB-5DDB-60531B49505E}"/>
                </a:ext>
              </a:extLst>
            </p:cNvPr>
            <p:cNvCxnSpPr>
              <a:cxnSpLocks/>
              <a:endCxn id="94" idx="1"/>
            </p:cNvCxnSpPr>
            <p:nvPr/>
          </p:nvCxnSpPr>
          <p:spPr>
            <a:xfrm rot="21042156" flipV="1">
              <a:off x="4180806" y="1962350"/>
              <a:ext cx="525510" cy="18024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6522FF1-54B7-4181-2DA3-6CD88AF6ED9C}"/>
                </a:ext>
              </a:extLst>
            </p:cNvPr>
            <p:cNvCxnSpPr>
              <a:cxnSpLocks/>
              <a:stCxn id="77" idx="6"/>
              <a:endCxn id="94" idx="5"/>
            </p:cNvCxnSpPr>
            <p:nvPr/>
          </p:nvCxnSpPr>
          <p:spPr>
            <a:xfrm rot="21042156" flipV="1">
              <a:off x="4576893" y="2070734"/>
              <a:ext cx="272031" cy="356722"/>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CF45C734-3BC2-0AFB-E876-66C34011624D}"/>
                </a:ext>
              </a:extLst>
            </p:cNvPr>
            <p:cNvSpPr/>
            <p:nvPr/>
          </p:nvSpPr>
          <p:spPr>
            <a:xfrm>
              <a:off x="4661376" y="1894156"/>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8" name="Group 47">
            <a:extLst>
              <a:ext uri="{FF2B5EF4-FFF2-40B4-BE49-F238E27FC236}">
                <a16:creationId xmlns:a16="http://schemas.microsoft.com/office/drawing/2014/main" id="{765D61E2-E56E-250F-5708-DD71820BEDEC}"/>
              </a:ext>
            </a:extLst>
          </p:cNvPr>
          <p:cNvGrpSpPr/>
          <p:nvPr/>
        </p:nvGrpSpPr>
        <p:grpSpPr>
          <a:xfrm rot="11254581">
            <a:off x="3974882" y="3267170"/>
            <a:ext cx="1425781" cy="1028023"/>
            <a:chOff x="4634030" y="2092473"/>
            <a:chExt cx="1425781" cy="1028023"/>
          </a:xfrm>
        </p:grpSpPr>
        <p:sp>
          <p:nvSpPr>
            <p:cNvPr id="49" name="Oval 48">
              <a:extLst>
                <a:ext uri="{FF2B5EF4-FFF2-40B4-BE49-F238E27FC236}">
                  <a16:creationId xmlns:a16="http://schemas.microsoft.com/office/drawing/2014/main" id="{5FBF7DB5-2483-8FB8-6B95-DF2E0DAFCF39}"/>
                </a:ext>
              </a:extLst>
            </p:cNvPr>
            <p:cNvSpPr/>
            <p:nvPr/>
          </p:nvSpPr>
          <p:spPr>
            <a:xfrm>
              <a:off x="5466445" y="2104873"/>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Straight Connector 49">
              <a:extLst>
                <a:ext uri="{FF2B5EF4-FFF2-40B4-BE49-F238E27FC236}">
                  <a16:creationId xmlns:a16="http://schemas.microsoft.com/office/drawing/2014/main" id="{69C0E3D6-401C-155C-7F9A-12B558BCB406}"/>
                </a:ext>
              </a:extLst>
            </p:cNvPr>
            <p:cNvCxnSpPr>
              <a:cxnSpLocks/>
              <a:stCxn id="49" idx="1"/>
              <a:endCxn id="52" idx="0"/>
            </p:cNvCxnSpPr>
            <p:nvPr/>
          </p:nvCxnSpPr>
          <p:spPr>
            <a:xfrm rot="11728553" flipV="1">
              <a:off x="4822580" y="2092473"/>
              <a:ext cx="634149" cy="81031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5D63B67-D96D-0AA2-32D7-BECCA63D7488}"/>
                </a:ext>
              </a:extLst>
            </p:cNvPr>
            <p:cNvCxnSpPr>
              <a:cxnSpLocks/>
              <a:stCxn id="49" idx="4"/>
              <a:endCxn id="52" idx="4"/>
            </p:cNvCxnSpPr>
            <p:nvPr/>
          </p:nvCxnSpPr>
          <p:spPr>
            <a:xfrm rot="11728553" flipV="1">
              <a:off x="4783343" y="2565106"/>
              <a:ext cx="922409" cy="55539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876E954-719D-A25D-AD19-BE3C6C2F55BB}"/>
                </a:ext>
              </a:extLst>
            </p:cNvPr>
            <p:cNvSpPr/>
            <p:nvPr/>
          </p:nvSpPr>
          <p:spPr>
            <a:xfrm>
              <a:off x="4634030" y="2803488"/>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59" name="Picture 58" descr="A white tablet with a colorful screen&#10;&#10;Description automatically generated">
            <a:extLst>
              <a:ext uri="{FF2B5EF4-FFF2-40B4-BE49-F238E27FC236}">
                <a16:creationId xmlns:a16="http://schemas.microsoft.com/office/drawing/2014/main" id="{FB77927B-9E51-0365-3BEA-21509EF20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535" y="3656232"/>
            <a:ext cx="653664" cy="543135"/>
          </a:xfrm>
          <a:prstGeom prst="rect">
            <a:avLst/>
          </a:prstGeom>
        </p:spPr>
      </p:pic>
      <p:grpSp>
        <p:nvGrpSpPr>
          <p:cNvPr id="68" name="Group 67">
            <a:extLst>
              <a:ext uri="{FF2B5EF4-FFF2-40B4-BE49-F238E27FC236}">
                <a16:creationId xmlns:a16="http://schemas.microsoft.com/office/drawing/2014/main" id="{4FC4B1AC-140B-019F-545F-66488CBFB2AF}"/>
              </a:ext>
            </a:extLst>
          </p:cNvPr>
          <p:cNvGrpSpPr/>
          <p:nvPr/>
        </p:nvGrpSpPr>
        <p:grpSpPr>
          <a:xfrm>
            <a:off x="8372764" y="2908311"/>
            <a:ext cx="3131875" cy="1200914"/>
            <a:chOff x="6560299" y="524373"/>
            <a:chExt cx="4468923" cy="1200914"/>
          </a:xfrm>
        </p:grpSpPr>
        <p:sp>
          <p:nvSpPr>
            <p:cNvPr id="70" name="Rounded Rectangle 69">
              <a:extLst>
                <a:ext uri="{FF2B5EF4-FFF2-40B4-BE49-F238E27FC236}">
                  <a16:creationId xmlns:a16="http://schemas.microsoft.com/office/drawing/2014/main" id="{8C333714-E67F-C18A-4E3E-3324FB97D8FF}"/>
                </a:ext>
              </a:extLst>
            </p:cNvPr>
            <p:cNvSpPr/>
            <p:nvPr/>
          </p:nvSpPr>
          <p:spPr>
            <a:xfrm>
              <a:off x="6560299" y="562284"/>
              <a:ext cx="4468923" cy="1163003"/>
            </a:xfrm>
            <a:prstGeom prst="roundRect">
              <a:avLst>
                <a:gd name="adj" fmla="val 21929"/>
              </a:avLst>
            </a:prstGeom>
            <a:solidFill>
              <a:schemeClr val="bg1">
                <a:alpha val="60881"/>
              </a:schemeClr>
            </a:solidFill>
          </p:spPr>
          <p:txBody>
            <a:bodyPr wrap="square" lIns="457200">
              <a:spAutoFit/>
            </a:bodyPr>
            <a:lstStyle/>
            <a:p>
              <a:pPr lvl="0"/>
              <a:r>
                <a:rPr lang="en-US" sz="1200">
                  <a:ea typeface="Times New Roman" panose="02020603050405020304" pitchFamily="18" charset="0"/>
                  <a:cs typeface="Arial" panose="020B0604020202020204" pitchFamily="34" charset="0"/>
                </a:rPr>
                <a:t>Mobile clinicians call care team members or alert staff of priority situation with the touch of a button using Zebra Workcloud Communication Software</a:t>
              </a:r>
              <a:endParaRPr lang="en-US" sz="1200">
                <a:ea typeface="Calibri" panose="020F050202020403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4191918-082A-309F-204C-B7E22A029D19}"/>
                </a:ext>
              </a:extLst>
            </p:cNvPr>
            <p:cNvSpPr/>
            <p:nvPr/>
          </p:nvSpPr>
          <p:spPr>
            <a:xfrm>
              <a:off x="6574498" y="524373"/>
              <a:ext cx="532131" cy="707886"/>
            </a:xfrm>
            <a:prstGeom prst="rect">
              <a:avLst/>
            </a:prstGeom>
          </p:spPr>
          <p:txBody>
            <a:bodyPr wrap="square">
              <a:spAutoFit/>
            </a:bodyPr>
            <a:lstStyle/>
            <a:p>
              <a:r>
                <a:rPr lang="en-US" sz="4000" b="1">
                  <a:solidFill>
                    <a:srgbClr val="0073E6"/>
                  </a:solidFill>
                </a:rPr>
                <a:t>3</a:t>
              </a:r>
              <a:endParaRPr lang="en-US" sz="4000">
                <a:solidFill>
                  <a:srgbClr val="0073E6"/>
                </a:solidFill>
              </a:endParaRPr>
            </a:p>
          </p:txBody>
        </p:sp>
      </p:grpSp>
      <p:pic>
        <p:nvPicPr>
          <p:cNvPr id="97" name="Picture 96" descr="A cell phone with a blue case&#10;&#10;Description automatically generated">
            <a:extLst>
              <a:ext uri="{FF2B5EF4-FFF2-40B4-BE49-F238E27FC236}">
                <a16:creationId xmlns:a16="http://schemas.microsoft.com/office/drawing/2014/main" id="{CF6B0A24-3A8D-C21F-FAB0-7EB667B55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228" y="2856048"/>
            <a:ext cx="746468" cy="746468"/>
          </a:xfrm>
          <a:prstGeom prst="rect">
            <a:avLst/>
          </a:prstGeom>
        </p:spPr>
      </p:pic>
      <p:pic>
        <p:nvPicPr>
          <p:cNvPr id="102" name="Picture 101" descr="A computer with a keyboard and a monitor&#10;&#10;Description automatically generated">
            <a:extLst>
              <a:ext uri="{FF2B5EF4-FFF2-40B4-BE49-F238E27FC236}">
                <a16:creationId xmlns:a16="http://schemas.microsoft.com/office/drawing/2014/main" id="{EBC6472F-6096-9A58-DDED-F5457868E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4987" y="1452799"/>
            <a:ext cx="1429531" cy="1260311"/>
          </a:xfrm>
          <a:prstGeom prst="rect">
            <a:avLst/>
          </a:prstGeom>
        </p:spPr>
      </p:pic>
      <p:pic>
        <p:nvPicPr>
          <p:cNvPr id="3" name="Picture 2" descr="A grey machine with many black boxes&#10;&#10;Description automatically generated with medium confidence">
            <a:extLst>
              <a:ext uri="{FF2B5EF4-FFF2-40B4-BE49-F238E27FC236}">
                <a16:creationId xmlns:a16="http://schemas.microsoft.com/office/drawing/2014/main" id="{449D66C4-3E13-F096-60F1-C65245AC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9656" y="1656604"/>
            <a:ext cx="582068" cy="92555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870A42DC-44DB-E5FB-53FF-8F1CE85C989B}"/>
              </a:ext>
            </a:extLst>
          </p:cNvPr>
          <p:cNvPicPr>
            <a:picLocks noChangeAspect="1"/>
          </p:cNvPicPr>
          <p:nvPr/>
        </p:nvPicPr>
        <p:blipFill>
          <a:blip r:embed="rId7" cstate="print">
            <a:alphaModFix amt="48000"/>
            <a:extLst>
              <a:ext uri="{28A0092B-C50C-407E-A947-70E740481C1C}">
                <a14:useLocalDpi xmlns:a14="http://schemas.microsoft.com/office/drawing/2010/main" val="0"/>
              </a:ext>
            </a:extLst>
          </a:blip>
          <a:stretch>
            <a:fillRect/>
          </a:stretch>
        </p:blipFill>
        <p:spPr>
          <a:xfrm>
            <a:off x="457609" y="6104599"/>
            <a:ext cx="1086829" cy="318874"/>
          </a:xfrm>
          <a:prstGeom prst="rect">
            <a:avLst/>
          </a:prstGeom>
        </p:spPr>
      </p:pic>
      <p:sp>
        <p:nvSpPr>
          <p:cNvPr id="2" name="TextBox 1">
            <a:extLst>
              <a:ext uri="{FF2B5EF4-FFF2-40B4-BE49-F238E27FC236}">
                <a16:creationId xmlns:a16="http://schemas.microsoft.com/office/drawing/2014/main" id="{33FA647C-8A42-CC1E-A7B4-40356337DDE7}"/>
              </a:ext>
            </a:extLst>
          </p:cNvPr>
          <p:cNvSpPr txBox="1"/>
          <p:nvPr/>
        </p:nvSpPr>
        <p:spPr>
          <a:xfrm>
            <a:off x="6921914" y="6615750"/>
            <a:ext cx="4231360" cy="350533"/>
          </a:xfrm>
          <a:prstGeom prst="rect">
            <a:avLst/>
          </a:prstGeom>
          <a:noFill/>
        </p:spPr>
        <p:txBody>
          <a:bodyPr wrap="none" lIns="0" tIns="0" rIns="0" bIns="0" rtlCol="0">
            <a:noAutofit/>
          </a:bodyPr>
          <a:lstStyle/>
          <a:p>
            <a:pPr algn="l"/>
            <a:r>
              <a:rPr lang="en-US" sz="1000">
                <a:solidFill>
                  <a:schemeClr val="bg1">
                    <a:lumMod val="50000"/>
                  </a:schemeClr>
                </a:solidFill>
              </a:rPr>
              <a:t>Data from a large, regional not-for-profit U.S. based healthcare system</a:t>
            </a:r>
          </a:p>
        </p:txBody>
      </p:sp>
    </p:spTree>
    <p:extLst>
      <p:ext uri="{BB962C8B-B14F-4D97-AF65-F5344CB8AC3E}">
        <p14:creationId xmlns:p14="http://schemas.microsoft.com/office/powerpoint/2010/main" val="15162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4B304E-7DDE-7926-F15E-EFAAC5E03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5"/>
          <a:stretch/>
        </p:blipFill>
        <p:spPr>
          <a:xfrm>
            <a:off x="-59634" y="0"/>
            <a:ext cx="12248459" cy="3908811"/>
          </a:xfrm>
          <a:prstGeom prst="rect">
            <a:avLst/>
          </a:prstGeom>
        </p:spPr>
      </p:pic>
      <p:sp>
        <p:nvSpPr>
          <p:cNvPr id="14" name="Round Same Side Corner Rectangle 13">
            <a:extLst>
              <a:ext uri="{FF2B5EF4-FFF2-40B4-BE49-F238E27FC236}">
                <a16:creationId xmlns:a16="http://schemas.microsoft.com/office/drawing/2014/main" id="{E54C5025-7D9E-11B6-D23E-8967ACE21D1C}"/>
              </a:ext>
            </a:extLst>
          </p:cNvPr>
          <p:cNvSpPr/>
          <p:nvPr/>
        </p:nvSpPr>
        <p:spPr>
          <a:xfrm rot="10800000">
            <a:off x="533400" y="4258714"/>
            <a:ext cx="5365402" cy="2017976"/>
          </a:xfrm>
          <a:prstGeom prst="round2SameRect">
            <a:avLst>
              <a:gd name="adj1" fmla="val 13083"/>
              <a:gd name="adj2" fmla="val 0"/>
            </a:avLst>
          </a:prstGeom>
          <a:solidFill>
            <a:schemeClr val="bg1">
              <a:alpha val="50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806D36-4CC3-0073-E396-922B75E2F7DC}"/>
              </a:ext>
            </a:extLst>
          </p:cNvPr>
          <p:cNvSpPr/>
          <p:nvPr/>
        </p:nvSpPr>
        <p:spPr>
          <a:xfrm>
            <a:off x="533399" y="3306305"/>
            <a:ext cx="11342077" cy="952411"/>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Title 1">
            <a:extLst>
              <a:ext uri="{FF2B5EF4-FFF2-40B4-BE49-F238E27FC236}">
                <a16:creationId xmlns:a16="http://schemas.microsoft.com/office/drawing/2014/main" id="{D61A35F8-DD74-86DC-2A89-8D44BE9AEF0C}"/>
              </a:ext>
            </a:extLst>
          </p:cNvPr>
          <p:cNvSpPr txBox="1">
            <a:spLocks/>
          </p:cNvSpPr>
          <p:nvPr/>
        </p:nvSpPr>
        <p:spPr>
          <a:xfrm>
            <a:off x="533401" y="468229"/>
            <a:ext cx="4038599" cy="218237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Customer Challenge </a:t>
            </a:r>
          </a:p>
          <a:p>
            <a:r>
              <a:rPr lang="en-US" sz="3000" b="1">
                <a:solidFill>
                  <a:srgbClr val="0073E6"/>
                </a:solidFill>
              </a:rPr>
              <a:t>Banner Health seeks an effective and intuitive clinical mobility solution</a:t>
            </a:r>
          </a:p>
        </p:txBody>
      </p:sp>
      <p:sp>
        <p:nvSpPr>
          <p:cNvPr id="8" name="TextBox 7">
            <a:extLst>
              <a:ext uri="{FF2B5EF4-FFF2-40B4-BE49-F238E27FC236}">
                <a16:creationId xmlns:a16="http://schemas.microsoft.com/office/drawing/2014/main" id="{D2782670-45AB-1322-B20B-A8C43735943E}"/>
              </a:ext>
            </a:extLst>
          </p:cNvPr>
          <p:cNvSpPr txBox="1"/>
          <p:nvPr/>
        </p:nvSpPr>
        <p:spPr>
          <a:xfrm>
            <a:off x="770692" y="3459344"/>
            <a:ext cx="11187593" cy="646331"/>
          </a:xfrm>
          <a:prstGeom prst="rect">
            <a:avLst/>
          </a:prstGeom>
          <a:noFill/>
        </p:spPr>
        <p:txBody>
          <a:bodyPr wrap="square">
            <a:spAutoFit/>
          </a:bodyPr>
          <a:lstStyle/>
          <a:p>
            <a:r>
              <a:rPr lang="en-US" b="0" i="0">
                <a:solidFill>
                  <a:schemeClr val="bg1"/>
                </a:solidFill>
                <a:effectLst/>
                <a:cs typeface="Arial" panose="020B0604020202020204" pitchFamily="34" charset="0"/>
              </a:rPr>
              <a:t>Banner Health, a not-for-profit healthcare network, delivers patient-centric, safety-first care in over 30 acute care and critical access hospitals, 60 urgent care locations and over 200 physician clinics across 6 states.</a:t>
            </a:r>
            <a:endParaRPr lang="en-US">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02A3C639-BA87-F8BA-33DE-02821FFD2DB6}"/>
              </a:ext>
            </a:extLst>
          </p:cNvPr>
          <p:cNvSpPr txBox="1"/>
          <p:nvPr/>
        </p:nvSpPr>
        <p:spPr>
          <a:xfrm>
            <a:off x="6178048" y="4364517"/>
            <a:ext cx="5468933" cy="1862048"/>
          </a:xfrm>
          <a:prstGeom prst="rect">
            <a:avLst/>
          </a:prstGeom>
          <a:noFill/>
        </p:spPr>
        <p:txBody>
          <a:bodyPr wrap="square" lIns="91440" tIns="45720" rIns="91440" bIns="45720" anchor="t">
            <a:spAutoFit/>
          </a:bodyPr>
          <a:lstStyle/>
          <a:p>
            <a:r>
              <a:rPr lang="en-US" sz="1700">
                <a:solidFill>
                  <a:srgbClr val="0073E6"/>
                </a:solidFill>
                <a:latin typeface="Arial"/>
                <a:ea typeface="MS PGothic"/>
                <a:cs typeface="Arial"/>
              </a:rPr>
              <a:t>“The mobile device is at the center of everything</a:t>
            </a:r>
          </a:p>
          <a:p>
            <a:r>
              <a:rPr lang="en-US" sz="1700">
                <a:solidFill>
                  <a:srgbClr val="0073E6"/>
                </a:solidFill>
                <a:latin typeface="Arial"/>
                <a:ea typeface="MS PGothic"/>
                <a:cs typeface="Arial"/>
              </a:rPr>
              <a:t>allowing us to know who are the right people to</a:t>
            </a:r>
          </a:p>
          <a:p>
            <a:r>
              <a:rPr lang="en-US" sz="1700">
                <a:solidFill>
                  <a:srgbClr val="0073E6"/>
                </a:solidFill>
                <a:latin typeface="Arial"/>
                <a:ea typeface="MS PGothic"/>
                <a:cs typeface="Arial"/>
              </a:rPr>
              <a:t>communicate with; who are the people caring for</a:t>
            </a:r>
          </a:p>
          <a:p>
            <a:r>
              <a:rPr lang="en-US" sz="1700">
                <a:solidFill>
                  <a:srgbClr val="0073E6"/>
                </a:solidFill>
                <a:latin typeface="Arial"/>
                <a:ea typeface="MS PGothic"/>
                <a:cs typeface="Arial"/>
              </a:rPr>
              <a:t>this patient today? Who are my teammates and</a:t>
            </a:r>
          </a:p>
          <a:p>
            <a:r>
              <a:rPr lang="en-US" sz="1700">
                <a:solidFill>
                  <a:srgbClr val="0073E6"/>
                </a:solidFill>
                <a:latin typeface="Arial"/>
                <a:ea typeface="MS PGothic"/>
                <a:cs typeface="Arial"/>
              </a:rPr>
              <a:t>how do I communicate with them?”</a:t>
            </a:r>
          </a:p>
          <a:p>
            <a:pPr marL="57150" indent="-57150"/>
            <a:endParaRPr lang="en-US" sz="1600">
              <a:cs typeface="Arial" panose="020B0604020202020204" pitchFamily="34" charset="0"/>
            </a:endParaRPr>
          </a:p>
          <a:p>
            <a:pPr marL="10795" indent="45720"/>
            <a:r>
              <a:rPr lang="en-US" sz="1200">
                <a:solidFill>
                  <a:schemeClr val="tx1">
                    <a:lumMod val="50000"/>
                    <a:lumOff val="50000"/>
                  </a:schemeClr>
                </a:solidFill>
                <a:latin typeface="Arial"/>
                <a:ea typeface="MS PGothic"/>
                <a:cs typeface="Arial"/>
              </a:rPr>
              <a:t>- Chief Nursing Officer and Chief Operating Officer, Helen Brogan</a:t>
            </a:r>
          </a:p>
        </p:txBody>
      </p:sp>
      <p:sp>
        <p:nvSpPr>
          <p:cNvPr id="2" name="TextBox 1">
            <a:extLst>
              <a:ext uri="{FF2B5EF4-FFF2-40B4-BE49-F238E27FC236}">
                <a16:creationId xmlns:a16="http://schemas.microsoft.com/office/drawing/2014/main" id="{8201560C-BBF4-E8AB-EBAF-25C34BAFB1F5}"/>
              </a:ext>
            </a:extLst>
          </p:cNvPr>
          <p:cNvSpPr txBox="1"/>
          <p:nvPr/>
        </p:nvSpPr>
        <p:spPr>
          <a:xfrm>
            <a:off x="5196468" y="7404410"/>
            <a:ext cx="0" cy="0"/>
          </a:xfrm>
          <a:prstGeom prst="rect">
            <a:avLst/>
          </a:prstGeom>
          <a:noFill/>
        </p:spPr>
        <p:txBody>
          <a:bodyPr wrap="none" lIns="0" tIns="0" rIns="0" bIns="0" rtlCol="0">
            <a:noAutofit/>
          </a:bodyPr>
          <a:lstStyle/>
          <a:p>
            <a:pPr algn="l"/>
            <a:endParaRPr lang="en-US"/>
          </a:p>
        </p:txBody>
      </p:sp>
      <p:sp>
        <p:nvSpPr>
          <p:cNvPr id="7" name="TextBox 6">
            <a:extLst>
              <a:ext uri="{FF2B5EF4-FFF2-40B4-BE49-F238E27FC236}">
                <a16:creationId xmlns:a16="http://schemas.microsoft.com/office/drawing/2014/main" id="{0AD3EC16-13AD-ACB2-376A-E2B4F68E3A58}"/>
              </a:ext>
            </a:extLst>
          </p:cNvPr>
          <p:cNvSpPr txBox="1"/>
          <p:nvPr/>
        </p:nvSpPr>
        <p:spPr>
          <a:xfrm>
            <a:off x="770692" y="4276937"/>
            <a:ext cx="2671963" cy="369332"/>
          </a:xfrm>
          <a:prstGeom prst="rect">
            <a:avLst/>
          </a:prstGeom>
          <a:noFill/>
        </p:spPr>
        <p:txBody>
          <a:bodyPr wrap="square" rtlCol="0">
            <a:spAutoFit/>
          </a:bodyPr>
          <a:lstStyle/>
          <a:p>
            <a:r>
              <a:rPr lang="en-US" b="1" kern="100">
                <a:solidFill>
                  <a:srgbClr val="0073E6"/>
                </a:solidFill>
                <a:latin typeface="+mj-lt"/>
                <a:ea typeface="Calibri" panose="020F0502020204030204" pitchFamily="34" charset="0"/>
                <a:cs typeface="Times New Roman" panose="02020603050405020304" pitchFamily="18" charset="0"/>
              </a:rPr>
              <a:t>Challenges:</a:t>
            </a:r>
            <a:endParaRPr lang="en-US">
              <a:solidFill>
                <a:srgbClr val="0073E6"/>
              </a:solidFill>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2C7AF4E6-1099-0D17-045B-2175A2F917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8802" y="4143720"/>
            <a:ext cx="367474" cy="1962302"/>
          </a:xfrm>
          <a:prstGeom prst="rect">
            <a:avLst/>
          </a:prstGeom>
        </p:spPr>
      </p:pic>
      <p:pic>
        <p:nvPicPr>
          <p:cNvPr id="4" name="Graphic 3">
            <a:extLst>
              <a:ext uri="{FF2B5EF4-FFF2-40B4-BE49-F238E27FC236}">
                <a16:creationId xmlns:a16="http://schemas.microsoft.com/office/drawing/2014/main" id="{5072B526-D38E-BC29-152E-DA1D24538C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21207" y="838200"/>
            <a:ext cx="2334218" cy="309354"/>
          </a:xfrm>
          <a:prstGeom prst="rect">
            <a:avLst/>
          </a:prstGeom>
        </p:spPr>
      </p:pic>
      <p:sp>
        <p:nvSpPr>
          <p:cNvPr id="9" name="TextBox 8">
            <a:extLst>
              <a:ext uri="{FF2B5EF4-FFF2-40B4-BE49-F238E27FC236}">
                <a16:creationId xmlns:a16="http://schemas.microsoft.com/office/drawing/2014/main" id="{7F1BF61E-ED43-69AA-ACFF-BA9AA6B662D9}"/>
              </a:ext>
            </a:extLst>
          </p:cNvPr>
          <p:cNvSpPr txBox="1"/>
          <p:nvPr/>
        </p:nvSpPr>
        <p:spPr>
          <a:xfrm>
            <a:off x="770692" y="4613645"/>
            <a:ext cx="4579350" cy="523220"/>
          </a:xfrm>
          <a:prstGeom prst="rect">
            <a:avLst/>
          </a:prstGeom>
          <a:noFill/>
        </p:spPr>
        <p:txBody>
          <a:bodyPr wrap="square">
            <a:spAutoFit/>
          </a:bodyPr>
          <a:lstStyle/>
          <a:p>
            <a:pPr marL="117475" indent="-117475">
              <a:buClr>
                <a:srgbClr val="0073E6"/>
              </a:buClr>
              <a:buFont typeface="Arial" panose="020B0604020202020204" pitchFamily="34" charset="0"/>
              <a:buChar char="•"/>
            </a:pPr>
            <a:r>
              <a:rPr lang="en-US" sz="1400">
                <a:cs typeface="Arial" panose="020B0604020202020204" pitchFamily="34" charset="0"/>
              </a:rPr>
              <a:t>Need for an effective, intuitive clinical mobility solution to keep staff in constant communication </a:t>
            </a:r>
          </a:p>
        </p:txBody>
      </p:sp>
      <p:sp>
        <p:nvSpPr>
          <p:cNvPr id="19" name="TextBox 18">
            <a:extLst>
              <a:ext uri="{FF2B5EF4-FFF2-40B4-BE49-F238E27FC236}">
                <a16:creationId xmlns:a16="http://schemas.microsoft.com/office/drawing/2014/main" id="{1883D4C1-B4C0-5B2F-6DC6-AD48CDE3770F}"/>
              </a:ext>
            </a:extLst>
          </p:cNvPr>
          <p:cNvSpPr txBox="1"/>
          <p:nvPr/>
        </p:nvSpPr>
        <p:spPr>
          <a:xfrm>
            <a:off x="770692" y="5099679"/>
            <a:ext cx="4147139" cy="523220"/>
          </a:xfrm>
          <a:prstGeom prst="rect">
            <a:avLst/>
          </a:prstGeom>
          <a:noFill/>
        </p:spPr>
        <p:txBody>
          <a:bodyPr wrap="square">
            <a:spAutoFit/>
          </a:bodyPr>
          <a:lstStyle/>
          <a:p>
            <a:pPr marL="117475" indent="-117475">
              <a:buClr>
                <a:srgbClr val="0073E6"/>
              </a:buClr>
              <a:buFont typeface="Arial" panose="020B0604020202020204" pitchFamily="34" charset="0"/>
              <a:buChar char="•"/>
            </a:pPr>
            <a:r>
              <a:rPr lang="en-US" sz="1400">
                <a:cs typeface="Arial" panose="020B0604020202020204" pitchFamily="34" charset="0"/>
              </a:rPr>
              <a:t>Lack of unified mobile communication method for on-the-go staff</a:t>
            </a:r>
          </a:p>
        </p:txBody>
      </p:sp>
      <p:sp>
        <p:nvSpPr>
          <p:cNvPr id="20" name="TextBox 19">
            <a:extLst>
              <a:ext uri="{FF2B5EF4-FFF2-40B4-BE49-F238E27FC236}">
                <a16:creationId xmlns:a16="http://schemas.microsoft.com/office/drawing/2014/main" id="{1A62A667-1070-5860-F81A-423C8EBF2D2E}"/>
              </a:ext>
            </a:extLst>
          </p:cNvPr>
          <p:cNvSpPr txBox="1"/>
          <p:nvPr/>
        </p:nvSpPr>
        <p:spPr>
          <a:xfrm>
            <a:off x="770691" y="5588004"/>
            <a:ext cx="4712370" cy="738664"/>
          </a:xfrm>
          <a:prstGeom prst="rect">
            <a:avLst/>
          </a:prstGeom>
          <a:noFill/>
        </p:spPr>
        <p:txBody>
          <a:bodyPr wrap="square">
            <a:spAutoFit/>
          </a:bodyPr>
          <a:lstStyle/>
          <a:p>
            <a:pPr marL="117475" indent="-117475">
              <a:buClr>
                <a:srgbClr val="0073E6"/>
              </a:buClr>
              <a:buFont typeface="Arial" panose="020B0604020202020204" pitchFamily="34" charset="0"/>
              <a:buChar char="•"/>
            </a:pPr>
            <a:r>
              <a:rPr lang="en-US" sz="1400">
                <a:cs typeface="Arial" panose="020B0604020202020204" pitchFamily="34" charset="0"/>
              </a:rPr>
              <a:t>Delays in surgery, treatment and testing due to lack of real-time access to patient information across the facility</a:t>
            </a:r>
          </a:p>
          <a:p>
            <a:pPr marL="117475" indent="-117475">
              <a:buClr>
                <a:srgbClr val="0073E6"/>
              </a:buClr>
              <a:buFont typeface="Arial" panose="020B0604020202020204" pitchFamily="34" charset="0"/>
              <a:buChar char="•"/>
            </a:pPr>
            <a:endParaRPr lang="en-US" sz="1400">
              <a:cs typeface="Arial" panose="020B0604020202020204" pitchFamily="34" charset="0"/>
            </a:endParaRPr>
          </a:p>
        </p:txBody>
      </p:sp>
      <p:sp>
        <p:nvSpPr>
          <p:cNvPr id="13" name="Freeform 12">
            <a:extLst>
              <a:ext uri="{FF2B5EF4-FFF2-40B4-BE49-F238E27FC236}">
                <a16:creationId xmlns:a16="http://schemas.microsoft.com/office/drawing/2014/main" id="{E341BB02-AFEF-C4BD-0AD4-7BE94DA0FBD7}"/>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r>
              <a:rPr lang="en-US" sz="1600">
                <a:solidFill>
                  <a:schemeClr val="bg1"/>
                </a:solidFill>
                <a:latin typeface="Arial" panose="020B0604020202020204" pitchFamily="34" charset="0"/>
                <a:cs typeface="Arial" panose="020B0604020202020204" pitchFamily="34" charset="0"/>
              </a:rPr>
              <a:t>Unified Staff Collaboration</a:t>
            </a:r>
            <a:endParaRPr lang="en-US" sz="1600" b="0" i="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75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2.xml><?xml version="1.0" encoding="utf-8"?>
<a:theme xmlns:a="http://schemas.openxmlformats.org/drawingml/2006/main" name="Office Theme">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495fe4f-afb7-47ef-a0fd-6506664185dd">
      <UserInfo>
        <DisplayName>Guest Contributor</DisplayName>
        <AccountId>1285</AccountId>
        <AccountType/>
      </UserInfo>
      <UserInfo>
        <DisplayName>SharingLinks.0e769f11-26aa-4f1f-ad74-aea652450b8a.AnonymousView.d7472ae5-acc3-43e7-a881-0b101b107000</DisplayName>
        <AccountId>4688</AccountId>
        <AccountType/>
      </UserInfo>
      <UserInfo>
        <DisplayName>Guest Contributor</DisplayName>
        <AccountId>1456</AccountId>
        <AccountType/>
      </UserInfo>
      <UserInfo>
        <DisplayName>Cui, Jeffrey</DisplayName>
        <AccountId>5475</AccountId>
        <AccountType/>
      </UserInfo>
      <UserInfo>
        <DisplayName>SharingLinks.5f06a55e-52d3-4d90-8394-5fbb401e6180.OrganizationView.2d499f31-70a7-46d2-9eb2-c0dd19db7f52</DisplayName>
        <AccountId>1871</AccountId>
        <AccountType/>
      </UserInfo>
      <UserInfo>
        <DisplayName>c:0u.c|tenant|95d2abd1e630f0b0d9725f22bf6b925388505810c1c661e69dabb90776fd5708</DisplayName>
        <AccountId>2993</AccountId>
        <AccountType/>
      </UserInfo>
      <UserInfo>
        <DisplayName>SharingLinks.e59c0516-7ec2-4afa-b4dc-16b087f4a115.AnonymousEdit.fcb775d3-8f37-4474-b556-f5632cd0770c</DisplayName>
        <AccountId>1922</AccountId>
        <AccountType/>
      </UserInfo>
      <UserInfo>
        <DisplayName>Guest Contributor</DisplayName>
        <AccountId>694</AccountId>
        <AccountType/>
      </UserInfo>
      <UserInfo>
        <DisplayName>Fetscher, Kurt</DisplayName>
        <AccountId>4782</AccountId>
        <AccountType/>
      </UserInfo>
      <UserInfo>
        <DisplayName>Bergman, Breeanna</DisplayName>
        <AccountId>102</AccountId>
        <AccountType/>
      </UserInfo>
      <UserInfo>
        <DisplayName>c:0u.c|tenant|9cbbe5498e1fd068bad3f9a4f871301e1753267f2239118a8f8d95497a5dd003</DisplayName>
        <AccountId>840</AccountId>
        <AccountType/>
      </UserInfo>
      <UserInfo>
        <DisplayName>Fernandez, Damian</DisplayName>
        <AccountId>14908</AccountId>
        <AccountType/>
      </UserInfo>
    </SharedWithUsers>
    <lcf76f155ced4ddcb4097134ff3c332f xmlns="f9d3ff60-8cda-4206-95a3-155906e1328f">
      <Terms xmlns="http://schemas.microsoft.com/office/infopath/2007/PartnerControls"/>
    </lcf76f155ced4ddcb4097134ff3c332f>
    <TaxCatchAll xmlns="a495fe4f-afb7-47ef-a0fd-6506664185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D9BC012AE3794E9BE0E92986FBBE5B" ma:contentTypeVersion="16" ma:contentTypeDescription="Create a new document." ma:contentTypeScope="" ma:versionID="d968dcc2f68ba6afb7037d2f28f13234">
  <xsd:schema xmlns:xsd="http://www.w3.org/2001/XMLSchema" xmlns:xs="http://www.w3.org/2001/XMLSchema" xmlns:p="http://schemas.microsoft.com/office/2006/metadata/properties" xmlns:ns2="f9d3ff60-8cda-4206-95a3-155906e1328f" xmlns:ns3="a495fe4f-afb7-47ef-a0fd-6506664185dd" targetNamespace="http://schemas.microsoft.com/office/2006/metadata/properties" ma:root="true" ma:fieldsID="62e9b3c0ec7d49fac11c96344ca0af6b" ns2:_="" ns3:_="">
    <xsd:import namespace="f9d3ff60-8cda-4206-95a3-155906e1328f"/>
    <xsd:import namespace="a495fe4f-afb7-47ef-a0fd-6506664185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3ff60-8cda-4206-95a3-155906e132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5fe4f-afb7-47ef-a0fd-6506664185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4a79f3b-3f0e-4e72-9f97-1548a01bf9a3}" ma:internalName="TaxCatchAll" ma:showField="CatchAllData" ma:web="a495fe4f-afb7-47ef-a0fd-6506664185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789AF-1536-4A3C-859D-EA9D4247A762}">
  <ds:schemaRefs>
    <ds:schemaRef ds:uri="http://purl.org/dc/elements/1.1/"/>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a495fe4f-afb7-47ef-a0fd-6506664185dd"/>
    <ds:schemaRef ds:uri="f9d3ff60-8cda-4206-95a3-155906e1328f"/>
  </ds:schemaRefs>
</ds:datastoreItem>
</file>

<file path=customXml/itemProps2.xml><?xml version="1.0" encoding="utf-8"?>
<ds:datastoreItem xmlns:ds="http://schemas.openxmlformats.org/officeDocument/2006/customXml" ds:itemID="{AB9D9F10-9892-4B42-B34E-B1FEAA71D4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3ff60-8cda-4206-95a3-155906e1328f"/>
    <ds:schemaRef ds:uri="a495fe4f-afb7-47ef-a0fd-650666418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844C28-E65C-427C-A6DE-A988920E8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Content Basic 1 column</Template>
  <TotalTime>0</TotalTime>
  <Words>2149</Words>
  <Application>Microsoft Office PowerPoint</Application>
  <PresentationFormat>Custom</PresentationFormat>
  <Paragraphs>296</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MS PGothic</vt:lpstr>
      <vt:lpstr> calibri</vt:lpstr>
      <vt:lpstr>Arial</vt:lpstr>
      <vt:lpstr>Calibri</vt:lpstr>
      <vt:lpstr>Franklin Gothic Medium</vt:lpstr>
      <vt:lpstr>Helvetica</vt:lpstr>
      <vt:lpstr>Segoe UI</vt:lpstr>
      <vt:lpstr>Söhne</vt:lpstr>
      <vt:lpstr>Times New Roman</vt:lpstr>
      <vt:lpstr>Content Basic 1 column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presentation</dc:title>
  <dc:subject/>
  <dc:creator>Danielle Barcilon</dc:creator>
  <cp:keywords/>
  <dc:description/>
  <cp:lastModifiedBy>James Davis</cp:lastModifiedBy>
  <cp:revision>4</cp:revision>
  <dcterms:created xsi:type="dcterms:W3CDTF">2023-11-28T17:52:48Z</dcterms:created>
  <dcterms:modified xsi:type="dcterms:W3CDTF">2024-10-02T16:51:09Z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0x0101008129D8E00F1201418AF2E633B3F4DDB3</vt:lpwstr>
  </property>
</Properties>
</file>